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1" r:id="rId3"/>
    <p:sldId id="275" r:id="rId4"/>
    <p:sldId id="274" r:id="rId5"/>
    <p:sldId id="273" r:id="rId6"/>
    <p:sldId id="272" r:id="rId7"/>
    <p:sldId id="270" r:id="rId8"/>
    <p:sldId id="268" r:id="rId9"/>
    <p:sldId id="269" r:id="rId10"/>
    <p:sldId id="267" r:id="rId11"/>
    <p:sldId id="266" r:id="rId12"/>
    <p:sldId id="265" r:id="rId13"/>
    <p:sldId id="264" r:id="rId14"/>
    <p:sldId id="262" r:id="rId15"/>
    <p:sldId id="263" r:id="rId16"/>
    <p:sldId id="261" r:id="rId17"/>
    <p:sldId id="260" r:id="rId18"/>
    <p:sldId id="259" r:id="rId19"/>
    <p:sldId id="258" r:id="rId20"/>
    <p:sldId id="277" r:id="rId21"/>
    <p:sldId id="278" r:id="rId22"/>
    <p:sldId id="279" r:id="rId23"/>
    <p:sldId id="257" r:id="rId24"/>
    <p:sldId id="280" r:id="rId25"/>
    <p:sldId id="276" r:id="rId26"/>
    <p:sldId id="283" r:id="rId27"/>
    <p:sldId id="282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239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8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EBFCC-5DCE-42BB-428E-58EEA865DD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4C641FE-0B21-D75E-F21B-08A08337DA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32F3D9-4747-E3C8-1E40-69BFA7801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B1BD3E-DEA4-084A-19E3-965071E6D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683E59-8B4B-90BF-0833-C4800485E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85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74BB6-7E86-21C0-1D62-9C07C12B1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E86E29-23FE-A607-79D1-D4E3CA8B64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A8C88F-C927-FC7A-8266-EB49D02C3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843A3B-0876-52AF-CC85-D32E356DC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30D449-D394-D66A-1998-EDE358767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25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DCEE7-4692-501B-9E23-7786A97B4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896D884-7F61-A4FD-84AF-357BD07EBF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AA37A0-0D47-58F6-2A81-28F8F6BEC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CA81EE-A690-6255-2AEC-D91F6E5DC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3F62D3-56F2-FABE-34F8-9B9229B33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40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ED389-EE95-6556-E3C6-4A0564280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232B77-4C6E-7A9B-7DD3-EED319482E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169D0A7-F39E-BDCE-1F52-3A4B07E586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1C38B0-CD6B-5DC8-B77F-BA34199A9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07F23A4-FE26-849D-A671-F5BA5FF86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4296F0-6B19-BEC8-B1F5-021B1FA1B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9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FC007-79AB-4090-9A72-26B2DA5C1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3C66EB-EDE8-47DE-1AE6-6FB1A5437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A3977F-B890-611C-2BC3-23AE7AD53D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1F9F89A-232D-8D8E-4034-259B45C37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EDB599A-18B0-47E4-C92C-6E41C2A08C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C8DCF9-6889-710A-6C1F-55F697407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8B2235F-0513-0C18-7306-558BBA240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2F2097-0516-F7C5-5B20-9A012344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69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EFD26-1E6D-A8B5-159D-F803A6613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42FA156-1257-77D7-1B4E-486195648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34B8E2-5E39-2D68-DE62-3935E26B2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F16CB9D-F64E-55AB-2159-6C094AC3D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99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8B2187E-7425-5241-A285-8CF7264A3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A12955-1353-48E9-F654-165BE91D0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3CE946-2E41-16D1-0AFF-53EA9E89D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15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1DF21-31D2-1AF5-F9DC-9E5CF4A71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ED8785-7F50-3FE8-DFFD-D962B3DBF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F695C8-0805-27B3-170F-B33D7B2412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A4F4A5C-A963-C4B0-BB09-8CBD365DE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4954FD-FC1C-FE0B-C4BC-A375D2F9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D5308DF-CC39-8979-5BD2-95B995738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26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327030-FFD8-1976-6466-250DC3B2D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72B360A-E4AC-C0C6-BDF8-05849C1A80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80F7D3-4116-89D5-F700-B5315B6FBF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037903-1790-5C58-D372-B2B0C6749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AA896D-409D-5B01-2FFF-382E8157B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CE1D07-DEA2-F245-E7D0-3571912F8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49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AFA9C-7A1B-D3F8-7E31-7ACAEC145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4BD2721-8C0F-AED7-104B-F9541F87ED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BE633C-3B0B-B8F2-1B40-730BE0C93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56306B-49E4-D2EC-1BFD-84002E02D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AECBA4-4B67-2AF4-F339-03513C875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14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27E841D-F34F-1450-8C16-AA0724F8DB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245B05D-9290-6151-72B1-C4120E2AA6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B716BC-83E7-EA15-F3EE-CB42EA5F8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C2E75D-2B74-EF73-63B5-B70EE805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613D81-7542-F912-08D7-60588FE5D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5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D4E5BC4-8A1D-93EB-B642-94A1B69A5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97A8D49-3952-A447-C05D-F1FC614F9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3BE1B0-DC17-0624-7440-59B6D6A124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D97ED5-6A64-43B5-B7BD-B491AF19C1FC}" type="datetimeFigureOut">
              <a:rPr lang="fr-FR" smtClean="0"/>
              <a:t>02/06/2024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117290-09A2-E70A-D92D-457F96CED4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C68B86-AF25-51ED-01A5-E5B4332161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8F914F-2F0E-454A-8152-E92FC674C5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17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ortrait, personne&#10;&#10;Description générée automatiquement">
            <a:extLst>
              <a:ext uri="{FF2B5EF4-FFF2-40B4-BE49-F238E27FC236}">
                <a16:creationId xmlns:a16="http://schemas.microsoft.com/office/drawing/2014/main" id="{8EDD691D-8B6B-E161-5CCE-4B033E3675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92" y="189000"/>
            <a:ext cx="510739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6A9ACD-6869-283B-EAFB-98F38DDDC83D}"/>
              </a:ext>
            </a:extLst>
          </p:cNvPr>
          <p:cNvSpPr txBox="1"/>
          <p:nvPr/>
        </p:nvSpPr>
        <p:spPr>
          <a:xfrm>
            <a:off x="4412243" y="6270171"/>
            <a:ext cx="5202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– François - Millet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F9D47F-AE93-639F-3D91-C00C73540D58}"/>
              </a:ext>
            </a:extLst>
          </p:cNvPr>
          <p:cNvSpPr txBox="1"/>
          <p:nvPr/>
        </p:nvSpPr>
        <p:spPr>
          <a:xfrm>
            <a:off x="4807131" y="6007921"/>
            <a:ext cx="322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L’Artiste – Peintre </a:t>
            </a:r>
          </a:p>
        </p:txBody>
      </p:sp>
    </p:spTree>
    <p:extLst>
      <p:ext uri="{BB962C8B-B14F-4D97-AF65-F5344CB8AC3E}">
        <p14:creationId xmlns:p14="http://schemas.microsoft.com/office/powerpoint/2010/main" val="172984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Mariage dAmour - Paul de Senneville  Jacobs Piano.wav"/>
          </p:stSnd>
        </p:sndAc>
      </p:transition>
    </mc:Choice>
    <mc:Fallback>
      <p:transition spd="slow" advClick="0" advTm="8000">
        <p:fade/>
        <p:sndAc>
          <p:stSnd loop="1">
            <p:snd r:embed="rId2" name="Mariage dAmour - Paul de Senneville  Jacobs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41EE57-EED4-302F-0CEC-B1150AA345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Jean-François Millet (prononcé [</a:t>
            </a:r>
            <a:r>
              <a:rPr lang="fr-FR" sz="2800" b="1" dirty="0" err="1"/>
              <a:t>mi'lɛ</a:t>
            </a:r>
            <a:r>
              <a:rPr lang="fr-FR" sz="2800" b="1" dirty="0"/>
              <a:t>], </a:t>
            </a:r>
            <a:r>
              <a:rPr lang="fr-FR" sz="2800" b="1" dirty="0" err="1"/>
              <a:t>Mi-lè</a:t>
            </a:r>
            <a:r>
              <a:rPr lang="fr-FR" sz="2800" b="1" dirty="0"/>
              <a:t>), né le 4 octobre 1814 au hameau de </a:t>
            </a:r>
            <a:r>
              <a:rPr lang="fr-FR" sz="2800" b="1" dirty="0" err="1"/>
              <a:t>Gruchy</a:t>
            </a:r>
            <a:r>
              <a:rPr lang="fr-FR" sz="2800" b="1" dirty="0"/>
              <a:t> et mort le 20 janvier 1875 à Barbizon, est un artiste-peintre réaliste, pastelliste, graveur et dessinateur français du </a:t>
            </a:r>
            <a:r>
              <a:rPr lang="fr-FR" sz="2800" b="1" dirty="0" err="1"/>
              <a:t>xixe</a:t>
            </a:r>
            <a:r>
              <a:rPr lang="fr-FR" sz="2800" b="1" dirty="0"/>
              <a:t> siècle, l’un des fondateurs de l’école de Barbizon. Il est célèbre notamment pour ses scènes champêtres et paysannes.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Jean-François Millet est le fils de Jean Louis Nicolas Millet (originaire de Saint-Germain-le-Gaillard) et de Aimée Henriette Adélaïde Henry. Il est né à </a:t>
            </a:r>
            <a:r>
              <a:rPr lang="fr-FR" sz="2800" b="1" dirty="0" err="1"/>
              <a:t>Gruchy</a:t>
            </a:r>
            <a:r>
              <a:rPr lang="fr-FR" sz="2800" b="1" dirty="0"/>
              <a:t>, hameau de </a:t>
            </a:r>
            <a:r>
              <a:rPr lang="fr-FR" sz="2800" b="1" dirty="0" err="1"/>
              <a:t>Gréville</a:t>
            </a:r>
            <a:r>
              <a:rPr lang="fr-FR" sz="2800" b="1" dirty="0"/>
              <a:t> sur la pointe de la Hague. Aîné d'une famille nombreuse de paysans, berger dans son enfance et plus tard laboureur, il est élevé dans un milieu éclairé. Notamment grâce à son oncle, abbé lettré1, il lit la Bible, mais aussi Montaigne, La Fontaine, Homère et Virgile, Shakespeare, Milton, Chateaubriand et Victor Hugo2. Son frère cadet, Jean-Baptiste, né en 1830, devient également artiste.</a:t>
            </a:r>
          </a:p>
        </p:txBody>
      </p:sp>
    </p:spTree>
    <p:extLst>
      <p:ext uri="{BB962C8B-B14F-4D97-AF65-F5344CB8AC3E}">
        <p14:creationId xmlns:p14="http://schemas.microsoft.com/office/powerpoint/2010/main" val="207320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einture, art, plein air&#10;&#10;Description générée automatiquement">
            <a:extLst>
              <a:ext uri="{FF2B5EF4-FFF2-40B4-BE49-F238E27FC236}">
                <a16:creationId xmlns:a16="http://schemas.microsoft.com/office/drawing/2014/main" id="{79AF65EF-2D0C-DD3A-C736-E48C4491B9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7" y="279000"/>
            <a:ext cx="841754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92838A-F7D9-9047-8C58-AD4EF540232D}"/>
              </a:ext>
            </a:extLst>
          </p:cNvPr>
          <p:cNvSpPr txBox="1"/>
          <p:nvPr/>
        </p:nvSpPr>
        <p:spPr>
          <a:xfrm>
            <a:off x="2416627" y="5378671"/>
            <a:ext cx="76678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 Glaneuses (1857), huile sur toile, 83,5 × 110 cm,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304499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einture, habits, personne&#10;&#10;Description générée automatiquement">
            <a:extLst>
              <a:ext uri="{FF2B5EF4-FFF2-40B4-BE49-F238E27FC236}">
                <a16:creationId xmlns:a16="http://schemas.microsoft.com/office/drawing/2014/main" id="{FE82B23A-F14F-BD64-8DAA-4CC379BB5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242" y="279000"/>
            <a:ext cx="758072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C2EE4C-04E4-32C4-D84A-CC2C01657AF8}"/>
              </a:ext>
            </a:extLst>
          </p:cNvPr>
          <p:cNvSpPr txBox="1"/>
          <p:nvPr/>
        </p:nvSpPr>
        <p:spPr>
          <a:xfrm>
            <a:off x="2673979" y="5479603"/>
            <a:ext cx="7139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L'Angélus (1857-1859), huile sur toile, 53,3 × 66 cm,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0992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art, peinture&#10;&#10;Description générée automatiquement">
            <a:extLst>
              <a:ext uri="{FF2B5EF4-FFF2-40B4-BE49-F238E27FC236}">
                <a16:creationId xmlns:a16="http://schemas.microsoft.com/office/drawing/2014/main" id="{17F9CB84-F7F7-DE7E-D6E2-D3F2F41F6A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037" y="189000"/>
            <a:ext cx="525760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666069-795B-26DF-C8BE-8BE265187172}"/>
              </a:ext>
            </a:extLst>
          </p:cNvPr>
          <p:cNvSpPr txBox="1"/>
          <p:nvPr/>
        </p:nvSpPr>
        <p:spPr>
          <a:xfrm>
            <a:off x="3540359" y="5468671"/>
            <a:ext cx="509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Autoportrait (1841), huile sur toile, 73 × 60 cm, Cherbourg-en-Cotentin, musée Thomas-Henry.</a:t>
            </a:r>
          </a:p>
        </p:txBody>
      </p:sp>
    </p:spTree>
    <p:extLst>
      <p:ext uri="{BB962C8B-B14F-4D97-AF65-F5344CB8AC3E}">
        <p14:creationId xmlns:p14="http://schemas.microsoft.com/office/powerpoint/2010/main" val="355378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culpture, monument&#10;&#10;Description générée automatiquement">
            <a:extLst>
              <a:ext uri="{FF2B5EF4-FFF2-40B4-BE49-F238E27FC236}">
                <a16:creationId xmlns:a16="http://schemas.microsoft.com/office/drawing/2014/main" id="{8243A4F5-B3E2-465F-D881-471599CDBD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817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C0D242-451E-DA9C-C650-9866818A2A38}"/>
              </a:ext>
            </a:extLst>
          </p:cNvPr>
          <p:cNvSpPr txBox="1"/>
          <p:nvPr/>
        </p:nvSpPr>
        <p:spPr>
          <a:xfrm>
            <a:off x="8525240" y="4153989"/>
            <a:ext cx="34268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Autoportrait (1841), huile sur toile, 73 × 60 cm, Cherbourg-en-Cotentin, musée Thomas-Henry.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89330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dessin&#10;&#10;Description générée automatiquement">
            <a:extLst>
              <a:ext uri="{FF2B5EF4-FFF2-40B4-BE49-F238E27FC236}">
                <a16:creationId xmlns:a16="http://schemas.microsoft.com/office/drawing/2014/main" id="{05C90C88-3FAA-CA8F-1AFF-98C20F72A4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138" y="189000"/>
            <a:ext cx="523107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7C8BB-31A1-8753-9F4D-3A790252CFF4}"/>
              </a:ext>
            </a:extLst>
          </p:cNvPr>
          <p:cNvSpPr txBox="1"/>
          <p:nvPr/>
        </p:nvSpPr>
        <p:spPr>
          <a:xfrm>
            <a:off x="91440" y="3991344"/>
            <a:ext cx="34877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L'Homme à la pipe ou Portrait d'Armand Ono, vers 1843, huile sur toile, 100,8 × 80,8 cm, Cherbourg-en-Cotentin, musée Thomas-Henry.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15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intérieur&#10;&#10;Description générée automatiquement">
            <a:extLst>
              <a:ext uri="{FF2B5EF4-FFF2-40B4-BE49-F238E27FC236}">
                <a16:creationId xmlns:a16="http://schemas.microsoft.com/office/drawing/2014/main" id="{57620CE9-47B8-083F-139E-9DE9FF0CCE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027" y="189000"/>
            <a:ext cx="499422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2471CD-4E59-6C53-2EE9-DABEC58A8F4A}"/>
              </a:ext>
            </a:extLst>
          </p:cNvPr>
          <p:cNvSpPr txBox="1"/>
          <p:nvPr/>
        </p:nvSpPr>
        <p:spPr>
          <a:xfrm>
            <a:off x="8395194" y="3291840"/>
            <a:ext cx="37968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Pauline Ono en déshabillé, 1843-1844, huile sur toile, 100,2 × 81,2 cm, Cherbourg-en-Cotentin, musée Thomas-Henry.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6162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cadre photo&#10;&#10;Description générée automatiquement">
            <a:extLst>
              <a:ext uri="{FF2B5EF4-FFF2-40B4-BE49-F238E27FC236}">
                <a16:creationId xmlns:a16="http://schemas.microsoft.com/office/drawing/2014/main" id="{9C37B08A-806D-F826-1EE4-410E2D14E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0502" y="279000"/>
            <a:ext cx="7862724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45BE6D-A438-EFD7-DE2A-819E21C65702}"/>
              </a:ext>
            </a:extLst>
          </p:cNvPr>
          <p:cNvSpPr txBox="1"/>
          <p:nvPr/>
        </p:nvSpPr>
        <p:spPr>
          <a:xfrm>
            <a:off x="2821577" y="-143692"/>
            <a:ext cx="73402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Femme nue couchée, 1844-1845, huile sur toile, 33 × 41 cm,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64482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cadre photo, Arts visuels&#10;&#10;Description générée automatiquement">
            <a:extLst>
              <a:ext uri="{FF2B5EF4-FFF2-40B4-BE49-F238E27FC236}">
                <a16:creationId xmlns:a16="http://schemas.microsoft.com/office/drawing/2014/main" id="{0129961F-F64B-499B-0CF0-2040472592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586" y="189000"/>
            <a:ext cx="533882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8B92D-B64B-5797-2921-D95173D43F35}"/>
              </a:ext>
            </a:extLst>
          </p:cNvPr>
          <p:cNvSpPr txBox="1"/>
          <p:nvPr/>
        </p:nvSpPr>
        <p:spPr>
          <a:xfrm>
            <a:off x="222069" y="3004458"/>
            <a:ext cx="32045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A l'abri de l'orage, vers 1846, huile sur toile, 46,4 × 38,1 cm, New York,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</a:t>
            </a:r>
          </a:p>
        </p:txBody>
      </p:sp>
    </p:spTree>
    <p:extLst>
      <p:ext uri="{BB962C8B-B14F-4D97-AF65-F5344CB8AC3E}">
        <p14:creationId xmlns:p14="http://schemas.microsoft.com/office/powerpoint/2010/main" val="253617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Œuvre d’art, Peinture acrylique&#10;&#10;Description générée automatiquement">
            <a:extLst>
              <a:ext uri="{FF2B5EF4-FFF2-40B4-BE49-F238E27FC236}">
                <a16:creationId xmlns:a16="http://schemas.microsoft.com/office/drawing/2014/main" id="{D9D7B112-5B6D-0128-4F69-92D3E8409A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140" y="279000"/>
            <a:ext cx="8120842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FDEB41-6B37-642D-B6C9-4D82C24DEB33}"/>
              </a:ext>
            </a:extLst>
          </p:cNvPr>
          <p:cNvSpPr txBox="1"/>
          <p:nvPr/>
        </p:nvSpPr>
        <p:spPr>
          <a:xfrm>
            <a:off x="2299063" y="5113842"/>
            <a:ext cx="7954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Baigneuse, vers 1846-1848, huile sur panneau de bois, 18,5 × 24,1 cm, Washington D.C., National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 of Art</a:t>
            </a:r>
          </a:p>
        </p:txBody>
      </p:sp>
    </p:spTree>
    <p:extLst>
      <p:ext uri="{BB962C8B-B14F-4D97-AF65-F5344CB8AC3E}">
        <p14:creationId xmlns:p14="http://schemas.microsoft.com/office/powerpoint/2010/main" val="182380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nuage, paysage, art&#10;&#10;Description générée automatiquement">
            <a:extLst>
              <a:ext uri="{FF2B5EF4-FFF2-40B4-BE49-F238E27FC236}">
                <a16:creationId xmlns:a16="http://schemas.microsoft.com/office/drawing/2014/main" id="{08ABEA41-987C-1D5F-7576-4AA894AE2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936" y="279000"/>
            <a:ext cx="8058126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8B4D27-2699-0701-B9EB-EF6A0AE3E2A9}"/>
              </a:ext>
            </a:extLst>
          </p:cNvPr>
          <p:cNvSpPr txBox="1"/>
          <p:nvPr/>
        </p:nvSpPr>
        <p:spPr>
          <a:xfrm>
            <a:off x="2275113" y="5522363"/>
            <a:ext cx="7641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Rocher du Castel </a:t>
            </a:r>
            <a:r>
              <a:rPr lang="fr-FR" sz="2400" b="1" dirty="0" err="1">
                <a:solidFill>
                  <a:srgbClr val="FFFF00"/>
                </a:solidFill>
              </a:rPr>
              <a:t>Vendon</a:t>
            </a:r>
            <a:r>
              <a:rPr lang="fr-FR" sz="2400" b="1" dirty="0">
                <a:solidFill>
                  <a:srgbClr val="FFFF00"/>
                </a:solidFill>
              </a:rPr>
              <a:t>, 1848, huile sur toile, 28 × 37 cm, Cherbourg-en-Cotentin, musée Thomas-Henry.</a:t>
            </a:r>
          </a:p>
        </p:txBody>
      </p:sp>
    </p:spTree>
    <p:extLst>
      <p:ext uri="{BB962C8B-B14F-4D97-AF65-F5344CB8AC3E}">
        <p14:creationId xmlns:p14="http://schemas.microsoft.com/office/powerpoint/2010/main" val="347919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personne&#10;&#10;Description générée automatiquement">
            <a:extLst>
              <a:ext uri="{FF2B5EF4-FFF2-40B4-BE49-F238E27FC236}">
                <a16:creationId xmlns:a16="http://schemas.microsoft.com/office/drawing/2014/main" id="{53F4D6F8-874C-B205-F314-F2F9AB0CD5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613" y="189000"/>
            <a:ext cx="5388774" cy="6480000"/>
          </a:xfrm>
          <a:prstGeom prst="rect">
            <a:avLst/>
          </a:prstGeom>
          <a:ln w="38100">
            <a:solidFill>
              <a:srgbClr val="FFFF00"/>
            </a:solidFill>
            <a:prstDash val="solid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E8DA9-EA5E-9A46-C800-64B683C1B56C}"/>
              </a:ext>
            </a:extLst>
          </p:cNvPr>
          <p:cNvSpPr txBox="1"/>
          <p:nvPr/>
        </p:nvSpPr>
        <p:spPr>
          <a:xfrm>
            <a:off x="8790387" y="3670663"/>
            <a:ext cx="30610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Fournée, 1854, huile sur toile, 55 × 46 cm, Otterlo, musée </a:t>
            </a:r>
            <a:r>
              <a:rPr lang="fr-FR" sz="2400" b="1" dirty="0" err="1"/>
              <a:t>Kröller</a:t>
            </a:r>
            <a:r>
              <a:rPr lang="fr-FR" sz="2400" b="1" dirty="0"/>
              <a:t>-Müller.</a:t>
            </a:r>
          </a:p>
        </p:txBody>
      </p:sp>
    </p:spTree>
    <p:extLst>
      <p:ext uri="{BB962C8B-B14F-4D97-AF65-F5344CB8AC3E}">
        <p14:creationId xmlns:p14="http://schemas.microsoft.com/office/powerpoint/2010/main" val="350510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habits, art, Arts visuels&#10;&#10;Description générée automatiquement">
            <a:extLst>
              <a:ext uri="{FF2B5EF4-FFF2-40B4-BE49-F238E27FC236}">
                <a16:creationId xmlns:a16="http://schemas.microsoft.com/office/drawing/2014/main" id="{E7926255-6961-7640-3F77-19C098180E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548" y="189000"/>
            <a:ext cx="5112417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40C35B-BF43-AD4D-1FF5-F431B67FCBCD}"/>
              </a:ext>
            </a:extLst>
          </p:cNvPr>
          <p:cNvSpPr txBox="1"/>
          <p:nvPr/>
        </p:nvSpPr>
        <p:spPr>
          <a:xfrm>
            <a:off x="91440" y="3605350"/>
            <a:ext cx="32731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Bergère assise sur un rocher, 1856, huile sur bois, 35,9 × 28,3 cm, New York, </a:t>
            </a:r>
            <a:r>
              <a:rPr lang="fr-FR" sz="2400" b="1" dirty="0" err="1"/>
              <a:t>Metropolitan</a:t>
            </a:r>
            <a:r>
              <a:rPr lang="fr-FR" sz="2400" b="1" dirty="0"/>
              <a:t> Museum of Art</a:t>
            </a:r>
          </a:p>
        </p:txBody>
      </p:sp>
    </p:spTree>
    <p:extLst>
      <p:ext uri="{BB962C8B-B14F-4D97-AF65-F5344CB8AC3E}">
        <p14:creationId xmlns:p14="http://schemas.microsoft.com/office/powerpoint/2010/main" val="135368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s visuels, dessin&#10;&#10;Description générée automatiquement">
            <a:extLst>
              <a:ext uri="{FF2B5EF4-FFF2-40B4-BE49-F238E27FC236}">
                <a16:creationId xmlns:a16="http://schemas.microsoft.com/office/drawing/2014/main" id="{56D9C025-6EB9-1F23-4FAA-9F3BD8497E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8607" y="189000"/>
            <a:ext cx="5634785" cy="6480000"/>
          </a:xfrm>
          <a:prstGeom prst="rect">
            <a:avLst/>
          </a:prstGeom>
          <a:ln w="4762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469856-585D-6B08-F6AD-C0F3A7ADC63D}"/>
              </a:ext>
            </a:extLst>
          </p:cNvPr>
          <p:cNvSpPr txBox="1"/>
          <p:nvPr/>
        </p:nvSpPr>
        <p:spPr>
          <a:xfrm>
            <a:off x="9122570" y="3287770"/>
            <a:ext cx="29083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r>
              <a:rPr lang="fr-FR" sz="2400" b="1" dirty="0"/>
              <a:t>Femme avec un </a:t>
            </a:r>
            <a:r>
              <a:rPr lang="fr-FR" sz="2400" b="1" dirty="0" err="1"/>
              <a:t>rateau</a:t>
            </a:r>
            <a:r>
              <a:rPr lang="fr-FR" sz="2400" b="1" dirty="0"/>
              <a:t>, vers 1856-57, huile sur toile, 39,7 × 34,3 cm, New York, </a:t>
            </a:r>
            <a:r>
              <a:rPr lang="fr-FR" sz="2400" b="1" dirty="0" err="1"/>
              <a:t>Metropolitan</a:t>
            </a:r>
            <a:r>
              <a:rPr lang="fr-FR" sz="2400" b="1" dirty="0"/>
              <a:t> Museum of Art</a:t>
            </a:r>
          </a:p>
        </p:txBody>
      </p:sp>
    </p:spTree>
    <p:extLst>
      <p:ext uri="{BB962C8B-B14F-4D97-AF65-F5344CB8AC3E}">
        <p14:creationId xmlns:p14="http://schemas.microsoft.com/office/powerpoint/2010/main" val="277013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personne&#10;&#10;Description générée automatiquement">
            <a:extLst>
              <a:ext uri="{FF2B5EF4-FFF2-40B4-BE49-F238E27FC236}">
                <a16:creationId xmlns:a16="http://schemas.microsoft.com/office/drawing/2014/main" id="{3F63505D-8297-BBCC-345C-2838942C40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111" y="189000"/>
            <a:ext cx="7438920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D00960-730C-1B83-48E0-28917CA8B02B}"/>
              </a:ext>
            </a:extLst>
          </p:cNvPr>
          <p:cNvSpPr txBox="1"/>
          <p:nvPr/>
        </p:nvSpPr>
        <p:spPr>
          <a:xfrm>
            <a:off x="364860" y="2246812"/>
            <a:ext cx="233825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La Charité, 1859, huile sur bois, 40 × 45 cm, Cherbourg-en-Cotentin, musée Thomas-Henry.</a:t>
            </a:r>
          </a:p>
        </p:txBody>
      </p:sp>
    </p:spTree>
    <p:extLst>
      <p:ext uri="{BB962C8B-B14F-4D97-AF65-F5344CB8AC3E}">
        <p14:creationId xmlns:p14="http://schemas.microsoft.com/office/powerpoint/2010/main" val="143480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homme&#10;&#10;Description générée automatiquement">
            <a:extLst>
              <a:ext uri="{FF2B5EF4-FFF2-40B4-BE49-F238E27FC236}">
                <a16:creationId xmlns:a16="http://schemas.microsoft.com/office/drawing/2014/main" id="{7698E842-C4DC-0BC1-E08A-037E00F0F2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3799" y="189000"/>
            <a:ext cx="5284402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566A43-AAD1-9815-B7C6-AAD4ABA95AC0}"/>
              </a:ext>
            </a:extLst>
          </p:cNvPr>
          <p:cNvSpPr txBox="1"/>
          <p:nvPr/>
        </p:nvSpPr>
        <p:spPr>
          <a:xfrm>
            <a:off x="8738201" y="3429000"/>
            <a:ext cx="28424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Becquée, vers 1860, huile sur toile, 74 × 60 cm, Oran, Algérie, Musée national </a:t>
            </a:r>
            <a:r>
              <a:rPr lang="fr-FR" sz="2400" b="1" dirty="0" err="1">
                <a:solidFill>
                  <a:srgbClr val="FFFF00"/>
                </a:solidFill>
              </a:rPr>
              <a:t>Zabana</a:t>
            </a:r>
            <a:r>
              <a:rPr lang="fr-FR" sz="2400" b="1" dirty="0">
                <a:solidFill>
                  <a:srgbClr val="FFFF00"/>
                </a:solidFill>
              </a:rPr>
              <a:t> d'Oran.</a:t>
            </a:r>
          </a:p>
        </p:txBody>
      </p:sp>
    </p:spTree>
    <p:extLst>
      <p:ext uri="{BB962C8B-B14F-4D97-AF65-F5344CB8AC3E}">
        <p14:creationId xmlns:p14="http://schemas.microsoft.com/office/powerpoint/2010/main" val="379338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adre photo, Arts visuels&#10;&#10;Description générée automatiquement">
            <a:extLst>
              <a:ext uri="{FF2B5EF4-FFF2-40B4-BE49-F238E27FC236}">
                <a16:creationId xmlns:a16="http://schemas.microsoft.com/office/drawing/2014/main" id="{52335E83-D672-5AED-BCB4-711AE9A086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008" y="189000"/>
            <a:ext cx="5094901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38E423-9908-E8C3-3454-7C4BE213BBF1}"/>
              </a:ext>
            </a:extLst>
          </p:cNvPr>
          <p:cNvSpPr txBox="1"/>
          <p:nvPr/>
        </p:nvSpPr>
        <p:spPr>
          <a:xfrm>
            <a:off x="356300" y="3278778"/>
            <a:ext cx="31873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leçon de couture, vers 1860, fusain et pastel, 38 × 31 cm, Crocker Art Museum</a:t>
            </a:r>
          </a:p>
        </p:txBody>
      </p:sp>
    </p:spTree>
    <p:extLst>
      <p:ext uri="{BB962C8B-B14F-4D97-AF65-F5344CB8AC3E}">
        <p14:creationId xmlns:p14="http://schemas.microsoft.com/office/powerpoint/2010/main" val="365861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t, homme, personne&#10;&#10;Description générée automatiquement">
            <a:extLst>
              <a:ext uri="{FF2B5EF4-FFF2-40B4-BE49-F238E27FC236}">
                <a16:creationId xmlns:a16="http://schemas.microsoft.com/office/drawing/2014/main" id="{09574243-A3C1-5EA4-BEB1-50E897ED9A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048" y="189000"/>
            <a:ext cx="8013904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295077-60DA-CD17-5B80-2A7A80428770}"/>
              </a:ext>
            </a:extLst>
          </p:cNvPr>
          <p:cNvSpPr txBox="1"/>
          <p:nvPr/>
        </p:nvSpPr>
        <p:spPr>
          <a:xfrm>
            <a:off x="2508069" y="5561004"/>
            <a:ext cx="74850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L'Homme à la houe, vers 1860-1862, huile sur toile, 31,5 × 39 cm, Los Angeles, Getty Center.</a:t>
            </a:r>
          </a:p>
        </p:txBody>
      </p:sp>
    </p:spTree>
    <p:extLst>
      <p:ext uri="{BB962C8B-B14F-4D97-AF65-F5344CB8AC3E}">
        <p14:creationId xmlns:p14="http://schemas.microsoft.com/office/powerpoint/2010/main" val="137584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plein air, arbre&#10;&#10;Description générée automatiquement">
            <a:extLst>
              <a:ext uri="{FF2B5EF4-FFF2-40B4-BE49-F238E27FC236}">
                <a16:creationId xmlns:a16="http://schemas.microsoft.com/office/drawing/2014/main" id="{EEF726AA-0C2D-B4CC-1284-44343C7F8B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2125" y="189000"/>
            <a:ext cx="7927749" cy="648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BF5728-15F2-1199-6AD5-AE1A09612C2F}"/>
              </a:ext>
            </a:extLst>
          </p:cNvPr>
          <p:cNvSpPr txBox="1"/>
          <p:nvPr/>
        </p:nvSpPr>
        <p:spPr>
          <a:xfrm>
            <a:off x="2236628" y="5468671"/>
            <a:ext cx="8278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Planteurs de pommes de terre, vers 1861, huile sur toile, 82,5 × 101,3 cm, Boston, 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107849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berger, bétail&#10;&#10;Description générée automatiquement">
            <a:extLst>
              <a:ext uri="{FF2B5EF4-FFF2-40B4-BE49-F238E27FC236}">
                <a16:creationId xmlns:a16="http://schemas.microsoft.com/office/drawing/2014/main" id="{EABC1843-B742-C278-68E0-BEC9AB3BA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7479" y="189000"/>
            <a:ext cx="8057041" cy="648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91F353-75CC-9BC1-6916-C93E3D5EBD64}"/>
              </a:ext>
            </a:extLst>
          </p:cNvPr>
          <p:cNvSpPr txBox="1"/>
          <p:nvPr/>
        </p:nvSpPr>
        <p:spPr>
          <a:xfrm>
            <a:off x="2464122" y="5468671"/>
            <a:ext cx="7263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Bergère avec son troupeau, 1863 ou 1864, huile sur toile, 81 × 101 cm,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357312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adre photo, plein air&#10;&#10;Description générée automatiquement">
            <a:extLst>
              <a:ext uri="{FF2B5EF4-FFF2-40B4-BE49-F238E27FC236}">
                <a16:creationId xmlns:a16="http://schemas.microsoft.com/office/drawing/2014/main" id="{883A21D4-B532-9735-DE31-493288D647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9607" y="189000"/>
            <a:ext cx="515308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D2F04-E00E-BB8F-3113-E603C220AD5D}"/>
              </a:ext>
            </a:extLst>
          </p:cNvPr>
          <p:cNvSpPr txBox="1"/>
          <p:nvPr/>
        </p:nvSpPr>
        <p:spPr>
          <a:xfrm>
            <a:off x="3944983" y="5193328"/>
            <a:ext cx="4877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Semeur, 1865, Pastel et crayon de bois sur papier, 1865, Clark Art Institute</a:t>
            </a:r>
          </a:p>
        </p:txBody>
      </p:sp>
    </p:spTree>
    <p:extLst>
      <p:ext uri="{BB962C8B-B14F-4D97-AF65-F5344CB8AC3E}">
        <p14:creationId xmlns:p14="http://schemas.microsoft.com/office/powerpoint/2010/main" val="213019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ein air, herbe, arbre&#10;&#10;Description générée automatiquement">
            <a:extLst>
              <a:ext uri="{FF2B5EF4-FFF2-40B4-BE49-F238E27FC236}">
                <a16:creationId xmlns:a16="http://schemas.microsoft.com/office/drawing/2014/main" id="{48AF821B-FA9C-3B05-A978-AB07F212D1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967" y="279000"/>
            <a:ext cx="8074066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EFB809-ED18-1E55-F28D-6931267941FD}"/>
              </a:ext>
            </a:extLst>
          </p:cNvPr>
          <p:cNvSpPr txBox="1"/>
          <p:nvPr/>
        </p:nvSpPr>
        <p:spPr>
          <a:xfrm>
            <a:off x="2638697" y="5471004"/>
            <a:ext cx="73674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Printemps, 1868-1873, 86 × 111 cm, huile sur toile,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14794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ammifère, Arts visuels, art&#10;&#10;Description générée automatiquement">
            <a:extLst>
              <a:ext uri="{FF2B5EF4-FFF2-40B4-BE49-F238E27FC236}">
                <a16:creationId xmlns:a16="http://schemas.microsoft.com/office/drawing/2014/main" id="{4ED098CE-0B70-F09A-2572-74EBFBEFA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272" y="189000"/>
            <a:ext cx="4465115" cy="6480000"/>
          </a:xfrm>
          <a:prstGeom prst="rect">
            <a:avLst/>
          </a:prstGeom>
          <a:ln w="444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A1D338-8AF0-A2A8-7FC4-DE77F3310869}"/>
              </a:ext>
            </a:extLst>
          </p:cNvPr>
          <p:cNvSpPr txBox="1"/>
          <p:nvPr/>
        </p:nvSpPr>
        <p:spPr>
          <a:xfrm>
            <a:off x="3952896" y="4730008"/>
            <a:ext cx="42584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L'appel des vaches, vers 1872, huile sur bois, 94,6 × 64,8 cm, New York,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</a:t>
            </a:r>
          </a:p>
        </p:txBody>
      </p:sp>
    </p:spTree>
    <p:extLst>
      <p:ext uri="{BB962C8B-B14F-4D97-AF65-F5344CB8AC3E}">
        <p14:creationId xmlns:p14="http://schemas.microsoft.com/office/powerpoint/2010/main" val="140008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troupeau, mammifère, dessin&#10;&#10;Description générée automatiquement">
            <a:extLst>
              <a:ext uri="{FF2B5EF4-FFF2-40B4-BE49-F238E27FC236}">
                <a16:creationId xmlns:a16="http://schemas.microsoft.com/office/drawing/2014/main" id="{14532828-2EA4-C0DB-6FE8-2662407D82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458" y="279000"/>
            <a:ext cx="8064000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1064CF-31B4-D93C-FF07-575CE331901E}"/>
              </a:ext>
            </a:extLst>
          </p:cNvPr>
          <p:cNvSpPr txBox="1"/>
          <p:nvPr/>
        </p:nvSpPr>
        <p:spPr>
          <a:xfrm>
            <a:off x="2642984" y="5748003"/>
            <a:ext cx="7550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Meules de foin, automne, vers 1872, huile sur toile,, New York, </a:t>
            </a:r>
            <a:r>
              <a:rPr lang="fr-FR" sz="2400" b="1" dirty="0" err="1">
                <a:solidFill>
                  <a:srgbClr val="FFFF00"/>
                </a:solidFill>
              </a:rPr>
              <a:t>Metropolitan</a:t>
            </a:r>
            <a:r>
              <a:rPr lang="fr-FR" sz="2400" b="1" dirty="0">
                <a:solidFill>
                  <a:srgbClr val="FFFF00"/>
                </a:solidFill>
              </a:rPr>
              <a:t> Museum of Art</a:t>
            </a:r>
          </a:p>
        </p:txBody>
      </p:sp>
    </p:spTree>
    <p:extLst>
      <p:ext uri="{BB962C8B-B14F-4D97-AF65-F5344CB8AC3E}">
        <p14:creationId xmlns:p14="http://schemas.microsoft.com/office/powerpoint/2010/main" val="219835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art, habits&#10;&#10;Description générée automatiquement">
            <a:extLst>
              <a:ext uri="{FF2B5EF4-FFF2-40B4-BE49-F238E27FC236}">
                <a16:creationId xmlns:a16="http://schemas.microsoft.com/office/drawing/2014/main" id="{EE311247-8660-7475-A789-9C6E8A7F8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661" y="932249"/>
            <a:ext cx="8784000" cy="4993501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F5428-E670-310B-9857-60A6D43B7703}"/>
              </a:ext>
            </a:extLst>
          </p:cNvPr>
          <p:cNvSpPr txBox="1"/>
          <p:nvPr/>
        </p:nvSpPr>
        <p:spPr>
          <a:xfrm>
            <a:off x="9543393" y="1264232"/>
            <a:ext cx="264860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Jean-François Millet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Titre original: Les pêcheurs reposantes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Date: 1850 - 1853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Style: </a:t>
            </a:r>
            <a:r>
              <a:rPr lang="fr-FR" sz="2400" b="1" dirty="0" err="1">
                <a:solidFill>
                  <a:srgbClr val="FFFF00"/>
                </a:solidFill>
              </a:rPr>
              <a:t>Realism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Genre: scène de genre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Media: </a:t>
            </a:r>
            <a:r>
              <a:rPr lang="fr-FR" sz="2400" b="1" dirty="0" err="1">
                <a:solidFill>
                  <a:srgbClr val="FFFF00"/>
                </a:solidFill>
              </a:rPr>
              <a:t>oil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canvas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Lieu: collection particulière</a:t>
            </a:r>
          </a:p>
        </p:txBody>
      </p:sp>
    </p:spTree>
    <p:extLst>
      <p:ext uri="{BB962C8B-B14F-4D97-AF65-F5344CB8AC3E}">
        <p14:creationId xmlns:p14="http://schemas.microsoft.com/office/powerpoint/2010/main" val="400238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rt, habits, dessin, Arts visuels&#10;&#10;Description générée automatiquement">
            <a:extLst>
              <a:ext uri="{FF2B5EF4-FFF2-40B4-BE49-F238E27FC236}">
                <a16:creationId xmlns:a16="http://schemas.microsoft.com/office/drawing/2014/main" id="{70B925BA-BC78-411A-D950-978B6B17C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898" y="189000"/>
            <a:ext cx="4989603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FDBE20-0F56-800A-510B-DC7A735DF96E}"/>
              </a:ext>
            </a:extLst>
          </p:cNvPr>
          <p:cNvSpPr txBox="1"/>
          <p:nvPr/>
        </p:nvSpPr>
        <p:spPr>
          <a:xfrm>
            <a:off x="427312" y="3058511"/>
            <a:ext cx="34227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Jean-François Millet</a:t>
            </a:r>
          </a:p>
          <a:p>
            <a:r>
              <a:rPr lang="fr-FR" sz="2400" b="1">
                <a:solidFill>
                  <a:srgbClr val="FFFF00"/>
                </a:solidFill>
              </a:rPr>
              <a:t>Date: 1869; France  </a:t>
            </a:r>
          </a:p>
          <a:p>
            <a:r>
              <a:rPr lang="fr-FR" sz="2400" b="1">
                <a:solidFill>
                  <a:srgbClr val="FFFF00"/>
                </a:solidFill>
              </a:rPr>
              <a:t>Style: Realism</a:t>
            </a:r>
          </a:p>
          <a:p>
            <a:r>
              <a:rPr lang="fr-FR" sz="2400" b="1">
                <a:solidFill>
                  <a:srgbClr val="FFFF00"/>
                </a:solidFill>
              </a:rPr>
              <a:t>Genre: portrait</a:t>
            </a:r>
          </a:p>
          <a:p>
            <a:r>
              <a:rPr lang="fr-FR" sz="2400" b="1">
                <a:solidFill>
                  <a:srgbClr val="FFFF00"/>
                </a:solidFill>
              </a:rPr>
              <a:t>Media: oil, canvas</a:t>
            </a:r>
          </a:p>
          <a:p>
            <a:r>
              <a:rPr lang="fr-FR" sz="2400" b="1">
                <a:solidFill>
                  <a:srgbClr val="FFFF00"/>
                </a:solidFill>
              </a:rPr>
              <a:t>Lieu: Musée d'Orsay</a:t>
            </a:r>
          </a:p>
          <a:p>
            <a:r>
              <a:rPr lang="fr-FR" sz="2400" b="1">
                <a:solidFill>
                  <a:srgbClr val="FFFF00"/>
                </a:solidFill>
              </a:rPr>
              <a:t>Dimensions: 92,5 x 73,5 cm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0F45118-07C7-4A43-8E4C-D4AD2C8F45D3}"/>
              </a:ext>
            </a:extLst>
          </p:cNvPr>
          <p:cNvSpPr txBox="1"/>
          <p:nvPr/>
        </p:nvSpPr>
        <p:spPr>
          <a:xfrm>
            <a:off x="805684" y="2772500"/>
            <a:ext cx="3389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Auvergne</a:t>
            </a:r>
          </a:p>
        </p:txBody>
      </p:sp>
    </p:spTree>
    <p:extLst>
      <p:ext uri="{BB962C8B-B14F-4D97-AF65-F5344CB8AC3E}">
        <p14:creationId xmlns:p14="http://schemas.microsoft.com/office/powerpoint/2010/main" val="113397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992B66A-9367-375B-4BA5-8683C43E2032}"/>
              </a:ext>
            </a:extLst>
          </p:cNvPr>
          <p:cNvSpPr txBox="1"/>
          <p:nvPr/>
        </p:nvSpPr>
        <p:spPr>
          <a:xfrm>
            <a:off x="2333297" y="898634"/>
            <a:ext cx="8671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 Vous A Présenté L’Artiste Peintre 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85A7BD-40D8-5D79-4861-E5BFB1245861}"/>
              </a:ext>
            </a:extLst>
          </p:cNvPr>
          <p:cNvSpPr txBox="1"/>
          <p:nvPr/>
        </p:nvSpPr>
        <p:spPr>
          <a:xfrm>
            <a:off x="4398580" y="1625298"/>
            <a:ext cx="8166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Jean – François Millet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33D2C42-9CBA-5E4B-8CB0-9E9B06BE7BED}"/>
              </a:ext>
            </a:extLst>
          </p:cNvPr>
          <p:cNvSpPr txBox="1"/>
          <p:nvPr/>
        </p:nvSpPr>
        <p:spPr>
          <a:xfrm>
            <a:off x="3641834" y="2351962"/>
            <a:ext cx="1117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CF75A9E-3EF3-409F-4143-A43C3D698658}"/>
              </a:ext>
            </a:extLst>
          </p:cNvPr>
          <p:cNvSpPr txBox="1"/>
          <p:nvPr/>
        </p:nvSpPr>
        <p:spPr>
          <a:xfrm>
            <a:off x="4603532" y="3078626"/>
            <a:ext cx="53445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80590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756</Words>
  <Application>Microsoft Office PowerPoint</Application>
  <PresentationFormat>Grand écran</PresentationFormat>
  <Paragraphs>65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2024-06-02T07:07:25Z</dcterms:created>
  <dcterms:modified xsi:type="dcterms:W3CDTF">2024-06-02T09:14:09Z</dcterms:modified>
</cp:coreProperties>
</file>