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78" r:id="rId4"/>
    <p:sldId id="277" r:id="rId5"/>
    <p:sldId id="276" r:id="rId6"/>
    <p:sldId id="274" r:id="rId7"/>
    <p:sldId id="275" r:id="rId8"/>
    <p:sldId id="273" r:id="rId9"/>
    <p:sldId id="272" r:id="rId10"/>
    <p:sldId id="271" r:id="rId11"/>
    <p:sldId id="270" r:id="rId12"/>
    <p:sldId id="269" r:id="rId13"/>
    <p:sldId id="268" r:id="rId14"/>
    <p:sldId id="267" r:id="rId15"/>
    <p:sldId id="266" r:id="rId16"/>
    <p:sldId id="265" r:id="rId17"/>
    <p:sldId id="264" r:id="rId18"/>
    <p:sldId id="263" r:id="rId19"/>
    <p:sldId id="262" r:id="rId20"/>
    <p:sldId id="261" r:id="rId21"/>
    <p:sldId id="260" r:id="rId22"/>
    <p:sldId id="259" r:id="rId23"/>
    <p:sldId id="258" r:id="rId24"/>
    <p:sldId id="257" r:id="rId25"/>
    <p:sldId id="279" r:id="rId26"/>
    <p:sldId id="280" r:id="rId27"/>
    <p:sldId id="281" r:id="rId28"/>
    <p:sldId id="285" r:id="rId29"/>
    <p:sldId id="282"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779" autoAdjust="0"/>
    <p:restoredTop sz="94660"/>
  </p:normalViewPr>
  <p:slideViewPr>
    <p:cSldViewPr snapToGrid="0">
      <p:cViewPr varScale="1">
        <p:scale>
          <a:sx n="84" d="100"/>
          <a:sy n="84" d="100"/>
        </p:scale>
        <p:origin x="6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4C18AA-32C0-EB91-52CC-DC88F0E903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DC42F59-5292-F404-AD5A-34099DBE72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C390CEB-8363-D576-91B8-98DA39A57782}"/>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0D962BB4-F19B-F3EE-C037-9B44200A92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54D0FA-3D31-82A1-5B1C-4E5DC8E9000A}"/>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58604194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0F5669-41ED-0D22-3397-90318175719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4E80DAA-AAB1-3D8C-3751-B586601B7EB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9388F46-C2C6-F093-B77E-82AF9A2784FE}"/>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DC881A0A-0D17-7842-E72A-1328D57D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5AB9E9-9238-4960-6C57-0CDD3AB32397}"/>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163668951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1FD3CE-C96F-5C96-45CE-7C7279DB4B2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735A8-C9EC-A2E4-D61E-F8E50487898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E4EC501-61BE-7452-7923-9369D5F2116B}"/>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2FBF3AC6-A9DC-166B-76BB-CCCA160B333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705079-6FF6-F5F2-E9CD-5F5C96BC57D8}"/>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155498842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D66DB6-D0F2-D85C-260E-36330F742D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BA585F0-40E0-6CA2-C58E-08E25C3BA9E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C316A46-E84B-FDF0-0F2C-85DCFDED638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D1FFC11-6AC7-CCB8-3C86-FF2847BB7568}"/>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6" name="Espace réservé du pied de page 5">
            <a:extLst>
              <a:ext uri="{FF2B5EF4-FFF2-40B4-BE49-F238E27FC236}">
                <a16:creationId xmlns:a16="http://schemas.microsoft.com/office/drawing/2014/main" id="{350077E3-B5CA-794C-0888-2D6DFC3DFCA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1FB1C19-93F1-BF42-7FCD-45FF2A7A7C2F}"/>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263058026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038081-0DF9-24D4-0726-67860591383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33B772F-30C3-09E5-FA0D-0E0D5939B6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8F5B9ED-346C-D045-2BF0-2F7620EB269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CA00A3-2F7F-FBEC-482A-F9CC251AD6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ADBDD01-6C3D-6602-D49C-CF3646A3479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9A67E09-EAA8-DF2D-3048-8E266C75217C}"/>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8" name="Espace réservé du pied de page 7">
            <a:extLst>
              <a:ext uri="{FF2B5EF4-FFF2-40B4-BE49-F238E27FC236}">
                <a16:creationId xmlns:a16="http://schemas.microsoft.com/office/drawing/2014/main" id="{0BFB2BE4-3DDE-FD06-B5DD-85990BD21F5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6B8E98C-3C42-9E69-1D3E-0AC180D74297}"/>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131438916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3C1827-423A-A498-E86E-36D1B36E24A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18B680D-0586-84CD-EC86-E84644724633}"/>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4" name="Espace réservé du pied de page 3">
            <a:extLst>
              <a:ext uri="{FF2B5EF4-FFF2-40B4-BE49-F238E27FC236}">
                <a16:creationId xmlns:a16="http://schemas.microsoft.com/office/drawing/2014/main" id="{7EAA97DB-C9B1-28E8-DC7D-1C3A4135FA3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A34785E-17BF-F427-7890-18B905FBDBEA}"/>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212995666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9E47379-452A-F41E-5194-38BDA8423593}"/>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3" name="Espace réservé du pied de page 2">
            <a:extLst>
              <a:ext uri="{FF2B5EF4-FFF2-40B4-BE49-F238E27FC236}">
                <a16:creationId xmlns:a16="http://schemas.microsoft.com/office/drawing/2014/main" id="{5EF8BE48-3B6C-E6EE-F464-32A532796B0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A1942F5-26AA-D2DE-43BF-CA3C0542014A}"/>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1951041312"/>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C49FEE-F41E-D6DC-1659-3EABEF95B52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6877686-6F20-766C-3DEF-F3EC63F394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8F422A9-F425-B36B-D524-839CC0805B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CC704B9-51A9-BEE7-308B-BC83C8A396DF}"/>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6" name="Espace réservé du pied de page 5">
            <a:extLst>
              <a:ext uri="{FF2B5EF4-FFF2-40B4-BE49-F238E27FC236}">
                <a16:creationId xmlns:a16="http://schemas.microsoft.com/office/drawing/2014/main" id="{7D927842-400E-99F7-7E39-3FE80FDC2B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E11E3B-9E9C-3870-B4B1-082511B1ED3F}"/>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229448261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DB727E-8E5D-97CB-71CF-F3BCAFFC571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A802787-97B9-D554-7145-3F07A6CC42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9FF5CBE-4534-CB73-DA63-8527CCCF36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B4EB39F-E045-FB33-5A50-3B0F903913F0}"/>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6" name="Espace réservé du pied de page 5">
            <a:extLst>
              <a:ext uri="{FF2B5EF4-FFF2-40B4-BE49-F238E27FC236}">
                <a16:creationId xmlns:a16="http://schemas.microsoft.com/office/drawing/2014/main" id="{33574114-781B-F57E-824A-68C6EBD741C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4596699-BC89-9560-B1C9-295D3FA61B27}"/>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3807970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CBC44C-4E8A-5ADD-678B-5E5B903FF59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9B6817B-995A-54BF-6718-AF85F9E4A17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9FAD08E-8ACF-058A-221B-DE55D1A7A248}"/>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8CA8555B-92F4-5B15-8CAA-00299F8F37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2B0037-92EC-2AA3-1775-55A985785E80}"/>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230969476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DF9A706-CA05-8E17-B5E2-7E35168B3BB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1E2623D-2587-8D41-959C-C31F579F20A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D8A83FD-C30F-0AEB-8514-C9447E7898D3}"/>
              </a:ext>
            </a:extLst>
          </p:cNvPr>
          <p:cNvSpPr>
            <a:spLocks noGrp="1"/>
          </p:cNvSpPr>
          <p:nvPr>
            <p:ph type="dt" sz="half" idx="10"/>
          </p:nvPr>
        </p:nvSpPr>
        <p:spPr/>
        <p:txBody>
          <a:bodyPr/>
          <a:lstStyle/>
          <a:p>
            <a:fld id="{5F3F9347-D2AC-4260-81D1-3F4F064F3E3A}"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80D69BB1-2CBE-1E94-D1A7-18E4C44914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012AE1-5DF0-DF9A-88FB-A4F6EEB878C0}"/>
              </a:ext>
            </a:extLst>
          </p:cNvPr>
          <p:cNvSpPr>
            <a:spLocks noGrp="1"/>
          </p:cNvSpPr>
          <p:nvPr>
            <p:ph type="sldNum" sz="quarter" idx="12"/>
          </p:nvPr>
        </p:nvSpPr>
        <p:spPr/>
        <p:txBody>
          <a:bodyPr/>
          <a:lstStyle/>
          <a:p>
            <a:fld id="{9413CFDA-2B84-425B-BFBD-9FFDB7D2A4E0}" type="slidenum">
              <a:rPr lang="fr-FR" smtClean="0"/>
              <a:t>‹N°›</a:t>
            </a:fld>
            <a:endParaRPr lang="fr-FR"/>
          </a:p>
        </p:txBody>
      </p:sp>
    </p:spTree>
    <p:extLst>
      <p:ext uri="{BB962C8B-B14F-4D97-AF65-F5344CB8AC3E}">
        <p14:creationId xmlns:p14="http://schemas.microsoft.com/office/powerpoint/2010/main" val="49440237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09B7C7-584E-D3E6-91D6-4E46FA9D77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7E6EDEE-B8D0-705F-3F51-D1BC3EF1AB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67C4DC2-702B-B236-590A-4F1D559F76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F3F9347-D2AC-4260-81D1-3F4F064F3E3A}"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A1440638-A1F2-7138-F322-EB0E654890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664AA2F-B592-75F5-5834-6FD77FCD90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413CFDA-2B84-425B-BFBD-9FFDB7D2A4E0}" type="slidenum">
              <a:rPr lang="fr-FR" smtClean="0"/>
              <a:t>‹N°›</a:t>
            </a:fld>
            <a:endParaRPr lang="fr-FR"/>
          </a:p>
        </p:txBody>
      </p:sp>
    </p:spTree>
    <p:extLst>
      <p:ext uri="{BB962C8B-B14F-4D97-AF65-F5344CB8AC3E}">
        <p14:creationId xmlns:p14="http://schemas.microsoft.com/office/powerpoint/2010/main" val="5051352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25C3757C-759D-0A8B-2DA9-4E6038B2544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2217" y="279000"/>
            <a:ext cx="11547565" cy="6300000"/>
          </a:xfrm>
          <a:prstGeom prst="rect">
            <a:avLst/>
          </a:prstGeom>
        </p:spPr>
      </p:pic>
      <p:sp>
        <p:nvSpPr>
          <p:cNvPr id="4" name="Organigramme : Connecteur 3">
            <a:extLst>
              <a:ext uri="{FF2B5EF4-FFF2-40B4-BE49-F238E27FC236}">
                <a16:creationId xmlns:a16="http://schemas.microsoft.com/office/drawing/2014/main" id="{9FCC0897-9686-DF0C-046D-2FFBFB6F556D}"/>
              </a:ext>
            </a:extLst>
          </p:cNvPr>
          <p:cNvSpPr/>
          <p:nvPr/>
        </p:nvSpPr>
        <p:spPr>
          <a:xfrm>
            <a:off x="3566160" y="1384664"/>
            <a:ext cx="5368834" cy="3853542"/>
          </a:xfrm>
          <a:prstGeom prst="flowChartConnector">
            <a:avLst/>
          </a:prstGeom>
          <a:blipFill dpi="0" rotWithShape="1">
            <a:blip r:embed="rId4"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79073FA0-E2B5-176A-7786-DCD97A46D444}"/>
              </a:ext>
            </a:extLst>
          </p:cNvPr>
          <p:cNvSpPr txBox="1"/>
          <p:nvPr/>
        </p:nvSpPr>
        <p:spPr>
          <a:xfrm>
            <a:off x="4143646" y="0"/>
            <a:ext cx="6797041" cy="1077218"/>
          </a:xfrm>
          <a:prstGeom prst="rect">
            <a:avLst/>
          </a:prstGeom>
          <a:noFill/>
        </p:spPr>
        <p:txBody>
          <a:bodyPr wrap="square" rtlCol="0">
            <a:spAutoFit/>
          </a:bodyPr>
          <a:lstStyle/>
          <a:p>
            <a:endParaRPr lang="fr-FR" sz="3200" b="1" dirty="0">
              <a:solidFill>
                <a:schemeClr val="bg1"/>
              </a:solidFill>
            </a:endParaRPr>
          </a:p>
          <a:p>
            <a:r>
              <a:rPr lang="fr-FR" sz="3200" b="1">
                <a:solidFill>
                  <a:schemeClr val="bg1"/>
                </a:solidFill>
              </a:rPr>
              <a:t>Le Lac  </a:t>
            </a:r>
            <a:r>
              <a:rPr lang="fr-FR" sz="3200" b="1" dirty="0">
                <a:solidFill>
                  <a:schemeClr val="bg1"/>
                </a:solidFill>
              </a:rPr>
              <a:t>de Gaube</a:t>
            </a:r>
          </a:p>
        </p:txBody>
      </p:sp>
    </p:spTree>
    <p:extLst>
      <p:ext uri="{BB962C8B-B14F-4D97-AF65-F5344CB8AC3E}">
        <p14:creationId xmlns:p14="http://schemas.microsoft.com/office/powerpoint/2010/main" val="67140"/>
      </p:ext>
    </p:extLst>
  </p:cSld>
  <p:clrMapOvr>
    <a:masterClrMapping/>
  </p:clrMapOvr>
  <mc:AlternateContent xmlns:mc="http://schemas.openxmlformats.org/markup-compatibility/2006" xmlns:p14="http://schemas.microsoft.com/office/powerpoint/2010/main">
    <mc:Choice Requires="p14">
      <p:transition spd="slow" p14:dur="5000" advClick="0" advTm="8000">
        <p14:prism/>
        <p:sndAc>
          <p:stSnd>
            <p:snd r:embed="rId2" name="Michel Etcheverry - Pyrénées si belles.wav"/>
          </p:stSnd>
        </p:sndAc>
      </p:transition>
    </mc:Choice>
    <mc:Fallback xmlns="">
      <p:transition spd="slow" advClick="0" advTm="8000">
        <p:fade/>
        <p:sndAc>
          <p:stSnd>
            <p:snd r:embed="rId5" name="Michel Etcheverry - Pyrénées si bel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57A730-A14D-D8DD-4B27-5328E309525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Le lac se situe à une altitude de 1 725 mètres, il est d'une forme ovoïde s'étirant selon un axe nord-sud comme la vallée de Gaube dans laquelle il se trouve.</a:t>
            </a:r>
          </a:p>
          <a:p>
            <a:pPr algn="ctr"/>
            <a:r>
              <a:rPr lang="fr-FR" sz="3600" b="1" dirty="0">
                <a:solidFill>
                  <a:srgbClr val="FFFF00"/>
                </a:solidFill>
              </a:rPr>
              <a:t>C'est une petite vallée encaissée démarrant au pied du Vignemale (3 298 m) et finissant au pont d'Espagne. Le lac se trouve dans son dernier tiers (six km au nord du Vignemale et deux km au sud du pont d'Espagne). Le lac est surplombé directement par le pic </a:t>
            </a:r>
            <a:r>
              <a:rPr lang="fr-FR" sz="3600" b="1" dirty="0" err="1">
                <a:solidFill>
                  <a:srgbClr val="FFFF00"/>
                </a:solidFill>
              </a:rPr>
              <a:t>Mayouret</a:t>
            </a:r>
            <a:r>
              <a:rPr lang="fr-FR" sz="3600" b="1" dirty="0">
                <a:solidFill>
                  <a:srgbClr val="FFFF00"/>
                </a:solidFill>
              </a:rPr>
              <a:t> (2 688 m) à l'est, le grand Pic des </a:t>
            </a:r>
            <a:r>
              <a:rPr lang="fr-FR" sz="3600" b="1" dirty="0" err="1">
                <a:solidFill>
                  <a:srgbClr val="FFFF00"/>
                </a:solidFill>
              </a:rPr>
              <a:t>Paloumères</a:t>
            </a:r>
            <a:r>
              <a:rPr lang="fr-FR" sz="3600" b="1" dirty="0">
                <a:solidFill>
                  <a:srgbClr val="FFFF00"/>
                </a:solidFill>
              </a:rPr>
              <a:t> (2 720 m) au sud-est, et le pic de Gaube (2 377 m) au nord-ouest.</a:t>
            </a:r>
          </a:p>
        </p:txBody>
      </p:sp>
    </p:spTree>
    <p:extLst>
      <p:ext uri="{BB962C8B-B14F-4D97-AF65-F5344CB8AC3E}">
        <p14:creationId xmlns:p14="http://schemas.microsoft.com/office/powerpoint/2010/main" val="3988425094"/>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1" end="1"/>
                                            </p:txEl>
                                          </p:spTgt>
                                        </p:tgtEl>
                                        <p:attrNameLst>
                                          <p:attrName>style.visibility</p:attrName>
                                        </p:attrNameLst>
                                      </p:cBhvr>
                                      <p:to>
                                        <p:strVal val="visible"/>
                                      </p:to>
                                    </p:set>
                                    <p:set>
                                      <p:cBhvr>
                                        <p:cTn id="16" dur="455" fill="hold">
                                          <p:stCondLst>
                                            <p:cond delay="0"/>
                                          </p:stCondLst>
                                        </p:cTn>
                                        <p:tgtEl>
                                          <p:spTgt spid="2">
                                            <p:txEl>
                                              <p:pRg st="1" end="1"/>
                                            </p:txEl>
                                          </p:spTgt>
                                        </p:tgtEl>
                                        <p:attrNameLst>
                                          <p:attrName>style.rotation</p:attrName>
                                        </p:attrNameLst>
                                      </p:cBhvr>
                                      <p:to>
                                        <p:strVal val="-45.0"/>
                                      </p:to>
                                    </p:set>
                                    <p:anim calcmode="lin" valueType="num">
                                      <p:cBhvr>
                                        <p:cTn id="17"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D0AF4A92-1F7F-5F20-F1A9-C64E9FA5E1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9484" y="279000"/>
            <a:ext cx="11634653" cy="6300000"/>
          </a:xfrm>
          <a:prstGeom prst="rect">
            <a:avLst/>
          </a:prstGeom>
        </p:spPr>
      </p:pic>
      <p:sp>
        <p:nvSpPr>
          <p:cNvPr id="4" name="Organigramme : Connecteur 3">
            <a:extLst>
              <a:ext uri="{FF2B5EF4-FFF2-40B4-BE49-F238E27FC236}">
                <a16:creationId xmlns:a16="http://schemas.microsoft.com/office/drawing/2014/main" id="{872F5AF1-FD7B-3735-631E-49F231C7F439}"/>
              </a:ext>
            </a:extLst>
          </p:cNvPr>
          <p:cNvSpPr/>
          <p:nvPr/>
        </p:nvSpPr>
        <p:spPr>
          <a:xfrm>
            <a:off x="3383280" y="1397726"/>
            <a:ext cx="5564777" cy="3892731"/>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B5E7804-26AC-A323-044A-CF43B75BF7C6}"/>
              </a:ext>
            </a:extLst>
          </p:cNvPr>
          <p:cNvSpPr txBox="1"/>
          <p:nvPr/>
        </p:nvSpPr>
        <p:spPr>
          <a:xfrm>
            <a:off x="3905795" y="6110595"/>
            <a:ext cx="5982788"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Perspective du lac. Juillet 2013.</a:t>
            </a:r>
          </a:p>
        </p:txBody>
      </p:sp>
    </p:spTree>
    <p:extLst>
      <p:ext uri="{BB962C8B-B14F-4D97-AF65-F5344CB8AC3E}">
        <p14:creationId xmlns:p14="http://schemas.microsoft.com/office/powerpoint/2010/main" val="80118074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C010805A-6307-E4CE-1441-85E700CBE3D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5611" y="148372"/>
            <a:ext cx="11660777" cy="6300000"/>
          </a:xfrm>
          <a:prstGeom prst="rect">
            <a:avLst/>
          </a:prstGeom>
        </p:spPr>
      </p:pic>
      <p:sp>
        <p:nvSpPr>
          <p:cNvPr id="4" name="Organigramme : Connecteur 3">
            <a:extLst>
              <a:ext uri="{FF2B5EF4-FFF2-40B4-BE49-F238E27FC236}">
                <a16:creationId xmlns:a16="http://schemas.microsoft.com/office/drawing/2014/main" id="{57EF3F5C-C0A4-58BB-692C-942C6AF930F2}"/>
              </a:ext>
            </a:extLst>
          </p:cNvPr>
          <p:cNvSpPr/>
          <p:nvPr/>
        </p:nvSpPr>
        <p:spPr>
          <a:xfrm>
            <a:off x="3174274" y="1306285"/>
            <a:ext cx="5865223" cy="3853543"/>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B3191577-D0C5-A2BC-3A8E-B183426F8074}"/>
              </a:ext>
            </a:extLst>
          </p:cNvPr>
          <p:cNvSpPr txBox="1"/>
          <p:nvPr/>
        </p:nvSpPr>
        <p:spPr>
          <a:xfrm>
            <a:off x="4467497" y="5983133"/>
            <a:ext cx="6505303"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Éboulis au bord du lac.</a:t>
            </a:r>
          </a:p>
        </p:txBody>
      </p:sp>
    </p:spTree>
    <p:extLst>
      <p:ext uri="{BB962C8B-B14F-4D97-AF65-F5344CB8AC3E}">
        <p14:creationId xmlns:p14="http://schemas.microsoft.com/office/powerpoint/2010/main" val="267561238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1FCA573E-181E-49FD-3A23-3767F18025A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8674" y="162489"/>
            <a:ext cx="11608526" cy="6300000"/>
          </a:xfrm>
          <a:prstGeom prst="rect">
            <a:avLst/>
          </a:prstGeom>
        </p:spPr>
      </p:pic>
      <p:sp>
        <p:nvSpPr>
          <p:cNvPr id="7" name="ZoneTexte 6">
            <a:extLst>
              <a:ext uri="{FF2B5EF4-FFF2-40B4-BE49-F238E27FC236}">
                <a16:creationId xmlns:a16="http://schemas.microsoft.com/office/drawing/2014/main" id="{CF4970D8-9361-F254-DA98-5B0D4353D3C0}"/>
              </a:ext>
            </a:extLst>
          </p:cNvPr>
          <p:cNvSpPr txBox="1"/>
          <p:nvPr/>
        </p:nvSpPr>
        <p:spPr>
          <a:xfrm>
            <a:off x="3944983" y="6329751"/>
            <a:ext cx="6074229" cy="461665"/>
          </a:xfrm>
          <a:prstGeom prst="rect">
            <a:avLst/>
          </a:prstGeom>
          <a:noFill/>
        </p:spPr>
        <p:txBody>
          <a:bodyPr wrap="square" rtlCol="0">
            <a:spAutoFit/>
          </a:bodyPr>
          <a:lstStyle/>
          <a:p>
            <a:r>
              <a:rPr lang="fr-FR" sz="2400" b="1">
                <a:solidFill>
                  <a:schemeClr val="bg1"/>
                </a:solidFill>
              </a:rPr>
              <a:t>Cauterets lac et gave Gaube</a:t>
            </a:r>
            <a:endParaRPr lang="fr-FR" sz="2400" b="1" dirty="0">
              <a:solidFill>
                <a:schemeClr val="bg1"/>
              </a:solidFill>
            </a:endParaRPr>
          </a:p>
        </p:txBody>
      </p:sp>
      <p:sp>
        <p:nvSpPr>
          <p:cNvPr id="8" name="Organigramme : Connecteur 7">
            <a:extLst>
              <a:ext uri="{FF2B5EF4-FFF2-40B4-BE49-F238E27FC236}">
                <a16:creationId xmlns:a16="http://schemas.microsoft.com/office/drawing/2014/main" id="{2E62165D-90DB-6426-49F6-D19F8FFCF3A3}"/>
              </a:ext>
            </a:extLst>
          </p:cNvPr>
          <p:cNvSpPr/>
          <p:nvPr/>
        </p:nvSpPr>
        <p:spPr>
          <a:xfrm>
            <a:off x="3108961" y="1293223"/>
            <a:ext cx="5943600" cy="3905794"/>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2074828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5DD756F7-8364-3D49-AD61-2464D47C64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5131" y="162000"/>
            <a:ext cx="11691258" cy="6300000"/>
          </a:xfrm>
          <a:prstGeom prst="rect">
            <a:avLst/>
          </a:prstGeom>
        </p:spPr>
      </p:pic>
      <p:sp>
        <p:nvSpPr>
          <p:cNvPr id="4" name="Organigramme : Connecteur 3">
            <a:extLst>
              <a:ext uri="{FF2B5EF4-FFF2-40B4-BE49-F238E27FC236}">
                <a16:creationId xmlns:a16="http://schemas.microsoft.com/office/drawing/2014/main" id="{963F0CC2-946E-5EE1-3E89-5AF01A7EA66A}"/>
              </a:ext>
            </a:extLst>
          </p:cNvPr>
          <p:cNvSpPr/>
          <p:nvPr/>
        </p:nvSpPr>
        <p:spPr>
          <a:xfrm flipH="1">
            <a:off x="3108959" y="1319348"/>
            <a:ext cx="5891349" cy="3892731"/>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8073429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A6DEA4A7-0F66-DDB1-F80D-6019218651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0925" y="143692"/>
            <a:ext cx="11530149" cy="6300000"/>
          </a:xfrm>
          <a:prstGeom prst="rect">
            <a:avLst/>
          </a:prstGeom>
        </p:spPr>
      </p:pic>
      <p:sp>
        <p:nvSpPr>
          <p:cNvPr id="4" name="Organigramme : Connecteur 3">
            <a:extLst>
              <a:ext uri="{FF2B5EF4-FFF2-40B4-BE49-F238E27FC236}">
                <a16:creationId xmlns:a16="http://schemas.microsoft.com/office/drawing/2014/main" id="{6BF5454F-5137-86F3-32F1-5B757C122193}"/>
              </a:ext>
            </a:extLst>
          </p:cNvPr>
          <p:cNvSpPr/>
          <p:nvPr/>
        </p:nvSpPr>
        <p:spPr>
          <a:xfrm>
            <a:off x="3317966" y="1227909"/>
            <a:ext cx="5812970" cy="3971108"/>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4AAA8220-4434-10F6-5DC9-7E80D27B76F2}"/>
              </a:ext>
            </a:extLst>
          </p:cNvPr>
          <p:cNvSpPr txBox="1"/>
          <p:nvPr/>
        </p:nvSpPr>
        <p:spPr>
          <a:xfrm>
            <a:off x="914397" y="6360469"/>
            <a:ext cx="11090367" cy="461665"/>
          </a:xfrm>
          <a:prstGeom prst="rect">
            <a:avLst/>
          </a:prstGeom>
          <a:noFill/>
        </p:spPr>
        <p:txBody>
          <a:bodyPr wrap="square" rtlCol="0">
            <a:spAutoFit/>
          </a:bodyPr>
          <a:lstStyle/>
          <a:p>
            <a:r>
              <a:rPr lang="fr-FR" sz="2400" b="1" dirty="0">
                <a:solidFill>
                  <a:schemeClr val="bg1"/>
                </a:solidFill>
              </a:rPr>
              <a:t>La cascade du Pont d'Espagne sur la branche centrale du gave de Gaube, </a:t>
            </a:r>
          </a:p>
        </p:txBody>
      </p:sp>
    </p:spTree>
    <p:extLst>
      <p:ext uri="{BB962C8B-B14F-4D97-AF65-F5344CB8AC3E}">
        <p14:creationId xmlns:p14="http://schemas.microsoft.com/office/powerpoint/2010/main" val="201624482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FA8D27EB-B34B-E1AC-EE11-43EBB6A9AC2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7234" y="176348"/>
            <a:ext cx="11699965" cy="6300000"/>
          </a:xfrm>
          <a:prstGeom prst="rect">
            <a:avLst/>
          </a:prstGeom>
        </p:spPr>
      </p:pic>
      <p:sp>
        <p:nvSpPr>
          <p:cNvPr id="2" name="Organigramme : Connecteur 1">
            <a:extLst>
              <a:ext uri="{FF2B5EF4-FFF2-40B4-BE49-F238E27FC236}">
                <a16:creationId xmlns:a16="http://schemas.microsoft.com/office/drawing/2014/main" id="{FC3F70D1-C01A-6C04-6AB7-403493CF61EA}"/>
              </a:ext>
            </a:extLst>
          </p:cNvPr>
          <p:cNvSpPr/>
          <p:nvPr/>
        </p:nvSpPr>
        <p:spPr>
          <a:xfrm>
            <a:off x="3071947" y="1092568"/>
            <a:ext cx="5930537" cy="4108082"/>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Texte 3">
            <a:extLst>
              <a:ext uri="{FF2B5EF4-FFF2-40B4-BE49-F238E27FC236}">
                <a16:creationId xmlns:a16="http://schemas.microsoft.com/office/drawing/2014/main" id="{D9784154-9789-82E0-71CD-85FBAC602695}"/>
              </a:ext>
            </a:extLst>
          </p:cNvPr>
          <p:cNvSpPr txBox="1"/>
          <p:nvPr/>
        </p:nvSpPr>
        <p:spPr>
          <a:xfrm>
            <a:off x="3792512" y="6387004"/>
            <a:ext cx="7824865" cy="461665"/>
          </a:xfrm>
          <a:prstGeom prst="rect">
            <a:avLst/>
          </a:prstGeom>
          <a:noFill/>
        </p:spPr>
        <p:txBody>
          <a:bodyPr wrap="square" rtlCol="0">
            <a:spAutoFit/>
          </a:bodyPr>
          <a:lstStyle/>
          <a:p>
            <a:r>
              <a:rPr lang="fr-FR" sz="2400" b="1"/>
              <a:t>Lago de Gaube, Pirineos franceses</a:t>
            </a:r>
            <a:endParaRPr lang="fr-FR" sz="2400" b="1" dirty="0"/>
          </a:p>
        </p:txBody>
      </p:sp>
    </p:spTree>
    <p:extLst>
      <p:ext uri="{BB962C8B-B14F-4D97-AF65-F5344CB8AC3E}">
        <p14:creationId xmlns:p14="http://schemas.microsoft.com/office/powerpoint/2010/main" val="22839806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2C7993FE-9658-A25F-CBE9-248A0EA0EB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879" y="174069"/>
            <a:ext cx="11762281" cy="6300000"/>
          </a:xfrm>
          <a:prstGeom prst="rect">
            <a:avLst/>
          </a:prstGeom>
        </p:spPr>
      </p:pic>
      <p:sp>
        <p:nvSpPr>
          <p:cNvPr id="5" name="Organigramme : Connecteur 4">
            <a:extLst>
              <a:ext uri="{FF2B5EF4-FFF2-40B4-BE49-F238E27FC236}">
                <a16:creationId xmlns:a16="http://schemas.microsoft.com/office/drawing/2014/main" id="{BAD62173-2B27-9D0F-AF86-F1B7880834FC}"/>
              </a:ext>
            </a:extLst>
          </p:cNvPr>
          <p:cNvSpPr/>
          <p:nvPr/>
        </p:nvSpPr>
        <p:spPr>
          <a:xfrm>
            <a:off x="3132944" y="1349115"/>
            <a:ext cx="5936105" cy="3852472"/>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3ABD03CC-4F7E-B417-8B66-970C9917257E}"/>
              </a:ext>
            </a:extLst>
          </p:cNvPr>
          <p:cNvSpPr txBox="1"/>
          <p:nvPr/>
        </p:nvSpPr>
        <p:spPr>
          <a:xfrm>
            <a:off x="2968052" y="6243236"/>
            <a:ext cx="7615004" cy="461665"/>
          </a:xfrm>
          <a:prstGeom prst="rect">
            <a:avLst/>
          </a:prstGeom>
          <a:noFill/>
        </p:spPr>
        <p:txBody>
          <a:bodyPr wrap="square" rtlCol="0">
            <a:spAutoFit/>
          </a:bodyPr>
          <a:lstStyle/>
          <a:p>
            <a:r>
              <a:rPr lang="fr-FR" sz="2400" b="1" dirty="0">
                <a:solidFill>
                  <a:srgbClr val="FFFF00"/>
                </a:solidFill>
              </a:rPr>
              <a:t>Le Pont d’Espagne depuis la Passerelle</a:t>
            </a:r>
          </a:p>
        </p:txBody>
      </p:sp>
    </p:spTree>
    <p:extLst>
      <p:ext uri="{BB962C8B-B14F-4D97-AF65-F5344CB8AC3E}">
        <p14:creationId xmlns:p14="http://schemas.microsoft.com/office/powerpoint/2010/main" val="67310921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C81C289A-6EDC-033F-4D5D-B32725D19A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4851" y="162826"/>
            <a:ext cx="11672341" cy="6300000"/>
          </a:xfrm>
          <a:prstGeom prst="rect">
            <a:avLst/>
          </a:prstGeom>
        </p:spPr>
      </p:pic>
      <p:sp>
        <p:nvSpPr>
          <p:cNvPr id="4" name="Organigramme : Connecteur 3">
            <a:extLst>
              <a:ext uri="{FF2B5EF4-FFF2-40B4-BE49-F238E27FC236}">
                <a16:creationId xmlns:a16="http://schemas.microsoft.com/office/drawing/2014/main" id="{4C4A3289-CAD8-3C79-A2FA-EFE41C8036F1}"/>
              </a:ext>
            </a:extLst>
          </p:cNvPr>
          <p:cNvSpPr/>
          <p:nvPr/>
        </p:nvSpPr>
        <p:spPr>
          <a:xfrm>
            <a:off x="3252867" y="1379095"/>
            <a:ext cx="5711252" cy="3867462"/>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874ACF8C-949A-1FD7-F594-35A3F23C9EEB}"/>
              </a:ext>
            </a:extLst>
          </p:cNvPr>
          <p:cNvSpPr txBox="1"/>
          <p:nvPr/>
        </p:nvSpPr>
        <p:spPr>
          <a:xfrm>
            <a:off x="5069174" y="6359960"/>
            <a:ext cx="6775554" cy="461665"/>
          </a:xfrm>
          <a:prstGeom prst="rect">
            <a:avLst/>
          </a:prstGeom>
          <a:noFill/>
        </p:spPr>
        <p:txBody>
          <a:bodyPr wrap="square" rtlCol="0">
            <a:spAutoFit/>
          </a:bodyPr>
          <a:lstStyle/>
          <a:p>
            <a:r>
              <a:rPr lang="fr-FR" sz="2400" b="1" dirty="0">
                <a:solidFill>
                  <a:srgbClr val="FFFF00"/>
                </a:solidFill>
              </a:rPr>
              <a:t>Pont D’Espagne</a:t>
            </a:r>
          </a:p>
        </p:txBody>
      </p:sp>
    </p:spTree>
    <p:extLst>
      <p:ext uri="{BB962C8B-B14F-4D97-AF65-F5344CB8AC3E}">
        <p14:creationId xmlns:p14="http://schemas.microsoft.com/office/powerpoint/2010/main" val="329186413"/>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4BE99B32-33F6-AE98-C01F-F5A74BF166C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9830" y="131164"/>
            <a:ext cx="11642360" cy="6300000"/>
          </a:xfrm>
          <a:prstGeom prst="rect">
            <a:avLst/>
          </a:prstGeom>
          <a:pattFill prst="pct90">
            <a:fgClr>
              <a:srgbClr val="C00000"/>
            </a:fgClr>
            <a:bgClr>
              <a:schemeClr val="bg1"/>
            </a:bgClr>
          </a:pattFill>
        </p:spPr>
      </p:pic>
      <p:sp>
        <p:nvSpPr>
          <p:cNvPr id="4" name="Organigramme : Connecteur 3">
            <a:extLst>
              <a:ext uri="{FF2B5EF4-FFF2-40B4-BE49-F238E27FC236}">
                <a16:creationId xmlns:a16="http://schemas.microsoft.com/office/drawing/2014/main" id="{B91C95DC-65F0-C270-2F64-94F1D0A52DA1}"/>
              </a:ext>
            </a:extLst>
          </p:cNvPr>
          <p:cNvSpPr/>
          <p:nvPr/>
        </p:nvSpPr>
        <p:spPr>
          <a:xfrm>
            <a:off x="3162926" y="1274164"/>
            <a:ext cx="5906124" cy="3942413"/>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DE0C0F45-8421-9BBB-E9D0-9FF8609696F7}"/>
              </a:ext>
            </a:extLst>
          </p:cNvPr>
          <p:cNvSpPr txBox="1"/>
          <p:nvPr/>
        </p:nvSpPr>
        <p:spPr>
          <a:xfrm>
            <a:off x="589614" y="6039300"/>
            <a:ext cx="11477468" cy="830997"/>
          </a:xfrm>
          <a:prstGeom prst="rect">
            <a:avLst/>
          </a:prstGeom>
          <a:noFill/>
        </p:spPr>
        <p:txBody>
          <a:bodyPr wrap="square" rtlCol="0">
            <a:spAutoFit/>
          </a:bodyPr>
          <a:lstStyle/>
          <a:p>
            <a:r>
              <a:rPr lang="fr-FR" sz="2400" b="1" dirty="0">
                <a:solidFill>
                  <a:srgbClr val="FFFF00"/>
                </a:solidFill>
              </a:rPr>
              <a:t>Une halte à l’Hôtellerie du pont d’Espagne pour admirer la cascade et le pont vu d’en dessous</a:t>
            </a:r>
          </a:p>
        </p:txBody>
      </p:sp>
    </p:spTree>
    <p:extLst>
      <p:ext uri="{BB962C8B-B14F-4D97-AF65-F5344CB8AC3E}">
        <p14:creationId xmlns:p14="http://schemas.microsoft.com/office/powerpoint/2010/main" val="321630276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8B5C94E2-78FB-7169-D065-D2EC124295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9829" y="128587"/>
            <a:ext cx="11672341" cy="6300000"/>
          </a:xfrm>
          <a:prstGeom prst="rect">
            <a:avLst/>
          </a:prstGeom>
        </p:spPr>
      </p:pic>
      <p:sp>
        <p:nvSpPr>
          <p:cNvPr id="4" name="Organigramme : Connecteur 3">
            <a:extLst>
              <a:ext uri="{FF2B5EF4-FFF2-40B4-BE49-F238E27FC236}">
                <a16:creationId xmlns:a16="http://schemas.microsoft.com/office/drawing/2014/main" id="{77F3BA90-23FC-4933-931C-C0194B2F88BB}"/>
              </a:ext>
            </a:extLst>
          </p:cNvPr>
          <p:cNvSpPr/>
          <p:nvPr/>
        </p:nvSpPr>
        <p:spPr>
          <a:xfrm>
            <a:off x="3157539" y="1243013"/>
            <a:ext cx="5900736" cy="4000499"/>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522B98E8-1523-10DF-F6BB-4B41901CC72C}"/>
              </a:ext>
            </a:extLst>
          </p:cNvPr>
          <p:cNvSpPr txBox="1"/>
          <p:nvPr/>
        </p:nvSpPr>
        <p:spPr>
          <a:xfrm>
            <a:off x="3573983" y="6267748"/>
            <a:ext cx="8358187" cy="461665"/>
          </a:xfrm>
          <a:prstGeom prst="rect">
            <a:avLst/>
          </a:prstGeom>
          <a:noFill/>
        </p:spPr>
        <p:txBody>
          <a:bodyPr wrap="square" rtlCol="0">
            <a:spAutoFit/>
          </a:bodyPr>
          <a:lstStyle/>
          <a:p>
            <a:r>
              <a:rPr lang="fr-FR" sz="2400" b="1" dirty="0">
                <a:solidFill>
                  <a:srgbClr val="FFFF00"/>
                </a:solidFill>
              </a:rPr>
              <a:t>La rando qui mène au lac de Gaube</a:t>
            </a:r>
          </a:p>
        </p:txBody>
      </p:sp>
    </p:spTree>
    <p:extLst>
      <p:ext uri="{BB962C8B-B14F-4D97-AF65-F5344CB8AC3E}">
        <p14:creationId xmlns:p14="http://schemas.microsoft.com/office/powerpoint/2010/main" val="406905154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43DDF919-F90E-B497-D239-659F514882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3986" y="0"/>
            <a:ext cx="11887200" cy="6300000"/>
          </a:xfrm>
          <a:prstGeom prst="rect">
            <a:avLst/>
          </a:prstGeom>
        </p:spPr>
      </p:pic>
      <p:sp>
        <p:nvSpPr>
          <p:cNvPr id="4" name="Organigramme : Connecteur 3">
            <a:extLst>
              <a:ext uri="{FF2B5EF4-FFF2-40B4-BE49-F238E27FC236}">
                <a16:creationId xmlns:a16="http://schemas.microsoft.com/office/drawing/2014/main" id="{DEFDA882-0039-42EE-EF28-4AEB40088AB7}"/>
              </a:ext>
            </a:extLst>
          </p:cNvPr>
          <p:cNvSpPr/>
          <p:nvPr/>
        </p:nvSpPr>
        <p:spPr>
          <a:xfrm>
            <a:off x="3192651" y="1115878"/>
            <a:ext cx="5827363" cy="4014061"/>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2E9E3BF2-7CCE-0EBD-3BA7-69A317811D82}"/>
              </a:ext>
            </a:extLst>
          </p:cNvPr>
          <p:cNvSpPr txBox="1"/>
          <p:nvPr/>
        </p:nvSpPr>
        <p:spPr>
          <a:xfrm>
            <a:off x="3688598" y="6192533"/>
            <a:ext cx="7594169" cy="461665"/>
          </a:xfrm>
          <a:prstGeom prst="rect">
            <a:avLst/>
          </a:prstGeom>
          <a:noFill/>
        </p:spPr>
        <p:txBody>
          <a:bodyPr wrap="square" rtlCol="0">
            <a:spAutoFit/>
          </a:bodyPr>
          <a:lstStyle/>
          <a:p>
            <a:r>
              <a:rPr lang="fr-FR" sz="2400" b="1" dirty="0"/>
              <a:t>Le télésiège du plateau du Clot</a:t>
            </a:r>
          </a:p>
        </p:txBody>
      </p:sp>
    </p:spTree>
    <p:extLst>
      <p:ext uri="{BB962C8B-B14F-4D97-AF65-F5344CB8AC3E}">
        <p14:creationId xmlns:p14="http://schemas.microsoft.com/office/powerpoint/2010/main" val="1641815581"/>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DC812DEC-AEA4-12A7-E7F9-563E42F69C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8969" y="0"/>
            <a:ext cx="11634062" cy="6588000"/>
          </a:xfrm>
          <a:prstGeom prst="rect">
            <a:avLst/>
          </a:prstGeom>
        </p:spPr>
      </p:pic>
      <p:sp>
        <p:nvSpPr>
          <p:cNvPr id="4" name="Organigramme : Connecteur 3">
            <a:extLst>
              <a:ext uri="{FF2B5EF4-FFF2-40B4-BE49-F238E27FC236}">
                <a16:creationId xmlns:a16="http://schemas.microsoft.com/office/drawing/2014/main" id="{7E58618F-C1B2-17B1-A10B-307662ACBC0E}"/>
              </a:ext>
            </a:extLst>
          </p:cNvPr>
          <p:cNvSpPr/>
          <p:nvPr/>
        </p:nvSpPr>
        <p:spPr>
          <a:xfrm flipH="1">
            <a:off x="3223644" y="1131375"/>
            <a:ext cx="5718875" cy="4076055"/>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62F6AFB3-DA5E-6439-C5ED-08A19C7D557E}"/>
              </a:ext>
            </a:extLst>
          </p:cNvPr>
          <p:cNvSpPr txBox="1"/>
          <p:nvPr/>
        </p:nvSpPr>
        <p:spPr>
          <a:xfrm>
            <a:off x="5001256" y="6429965"/>
            <a:ext cx="9298983" cy="461665"/>
          </a:xfrm>
          <a:prstGeom prst="rect">
            <a:avLst/>
          </a:prstGeom>
          <a:noFill/>
        </p:spPr>
        <p:txBody>
          <a:bodyPr wrap="square" rtlCol="0">
            <a:spAutoFit/>
          </a:bodyPr>
          <a:lstStyle/>
          <a:p>
            <a:r>
              <a:rPr lang="fr-FR" sz="2400" b="1" dirty="0"/>
              <a:t>Le lac de Gaube</a:t>
            </a:r>
          </a:p>
        </p:txBody>
      </p:sp>
    </p:spTree>
    <p:extLst>
      <p:ext uri="{BB962C8B-B14F-4D97-AF65-F5344CB8AC3E}">
        <p14:creationId xmlns:p14="http://schemas.microsoft.com/office/powerpoint/2010/main" val="360847500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8B166971-1127-8B77-10BB-56C03E615B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6312" y="213102"/>
            <a:ext cx="11690888" cy="6300000"/>
          </a:xfrm>
          <a:prstGeom prst="rect">
            <a:avLst/>
          </a:prstGeom>
        </p:spPr>
      </p:pic>
      <p:sp>
        <p:nvSpPr>
          <p:cNvPr id="4" name="Organigramme : Connecteur 3">
            <a:extLst>
              <a:ext uri="{FF2B5EF4-FFF2-40B4-BE49-F238E27FC236}">
                <a16:creationId xmlns:a16="http://schemas.microsoft.com/office/drawing/2014/main" id="{513EE7EC-750B-CA7B-836B-ECE1C87CD85F}"/>
              </a:ext>
            </a:extLst>
          </p:cNvPr>
          <p:cNvSpPr/>
          <p:nvPr/>
        </p:nvSpPr>
        <p:spPr>
          <a:xfrm>
            <a:off x="3363132" y="1332854"/>
            <a:ext cx="5563892" cy="3936570"/>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26425392-AC5D-AC01-8F73-B2D3F2B8C2B7}"/>
              </a:ext>
            </a:extLst>
          </p:cNvPr>
          <p:cNvSpPr txBox="1"/>
          <p:nvPr/>
        </p:nvSpPr>
        <p:spPr>
          <a:xfrm>
            <a:off x="3363132" y="6389176"/>
            <a:ext cx="7129221" cy="461665"/>
          </a:xfrm>
          <a:prstGeom prst="rect">
            <a:avLst/>
          </a:prstGeom>
          <a:noFill/>
        </p:spPr>
        <p:txBody>
          <a:bodyPr wrap="square" rtlCol="0">
            <a:spAutoFit/>
          </a:bodyPr>
          <a:lstStyle/>
          <a:p>
            <a:r>
              <a:rPr lang="fr-FR" sz="2400" b="1" dirty="0">
                <a:solidFill>
                  <a:schemeClr val="bg1"/>
                </a:solidFill>
              </a:rPr>
              <a:t>La rivière du lac, idéale pour se rafraichir</a:t>
            </a:r>
          </a:p>
        </p:txBody>
      </p:sp>
    </p:spTree>
    <p:extLst>
      <p:ext uri="{BB962C8B-B14F-4D97-AF65-F5344CB8AC3E}">
        <p14:creationId xmlns:p14="http://schemas.microsoft.com/office/powerpoint/2010/main" val="290840678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8C5A78C2-2BBA-37BC-3E69-E0B6BFE829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6794" y="197603"/>
            <a:ext cx="11504908" cy="6300000"/>
          </a:xfrm>
          <a:prstGeom prst="rect">
            <a:avLst/>
          </a:prstGeom>
        </p:spPr>
      </p:pic>
      <p:sp>
        <p:nvSpPr>
          <p:cNvPr id="4" name="Organigramme : Connecteur 3">
            <a:extLst>
              <a:ext uri="{FF2B5EF4-FFF2-40B4-BE49-F238E27FC236}">
                <a16:creationId xmlns:a16="http://schemas.microsoft.com/office/drawing/2014/main" id="{496DF483-6378-5854-9919-A7D7D586D9E6}"/>
              </a:ext>
            </a:extLst>
          </p:cNvPr>
          <p:cNvSpPr/>
          <p:nvPr/>
        </p:nvSpPr>
        <p:spPr>
          <a:xfrm>
            <a:off x="3192651" y="1332854"/>
            <a:ext cx="5811864" cy="3921071"/>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22EE68C0-AA02-4AF7-0ED5-21374E016065}"/>
              </a:ext>
            </a:extLst>
          </p:cNvPr>
          <p:cNvSpPr txBox="1"/>
          <p:nvPr/>
        </p:nvSpPr>
        <p:spPr>
          <a:xfrm>
            <a:off x="4014061" y="6389176"/>
            <a:ext cx="7857641" cy="461665"/>
          </a:xfrm>
          <a:prstGeom prst="rect">
            <a:avLst/>
          </a:prstGeom>
          <a:noFill/>
        </p:spPr>
        <p:txBody>
          <a:bodyPr wrap="square" rtlCol="0">
            <a:spAutoFit/>
          </a:bodyPr>
          <a:lstStyle/>
          <a:p>
            <a:r>
              <a:rPr lang="fr-FR" sz="2400" b="1" dirty="0"/>
              <a:t>L’Hôtellerie du lac de Gaube</a:t>
            </a:r>
          </a:p>
        </p:txBody>
      </p:sp>
    </p:spTree>
    <p:extLst>
      <p:ext uri="{BB962C8B-B14F-4D97-AF65-F5344CB8AC3E}">
        <p14:creationId xmlns:p14="http://schemas.microsoft.com/office/powerpoint/2010/main" val="416699125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80AF0BA5-3CF0-865F-6670-E038C9E2D5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6312" y="96864"/>
            <a:ext cx="11783878" cy="6300000"/>
          </a:xfrm>
          <a:prstGeom prst="rect">
            <a:avLst/>
          </a:prstGeom>
        </p:spPr>
      </p:pic>
      <p:sp>
        <p:nvSpPr>
          <p:cNvPr id="4" name="Organigramme : Connecteur 3">
            <a:extLst>
              <a:ext uri="{FF2B5EF4-FFF2-40B4-BE49-F238E27FC236}">
                <a16:creationId xmlns:a16="http://schemas.microsoft.com/office/drawing/2014/main" id="{CDCC23D5-DADE-23BA-F2B0-1DE351C0D980}"/>
              </a:ext>
            </a:extLst>
          </p:cNvPr>
          <p:cNvSpPr/>
          <p:nvPr/>
        </p:nvSpPr>
        <p:spPr>
          <a:xfrm>
            <a:off x="3099661" y="1224366"/>
            <a:ext cx="5920353" cy="3998563"/>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808B1A87-C66B-D897-B922-8E4C3CB913E2}"/>
              </a:ext>
            </a:extLst>
          </p:cNvPr>
          <p:cNvSpPr txBox="1"/>
          <p:nvPr/>
        </p:nvSpPr>
        <p:spPr>
          <a:xfrm>
            <a:off x="418455" y="6152834"/>
            <a:ext cx="11608230" cy="830997"/>
          </a:xfrm>
          <a:prstGeom prst="rect">
            <a:avLst/>
          </a:prstGeom>
          <a:noFill/>
        </p:spPr>
        <p:txBody>
          <a:bodyPr wrap="square" rtlCol="0">
            <a:spAutoFit/>
          </a:bodyPr>
          <a:lstStyle/>
          <a:p>
            <a:r>
              <a:rPr lang="fr-FR" sz="2400" b="1" dirty="0">
                <a:solidFill>
                  <a:srgbClr val="FFFF00"/>
                </a:solidFill>
              </a:rPr>
              <a:t>Le lac de Gaube est l’un des lacs les plus connus et les plus fréquentés de toutes les Pyrénées. </a:t>
            </a:r>
          </a:p>
        </p:txBody>
      </p:sp>
    </p:spTree>
    <p:extLst>
      <p:ext uri="{BB962C8B-B14F-4D97-AF65-F5344CB8AC3E}">
        <p14:creationId xmlns:p14="http://schemas.microsoft.com/office/powerpoint/2010/main" val="64287703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E64762FD-7631-3035-ED59-59956F2B5F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1810" y="151073"/>
            <a:ext cx="11783877" cy="6300000"/>
          </a:xfrm>
          <a:prstGeom prst="rect">
            <a:avLst/>
          </a:prstGeom>
        </p:spPr>
      </p:pic>
      <p:sp>
        <p:nvSpPr>
          <p:cNvPr id="4" name="Organigramme : Connecteur 3">
            <a:extLst>
              <a:ext uri="{FF2B5EF4-FFF2-40B4-BE49-F238E27FC236}">
                <a16:creationId xmlns:a16="http://schemas.microsoft.com/office/drawing/2014/main" id="{CA40421A-8B90-994F-B592-BABEEB38FFCB}"/>
              </a:ext>
            </a:extLst>
          </p:cNvPr>
          <p:cNvSpPr/>
          <p:nvPr/>
        </p:nvSpPr>
        <p:spPr>
          <a:xfrm>
            <a:off x="3254644" y="1286359"/>
            <a:ext cx="5904853" cy="3890075"/>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30787DDD-ADDF-A37D-DAC5-29FED6F05C21}"/>
              </a:ext>
            </a:extLst>
          </p:cNvPr>
          <p:cNvSpPr txBox="1"/>
          <p:nvPr/>
        </p:nvSpPr>
        <p:spPr>
          <a:xfrm>
            <a:off x="4099300" y="6303416"/>
            <a:ext cx="10120394" cy="461665"/>
          </a:xfrm>
          <a:prstGeom prst="rect">
            <a:avLst/>
          </a:prstGeom>
          <a:noFill/>
        </p:spPr>
        <p:txBody>
          <a:bodyPr wrap="square" rtlCol="0">
            <a:spAutoFit/>
          </a:bodyPr>
          <a:lstStyle/>
          <a:p>
            <a:r>
              <a:rPr lang="fr-FR" sz="2400" b="1" dirty="0">
                <a:solidFill>
                  <a:srgbClr val="FFFF00"/>
                </a:solidFill>
              </a:rPr>
              <a:t>En route vers le lac de Gaube</a:t>
            </a:r>
          </a:p>
        </p:txBody>
      </p:sp>
    </p:spTree>
    <p:extLst>
      <p:ext uri="{BB962C8B-B14F-4D97-AF65-F5344CB8AC3E}">
        <p14:creationId xmlns:p14="http://schemas.microsoft.com/office/powerpoint/2010/main" val="388269272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0E255C39-930E-8DF1-6FE3-75373E9060F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9817" y="182104"/>
            <a:ext cx="11907864" cy="6300000"/>
          </a:xfrm>
          <a:prstGeom prst="rect">
            <a:avLst/>
          </a:prstGeom>
        </p:spPr>
      </p:pic>
      <p:sp>
        <p:nvSpPr>
          <p:cNvPr id="4" name="Organigramme : Connecteur 3">
            <a:extLst>
              <a:ext uri="{FF2B5EF4-FFF2-40B4-BE49-F238E27FC236}">
                <a16:creationId xmlns:a16="http://schemas.microsoft.com/office/drawing/2014/main" id="{92D36032-7EA1-604E-4F89-D142F61AFC64}"/>
              </a:ext>
            </a:extLst>
          </p:cNvPr>
          <p:cNvSpPr/>
          <p:nvPr/>
        </p:nvSpPr>
        <p:spPr>
          <a:xfrm>
            <a:off x="3270143" y="1301858"/>
            <a:ext cx="5765370" cy="3890074"/>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0D343CEC-0928-9B26-C3D7-0D5101CF3DBB}"/>
              </a:ext>
            </a:extLst>
          </p:cNvPr>
          <p:cNvSpPr txBox="1"/>
          <p:nvPr/>
        </p:nvSpPr>
        <p:spPr>
          <a:xfrm>
            <a:off x="2247255" y="6311686"/>
            <a:ext cx="11143280" cy="461665"/>
          </a:xfrm>
          <a:prstGeom prst="rect">
            <a:avLst/>
          </a:prstGeom>
          <a:noFill/>
        </p:spPr>
        <p:txBody>
          <a:bodyPr wrap="square" rtlCol="0">
            <a:spAutoFit/>
          </a:bodyPr>
          <a:lstStyle/>
          <a:p>
            <a:r>
              <a:rPr lang="fr-FR" sz="2400" b="1" dirty="0">
                <a:solidFill>
                  <a:srgbClr val="FFFF00"/>
                </a:solidFill>
              </a:rPr>
              <a:t>Le sentier de la montée au lac de Gaube dans les sapins</a:t>
            </a:r>
          </a:p>
        </p:txBody>
      </p:sp>
    </p:spTree>
    <p:extLst>
      <p:ext uri="{BB962C8B-B14F-4D97-AF65-F5344CB8AC3E}">
        <p14:creationId xmlns:p14="http://schemas.microsoft.com/office/powerpoint/2010/main" val="261725633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5F6117A5-E693-3895-11F6-5E45D1A948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0555" y="151109"/>
            <a:ext cx="11690889" cy="6300000"/>
          </a:xfrm>
          <a:prstGeom prst="rect">
            <a:avLst/>
          </a:prstGeom>
        </p:spPr>
      </p:pic>
      <p:sp>
        <p:nvSpPr>
          <p:cNvPr id="4" name="Organigramme : Connecteur 3">
            <a:extLst>
              <a:ext uri="{FF2B5EF4-FFF2-40B4-BE49-F238E27FC236}">
                <a16:creationId xmlns:a16="http://schemas.microsoft.com/office/drawing/2014/main" id="{1162CB8B-F640-5793-C30E-CA05C565A07E}"/>
              </a:ext>
            </a:extLst>
          </p:cNvPr>
          <p:cNvSpPr/>
          <p:nvPr/>
        </p:nvSpPr>
        <p:spPr>
          <a:xfrm>
            <a:off x="3285641" y="1270862"/>
            <a:ext cx="5718874" cy="3843580"/>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9739096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B41EE4FA-2785-D2FE-2431-A220D8EA12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2807" y="270000"/>
            <a:ext cx="11706386" cy="6318000"/>
          </a:xfrm>
          <a:prstGeom prst="rect">
            <a:avLst/>
          </a:prstGeom>
        </p:spPr>
      </p:pic>
      <p:sp>
        <p:nvSpPr>
          <p:cNvPr id="4" name="Organigramme : Connecteur 3">
            <a:extLst>
              <a:ext uri="{FF2B5EF4-FFF2-40B4-BE49-F238E27FC236}">
                <a16:creationId xmlns:a16="http://schemas.microsoft.com/office/drawing/2014/main" id="{9E2F2A39-8B55-4527-EFDC-66C5E139D610}"/>
              </a:ext>
            </a:extLst>
          </p:cNvPr>
          <p:cNvSpPr/>
          <p:nvPr/>
        </p:nvSpPr>
        <p:spPr>
          <a:xfrm>
            <a:off x="3254644" y="1317356"/>
            <a:ext cx="5749871" cy="3952068"/>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C073AEB5-B563-0F6E-E7F9-3552B5447324}"/>
              </a:ext>
            </a:extLst>
          </p:cNvPr>
          <p:cNvSpPr txBox="1"/>
          <p:nvPr/>
        </p:nvSpPr>
        <p:spPr>
          <a:xfrm>
            <a:off x="1689316" y="6396335"/>
            <a:ext cx="9903416" cy="461665"/>
          </a:xfrm>
          <a:prstGeom prst="rect">
            <a:avLst/>
          </a:prstGeom>
          <a:noFill/>
        </p:spPr>
        <p:txBody>
          <a:bodyPr wrap="square" rtlCol="0">
            <a:spAutoFit/>
          </a:bodyPr>
          <a:lstStyle/>
          <a:p>
            <a:r>
              <a:rPr lang="fr-FR" sz="2400" b="1">
                <a:solidFill>
                  <a:srgbClr val="FFFF00"/>
                </a:solidFill>
              </a:rPr>
              <a:t>La télécabine qui permet l’accès au télésiège du lac de Gaube</a:t>
            </a:r>
            <a:endParaRPr lang="fr-FR" sz="2400" b="1" dirty="0">
              <a:solidFill>
                <a:srgbClr val="FFFF00"/>
              </a:solidFill>
            </a:endParaRPr>
          </a:p>
        </p:txBody>
      </p:sp>
    </p:spTree>
    <p:extLst>
      <p:ext uri="{BB962C8B-B14F-4D97-AF65-F5344CB8AC3E}">
        <p14:creationId xmlns:p14="http://schemas.microsoft.com/office/powerpoint/2010/main" val="1376877623"/>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8A260AAB-4FC4-4AAC-2650-0F64BB881D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6311" y="166607"/>
            <a:ext cx="11752881" cy="6300000"/>
          </a:xfrm>
          <a:prstGeom prst="rect">
            <a:avLst/>
          </a:prstGeom>
        </p:spPr>
      </p:pic>
      <p:sp>
        <p:nvSpPr>
          <p:cNvPr id="5" name="Organigramme : Connecteur 4">
            <a:extLst>
              <a:ext uri="{FF2B5EF4-FFF2-40B4-BE49-F238E27FC236}">
                <a16:creationId xmlns:a16="http://schemas.microsoft.com/office/drawing/2014/main" id="{E35757B8-DC6A-1FB2-4FD8-8858E9A25BB7}"/>
              </a:ext>
            </a:extLst>
          </p:cNvPr>
          <p:cNvSpPr/>
          <p:nvPr/>
        </p:nvSpPr>
        <p:spPr>
          <a:xfrm>
            <a:off x="3285641" y="1317356"/>
            <a:ext cx="5656881" cy="3843580"/>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08512239"/>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45519C38-CEF2-05CC-5707-FE8BFC0FDE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7309" y="166607"/>
            <a:ext cx="11706386" cy="6300000"/>
          </a:xfrm>
          <a:prstGeom prst="rect">
            <a:avLst/>
          </a:prstGeom>
        </p:spPr>
      </p:pic>
      <p:sp>
        <p:nvSpPr>
          <p:cNvPr id="4" name="Organigramme : Connecteur 3">
            <a:extLst>
              <a:ext uri="{FF2B5EF4-FFF2-40B4-BE49-F238E27FC236}">
                <a16:creationId xmlns:a16="http://schemas.microsoft.com/office/drawing/2014/main" id="{69BD140F-0603-3016-9FB0-673FC3334A6B}"/>
              </a:ext>
            </a:extLst>
          </p:cNvPr>
          <p:cNvSpPr/>
          <p:nvPr/>
        </p:nvSpPr>
        <p:spPr>
          <a:xfrm>
            <a:off x="3037668" y="1332854"/>
            <a:ext cx="6013342" cy="3843580"/>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F85B34C-B094-19AA-AD88-DAFC7D7B42E0}"/>
              </a:ext>
            </a:extLst>
          </p:cNvPr>
          <p:cNvSpPr txBox="1"/>
          <p:nvPr/>
        </p:nvSpPr>
        <p:spPr>
          <a:xfrm>
            <a:off x="4148380" y="6342681"/>
            <a:ext cx="8043620" cy="461665"/>
          </a:xfrm>
          <a:prstGeom prst="rect">
            <a:avLst/>
          </a:prstGeom>
          <a:noFill/>
        </p:spPr>
        <p:txBody>
          <a:bodyPr wrap="square" rtlCol="0">
            <a:spAutoFit/>
          </a:bodyPr>
          <a:lstStyle/>
          <a:p>
            <a:r>
              <a:rPr lang="fr-FR" sz="2400" b="1" dirty="0">
                <a:solidFill>
                  <a:srgbClr val="FFFF00"/>
                </a:solidFill>
              </a:rPr>
              <a:t>Les isards du lac de Gaube</a:t>
            </a:r>
          </a:p>
        </p:txBody>
      </p:sp>
    </p:spTree>
    <p:extLst>
      <p:ext uri="{BB962C8B-B14F-4D97-AF65-F5344CB8AC3E}">
        <p14:creationId xmlns:p14="http://schemas.microsoft.com/office/powerpoint/2010/main" val="2711758685"/>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AD32C481-D31F-17CE-F6D8-458D6604E3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7307" y="247973"/>
            <a:ext cx="11799377" cy="6300000"/>
          </a:xfrm>
          <a:prstGeom prst="rect">
            <a:avLst/>
          </a:prstGeom>
        </p:spPr>
      </p:pic>
      <p:sp>
        <p:nvSpPr>
          <p:cNvPr id="4" name="Organigramme : Connecteur 3">
            <a:extLst>
              <a:ext uri="{FF2B5EF4-FFF2-40B4-BE49-F238E27FC236}">
                <a16:creationId xmlns:a16="http://schemas.microsoft.com/office/drawing/2014/main" id="{1A2D45FF-E36A-6A92-D73D-EA84CA327BE5}"/>
              </a:ext>
            </a:extLst>
          </p:cNvPr>
          <p:cNvSpPr/>
          <p:nvPr/>
        </p:nvSpPr>
        <p:spPr>
          <a:xfrm>
            <a:off x="3099661" y="1379349"/>
            <a:ext cx="5951349" cy="3874576"/>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CA1FBE18-9156-FA29-3431-750A65812A61}"/>
              </a:ext>
            </a:extLst>
          </p:cNvPr>
          <p:cNvSpPr txBox="1"/>
          <p:nvPr/>
        </p:nvSpPr>
        <p:spPr>
          <a:xfrm>
            <a:off x="4262034" y="6396335"/>
            <a:ext cx="7547674" cy="461665"/>
          </a:xfrm>
          <a:prstGeom prst="rect">
            <a:avLst/>
          </a:prstGeom>
          <a:noFill/>
        </p:spPr>
        <p:txBody>
          <a:bodyPr wrap="square" rtlCol="0">
            <a:spAutoFit/>
          </a:bodyPr>
          <a:lstStyle/>
          <a:p>
            <a:r>
              <a:rPr lang="fr-FR" sz="2400" b="1" dirty="0"/>
              <a:t>LE Lac De Gaube Un Isard</a:t>
            </a:r>
          </a:p>
        </p:txBody>
      </p:sp>
    </p:spTree>
    <p:extLst>
      <p:ext uri="{BB962C8B-B14F-4D97-AF65-F5344CB8AC3E}">
        <p14:creationId xmlns:p14="http://schemas.microsoft.com/office/powerpoint/2010/main" val="1407305758"/>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0D14F56B-98A9-7A89-D674-E9DE7F4FEDF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7307" y="135610"/>
            <a:ext cx="11737385" cy="6300000"/>
          </a:xfrm>
          <a:prstGeom prst="rect">
            <a:avLst/>
          </a:prstGeom>
        </p:spPr>
      </p:pic>
      <p:sp>
        <p:nvSpPr>
          <p:cNvPr id="4" name="Organigramme : Connecteur 3">
            <a:extLst>
              <a:ext uri="{FF2B5EF4-FFF2-40B4-BE49-F238E27FC236}">
                <a16:creationId xmlns:a16="http://schemas.microsoft.com/office/drawing/2014/main" id="{43C15498-830E-1C14-BFD3-584CB1F5A40A}"/>
              </a:ext>
            </a:extLst>
          </p:cNvPr>
          <p:cNvSpPr/>
          <p:nvPr/>
        </p:nvSpPr>
        <p:spPr>
          <a:xfrm>
            <a:off x="3130658" y="1270861"/>
            <a:ext cx="5889356" cy="3828081"/>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246935F2-668B-D7C7-303B-67C885C483AE}"/>
              </a:ext>
            </a:extLst>
          </p:cNvPr>
          <p:cNvSpPr txBox="1"/>
          <p:nvPr/>
        </p:nvSpPr>
        <p:spPr>
          <a:xfrm>
            <a:off x="2371241" y="6260725"/>
            <a:ext cx="9082006" cy="461665"/>
          </a:xfrm>
          <a:prstGeom prst="rect">
            <a:avLst/>
          </a:prstGeom>
          <a:noFill/>
        </p:spPr>
        <p:txBody>
          <a:bodyPr wrap="square" rtlCol="0">
            <a:spAutoFit/>
          </a:bodyPr>
          <a:lstStyle/>
          <a:p>
            <a:r>
              <a:rPr lang="fr-FR" sz="2400" b="1">
                <a:solidFill>
                  <a:srgbClr val="FFFF00"/>
                </a:solidFill>
              </a:rPr>
              <a:t>Le lac de Gaube offre un décor absolument splendide</a:t>
            </a:r>
            <a:endParaRPr lang="fr-FR" sz="2400" b="1" dirty="0">
              <a:solidFill>
                <a:srgbClr val="FFFF00"/>
              </a:solidFill>
            </a:endParaRPr>
          </a:p>
        </p:txBody>
      </p:sp>
    </p:spTree>
    <p:extLst>
      <p:ext uri="{BB962C8B-B14F-4D97-AF65-F5344CB8AC3E}">
        <p14:creationId xmlns:p14="http://schemas.microsoft.com/office/powerpoint/2010/main" val="3109612066"/>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D643147A-664E-F08E-1EE5-0C39C16089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4061" y="108489"/>
            <a:ext cx="11783878" cy="6300000"/>
          </a:xfrm>
          <a:prstGeom prst="rect">
            <a:avLst/>
          </a:prstGeom>
        </p:spPr>
      </p:pic>
      <p:sp>
        <p:nvSpPr>
          <p:cNvPr id="4" name="Organigramme : Connecteur 3">
            <a:extLst>
              <a:ext uri="{FF2B5EF4-FFF2-40B4-BE49-F238E27FC236}">
                <a16:creationId xmlns:a16="http://schemas.microsoft.com/office/drawing/2014/main" id="{91C53C60-4689-A031-B8DF-BC39FC6643B9}"/>
              </a:ext>
            </a:extLst>
          </p:cNvPr>
          <p:cNvSpPr/>
          <p:nvPr/>
        </p:nvSpPr>
        <p:spPr>
          <a:xfrm>
            <a:off x="3084163" y="1224366"/>
            <a:ext cx="5966847" cy="3905573"/>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F490684-EC0C-A818-4082-E32D75CE019C}"/>
              </a:ext>
            </a:extLst>
          </p:cNvPr>
          <p:cNvSpPr txBox="1"/>
          <p:nvPr/>
        </p:nvSpPr>
        <p:spPr>
          <a:xfrm>
            <a:off x="3487118" y="6287846"/>
            <a:ext cx="9144000" cy="461665"/>
          </a:xfrm>
          <a:prstGeom prst="rect">
            <a:avLst/>
          </a:prstGeom>
          <a:noFill/>
        </p:spPr>
        <p:txBody>
          <a:bodyPr wrap="square" rtlCol="0">
            <a:spAutoFit/>
          </a:bodyPr>
          <a:lstStyle/>
          <a:p>
            <a:r>
              <a:rPr lang="fr-FR" sz="2400" b="1">
                <a:solidFill>
                  <a:srgbClr val="FFFF00"/>
                </a:solidFill>
              </a:rPr>
              <a:t> une tarte aux myrtilles face au lac</a:t>
            </a:r>
            <a:endParaRPr lang="fr-FR" sz="2400" b="1" dirty="0">
              <a:solidFill>
                <a:srgbClr val="FFFF00"/>
              </a:solidFill>
            </a:endParaRPr>
          </a:p>
        </p:txBody>
      </p:sp>
    </p:spTree>
    <p:extLst>
      <p:ext uri="{BB962C8B-B14F-4D97-AF65-F5344CB8AC3E}">
        <p14:creationId xmlns:p14="http://schemas.microsoft.com/office/powerpoint/2010/main" val="289992477"/>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13FB3AD7-9292-7B2D-28DB-117EDFFDBC6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8305" y="290594"/>
            <a:ext cx="11675390" cy="6264000"/>
          </a:xfrm>
          <a:prstGeom prst="rect">
            <a:avLst/>
          </a:prstGeom>
        </p:spPr>
      </p:pic>
      <p:sp>
        <p:nvSpPr>
          <p:cNvPr id="4" name="Organigramme : Connecteur 3">
            <a:extLst>
              <a:ext uri="{FF2B5EF4-FFF2-40B4-BE49-F238E27FC236}">
                <a16:creationId xmlns:a16="http://schemas.microsoft.com/office/drawing/2014/main" id="{3F7AC79E-FE40-EF4D-9AC6-9C8A1B8B9EC0}"/>
              </a:ext>
            </a:extLst>
          </p:cNvPr>
          <p:cNvSpPr/>
          <p:nvPr/>
        </p:nvSpPr>
        <p:spPr>
          <a:xfrm flipH="1">
            <a:off x="3223647" y="1394847"/>
            <a:ext cx="5719651" cy="3890075"/>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0CCFDF0C-1B64-6119-D91F-E3E1AB061036}"/>
              </a:ext>
            </a:extLst>
          </p:cNvPr>
          <p:cNvSpPr txBox="1"/>
          <p:nvPr/>
        </p:nvSpPr>
        <p:spPr>
          <a:xfrm>
            <a:off x="2464230" y="6443419"/>
            <a:ext cx="8968353" cy="461665"/>
          </a:xfrm>
          <a:prstGeom prst="rect">
            <a:avLst/>
          </a:prstGeom>
          <a:noFill/>
        </p:spPr>
        <p:txBody>
          <a:bodyPr wrap="square" rtlCol="0">
            <a:spAutoFit/>
          </a:bodyPr>
          <a:lstStyle/>
          <a:p>
            <a:r>
              <a:rPr lang="fr-FR" sz="2400" b="1">
                <a:solidFill>
                  <a:srgbClr val="FFFF00"/>
                </a:solidFill>
              </a:rPr>
              <a:t>Retour par le versant d’en face au chemin de l’aller</a:t>
            </a:r>
            <a:endParaRPr lang="fr-FR" sz="2400" b="1" dirty="0">
              <a:solidFill>
                <a:srgbClr val="FFFF00"/>
              </a:solidFill>
            </a:endParaRPr>
          </a:p>
        </p:txBody>
      </p:sp>
    </p:spTree>
    <p:extLst>
      <p:ext uri="{BB962C8B-B14F-4D97-AF65-F5344CB8AC3E}">
        <p14:creationId xmlns:p14="http://schemas.microsoft.com/office/powerpoint/2010/main" val="2740730972"/>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759D9823-2547-7759-31B0-5BD4DB3E9A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4060" y="65868"/>
            <a:ext cx="11783879" cy="6399000"/>
          </a:xfrm>
          <a:prstGeom prst="rect">
            <a:avLst/>
          </a:prstGeom>
        </p:spPr>
      </p:pic>
      <p:sp>
        <p:nvSpPr>
          <p:cNvPr id="4" name="Organigramme : Connecteur 3">
            <a:extLst>
              <a:ext uri="{FF2B5EF4-FFF2-40B4-BE49-F238E27FC236}">
                <a16:creationId xmlns:a16="http://schemas.microsoft.com/office/drawing/2014/main" id="{BAE55076-A284-B34A-6E14-86B30AAFB843}"/>
              </a:ext>
            </a:extLst>
          </p:cNvPr>
          <p:cNvSpPr/>
          <p:nvPr/>
        </p:nvSpPr>
        <p:spPr>
          <a:xfrm>
            <a:off x="3259809" y="1208868"/>
            <a:ext cx="5853194" cy="4091552"/>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75C2A18D-D8A5-D2B6-0D73-F2D7C75C413B}"/>
              </a:ext>
            </a:extLst>
          </p:cNvPr>
          <p:cNvSpPr txBox="1"/>
          <p:nvPr/>
        </p:nvSpPr>
        <p:spPr>
          <a:xfrm>
            <a:off x="2789695" y="6212587"/>
            <a:ext cx="8307091" cy="461665"/>
          </a:xfrm>
          <a:prstGeom prst="rect">
            <a:avLst/>
          </a:prstGeom>
          <a:noFill/>
        </p:spPr>
        <p:txBody>
          <a:bodyPr wrap="square" rtlCol="0">
            <a:spAutoFit/>
          </a:bodyPr>
          <a:lstStyle/>
          <a:p>
            <a:r>
              <a:rPr lang="fr-FR" sz="2400" b="1" dirty="0">
                <a:solidFill>
                  <a:srgbClr val="FFFF00"/>
                </a:solidFill>
              </a:rPr>
              <a:t>Le massif du Vignemale depuis le lac de Gaube</a:t>
            </a:r>
          </a:p>
        </p:txBody>
      </p:sp>
    </p:spTree>
    <p:extLst>
      <p:ext uri="{BB962C8B-B14F-4D97-AF65-F5344CB8AC3E}">
        <p14:creationId xmlns:p14="http://schemas.microsoft.com/office/powerpoint/2010/main" val="759655570"/>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cadre photo, intérieur&#10;&#10;Description générée automatiquement">
            <a:extLst>
              <a:ext uri="{FF2B5EF4-FFF2-40B4-BE49-F238E27FC236}">
                <a16:creationId xmlns:a16="http://schemas.microsoft.com/office/drawing/2014/main" id="{DF2B3B21-3BEA-E873-1764-C779B57AD41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5058" y="151109"/>
            <a:ext cx="11721884" cy="6300000"/>
          </a:xfrm>
          <a:prstGeom prst="rect">
            <a:avLst/>
          </a:prstGeom>
        </p:spPr>
      </p:pic>
      <p:sp>
        <p:nvSpPr>
          <p:cNvPr id="4" name="Organigramme : Connecteur 3">
            <a:extLst>
              <a:ext uri="{FF2B5EF4-FFF2-40B4-BE49-F238E27FC236}">
                <a16:creationId xmlns:a16="http://schemas.microsoft.com/office/drawing/2014/main" id="{169CD774-1CB0-70B5-2226-833A6E159CDE}"/>
              </a:ext>
            </a:extLst>
          </p:cNvPr>
          <p:cNvSpPr/>
          <p:nvPr/>
        </p:nvSpPr>
        <p:spPr>
          <a:xfrm>
            <a:off x="3115159" y="1286359"/>
            <a:ext cx="5827363" cy="4045058"/>
          </a:xfrm>
          <a:prstGeom prst="flowChartConnector">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0E290157-DC77-660C-857A-1447BCB94CF8}"/>
              </a:ext>
            </a:extLst>
          </p:cNvPr>
          <p:cNvSpPr txBox="1"/>
          <p:nvPr/>
        </p:nvSpPr>
        <p:spPr>
          <a:xfrm>
            <a:off x="4256868" y="6338806"/>
            <a:ext cx="7935132" cy="461665"/>
          </a:xfrm>
          <a:prstGeom prst="rect">
            <a:avLst/>
          </a:prstGeom>
          <a:noFill/>
        </p:spPr>
        <p:txBody>
          <a:bodyPr wrap="square" rtlCol="0">
            <a:spAutoFit/>
          </a:bodyPr>
          <a:lstStyle/>
          <a:p>
            <a:r>
              <a:rPr lang="fr-FR" sz="2400" b="1"/>
              <a:t>La magie du pont d’Espagne</a:t>
            </a:r>
            <a:endParaRPr lang="fr-FR" sz="2400" b="1" dirty="0"/>
          </a:p>
        </p:txBody>
      </p:sp>
    </p:spTree>
    <p:extLst>
      <p:ext uri="{BB962C8B-B14F-4D97-AF65-F5344CB8AC3E}">
        <p14:creationId xmlns:p14="http://schemas.microsoft.com/office/powerpoint/2010/main" val="596865724"/>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2877BB8-754A-277B-C766-788904A8CF84}"/>
              </a:ext>
            </a:extLst>
          </p:cNvPr>
          <p:cNvSpPr txBox="1"/>
          <p:nvPr/>
        </p:nvSpPr>
        <p:spPr>
          <a:xfrm>
            <a:off x="1022888" y="1069383"/>
            <a:ext cx="12192000" cy="584775"/>
          </a:xfrm>
          <a:prstGeom prst="rect">
            <a:avLst/>
          </a:prstGeom>
          <a:noFill/>
        </p:spPr>
        <p:txBody>
          <a:bodyPr wrap="square" rtlCol="0">
            <a:spAutoFit/>
          </a:bodyPr>
          <a:lstStyle/>
          <a:p>
            <a:r>
              <a:rPr lang="fr-FR" sz="3200" b="1" dirty="0"/>
              <a:t>Lorient Vous Présente Le Lac Gaube  - un lac -Pyrénéen</a:t>
            </a:r>
          </a:p>
        </p:txBody>
      </p:sp>
      <p:sp>
        <p:nvSpPr>
          <p:cNvPr id="3" name="ZoneTexte 2">
            <a:extLst>
              <a:ext uri="{FF2B5EF4-FFF2-40B4-BE49-F238E27FC236}">
                <a16:creationId xmlns:a16="http://schemas.microsoft.com/office/drawing/2014/main" id="{74B0A519-DF5F-9537-BE07-8030AB2E7145}"/>
              </a:ext>
            </a:extLst>
          </p:cNvPr>
          <p:cNvSpPr txBox="1"/>
          <p:nvPr/>
        </p:nvSpPr>
        <p:spPr>
          <a:xfrm>
            <a:off x="2944677" y="1946545"/>
            <a:ext cx="8074617"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FA548F9E-D653-B4DF-ACFD-C282F00943CE}"/>
              </a:ext>
            </a:extLst>
          </p:cNvPr>
          <p:cNvSpPr txBox="1"/>
          <p:nvPr/>
        </p:nvSpPr>
        <p:spPr>
          <a:xfrm>
            <a:off x="3626603" y="2823707"/>
            <a:ext cx="8338088"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55B070F5-9B80-FBE6-4DAD-FB33B3F563EE}"/>
              </a:ext>
            </a:extLst>
          </p:cNvPr>
          <p:cNvSpPr txBox="1"/>
          <p:nvPr/>
        </p:nvSpPr>
        <p:spPr>
          <a:xfrm>
            <a:off x="4427349" y="3741906"/>
            <a:ext cx="7764651"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E31B8B34-DC46-A159-ACF9-AD074649E287}"/>
              </a:ext>
            </a:extLst>
          </p:cNvPr>
          <p:cNvSpPr txBox="1"/>
          <p:nvPr/>
        </p:nvSpPr>
        <p:spPr>
          <a:xfrm>
            <a:off x="5822196" y="4367717"/>
            <a:ext cx="5197098" cy="584775"/>
          </a:xfrm>
          <a:prstGeom prst="rect">
            <a:avLst/>
          </a:prstGeom>
          <a:noFill/>
        </p:spPr>
        <p:txBody>
          <a:bodyPr wrap="square" rtlCol="0">
            <a:spAutoFit/>
          </a:bodyPr>
          <a:lstStyle/>
          <a:p>
            <a:r>
              <a:rPr lang="fr-FR" sz="3200" b="1" dirty="0"/>
              <a:t>Daniel</a:t>
            </a:r>
          </a:p>
        </p:txBody>
      </p:sp>
      <p:sp>
        <p:nvSpPr>
          <p:cNvPr id="7" name="Rectangle 6">
            <a:extLst>
              <a:ext uri="{FF2B5EF4-FFF2-40B4-BE49-F238E27FC236}">
                <a16:creationId xmlns:a16="http://schemas.microsoft.com/office/drawing/2014/main" id="{A1C1491A-22DE-DC74-5D1E-3EA29059B9D4}"/>
              </a:ext>
            </a:extLst>
          </p:cNvPr>
          <p:cNvSpPr/>
          <p:nvPr/>
        </p:nvSpPr>
        <p:spPr>
          <a:xfrm>
            <a:off x="4766310" y="4952492"/>
            <a:ext cx="3654435" cy="1420901"/>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descr="Une image contenant Police, écriture manuscrite, Graphique, typographie&#10;&#10;Description générée automatiquement">
            <a:extLst>
              <a:ext uri="{FF2B5EF4-FFF2-40B4-BE49-F238E27FC236}">
                <a16:creationId xmlns:a16="http://schemas.microsoft.com/office/drawing/2014/main" id="{25D53416-78BE-0200-F30D-231B9F541C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3785" y="4952492"/>
            <a:ext cx="3626960" cy="1420900"/>
          </a:xfrm>
          <a:prstGeom prst="rect">
            <a:avLst/>
          </a:prstGeom>
        </p:spPr>
      </p:pic>
    </p:spTree>
    <p:extLst>
      <p:ext uri="{BB962C8B-B14F-4D97-AF65-F5344CB8AC3E}">
        <p14:creationId xmlns:p14="http://schemas.microsoft.com/office/powerpoint/2010/main" val="3277644221"/>
      </p:ext>
    </p:extLst>
  </p:cSld>
  <p:clrMapOvr>
    <a:masterClrMapping/>
  </p:clrMapOvr>
  <mc:AlternateContent xmlns:mc="http://schemas.openxmlformats.org/markup-compatibility/2006" xmlns:p14="http://schemas.microsoft.com/office/powerpoint/2010/main">
    <mc:Choice Requires="p14">
      <p:transition spd="slow" p14:dur="5000" advClick="0" advTm="8000">
        <p14:prism/>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122</TotalTime>
  <Words>351</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2024-06-16T12:28:45Z</dcterms:created>
  <dcterms:modified xsi:type="dcterms:W3CDTF">2024-06-17T08:34:59Z</dcterms:modified>
</cp:coreProperties>
</file>