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86" r:id="rId3"/>
    <p:sldId id="276" r:id="rId4"/>
    <p:sldId id="275" r:id="rId5"/>
    <p:sldId id="274" r:id="rId6"/>
    <p:sldId id="273" r:id="rId7"/>
    <p:sldId id="272" r:id="rId8"/>
    <p:sldId id="271" r:id="rId9"/>
    <p:sldId id="270" r:id="rId10"/>
    <p:sldId id="269" r:id="rId11"/>
    <p:sldId id="268" r:id="rId12"/>
    <p:sldId id="267" r:id="rId13"/>
    <p:sldId id="266" r:id="rId14"/>
    <p:sldId id="265" r:id="rId15"/>
    <p:sldId id="264" r:id="rId16"/>
    <p:sldId id="263" r:id="rId17"/>
    <p:sldId id="262" r:id="rId18"/>
    <p:sldId id="261" r:id="rId19"/>
    <p:sldId id="260" r:id="rId20"/>
    <p:sldId id="259" r:id="rId21"/>
    <p:sldId id="257" r:id="rId22"/>
    <p:sldId id="278" r:id="rId23"/>
    <p:sldId id="279" r:id="rId24"/>
    <p:sldId id="280" r:id="rId25"/>
    <p:sldId id="281" r:id="rId26"/>
    <p:sldId id="282" r:id="rId27"/>
    <p:sldId id="283" r:id="rId28"/>
    <p:sldId id="284" r:id="rId29"/>
    <p:sldId id="285"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F9A405-33F2-0479-24C3-9A6D22B22E5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72A4C4B-4D4F-28C0-3BD4-322940EEB8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E287EE6-729B-7C6D-A68A-3EAE30A38F88}"/>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AAFF4F9B-20B7-E47C-FC0D-20F2DC8F8E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F72E5E-496A-274F-C3F4-361ABF25A325}"/>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200391086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C5DC2D-DCDA-6E4D-C588-7077A5CF4E0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2673AFE-07C1-02A2-E7FC-E6D8AD42D00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4BB60B-1DC5-7875-83CD-2A9C526298BF}"/>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A72E2380-EB2F-59DE-E51F-240C3FF346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51C381D-4D96-D2E3-6492-E88F0D11D9BE}"/>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52416254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0A2779-9C68-A931-9CAD-18CED8F24A0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11CF97C-C535-A76C-AA4E-455D74F447B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CE16954-2338-C3C3-1752-9322ACF774E1}"/>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A95D631C-C3D7-C2AC-A72F-6BDADFFD28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C47215-B9FB-62A9-9CEE-64F9CC3F8662}"/>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35178329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95B60D-C019-3385-D8B6-71F30B31A88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EA1CBC4-B1CF-3C62-6C1E-43A9D3B5E7A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C24AEAA-C42E-EDAA-B959-3BED5702D69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27A8E57-62B7-4F9C-A429-422FB030DF47}"/>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992C2AD2-D66D-0C64-7413-D9C9245B88F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2800B5-FD39-B8B8-0154-5D776503B62A}"/>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0753553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B3F895-752B-0BAA-3888-75E644B531F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4E55E0D-9D23-05AF-BDA8-AF8193C2F5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FA8D25B-CF64-173A-724C-04D6E8B1DE3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98E161B-72CC-5058-EF9A-D229FE2C0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0BBB585-6C47-7E09-92D1-261E2653C16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E825E72-835F-8EDD-F68B-FD653EF1E332}"/>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8" name="Espace réservé du pied de page 7">
            <a:extLst>
              <a:ext uri="{FF2B5EF4-FFF2-40B4-BE49-F238E27FC236}">
                <a16:creationId xmlns:a16="http://schemas.microsoft.com/office/drawing/2014/main" id="{922A654F-4733-C9B4-39DC-A868F3D605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C01350D-30D6-32E2-FD2C-711B2007863B}"/>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266445868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96DC78-C08D-990D-68A8-758EFC13669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270DD76-DA74-1433-0022-A345C47A8DD0}"/>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4" name="Espace réservé du pied de page 3">
            <a:extLst>
              <a:ext uri="{FF2B5EF4-FFF2-40B4-BE49-F238E27FC236}">
                <a16:creationId xmlns:a16="http://schemas.microsoft.com/office/drawing/2014/main" id="{9CA8595D-A305-8984-3A49-8733E7D15F0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07A17FE-E17C-27E6-A3A1-5733CA30C6FB}"/>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93495473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6E5B6D-4091-0BD3-9A6A-882AC04B9A63}"/>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3" name="Espace réservé du pied de page 2">
            <a:extLst>
              <a:ext uri="{FF2B5EF4-FFF2-40B4-BE49-F238E27FC236}">
                <a16:creationId xmlns:a16="http://schemas.microsoft.com/office/drawing/2014/main" id="{7CE1D06F-3653-3479-704B-1CD2A85375D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7E01DF0-7C34-7308-9B71-398DAFF283B0}"/>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47674019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C946BF-E1CD-D997-47C0-C47887F68B5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64074B8-9EEF-3D89-CDBE-B0F51F36D8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1DBFAAF-5A81-7A61-1BAD-B608F67A69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898E98E-1DA7-E4BA-0767-D25219249340}"/>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FF94A86B-C874-C25B-893F-7A08F0E0D2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84E27E7-3799-4443-838E-DF56FF8C52E9}"/>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95398162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D2D355-AC66-4C93-D27B-7715F49E21C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1EF571B-AB50-611D-6967-7700555748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46DFE-E0ED-BE3B-DFE4-96C2CC34B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CCE6E0C-6851-99B3-BAC1-9464A8757015}"/>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AF36ED8B-2FF0-0CE1-D4FF-84E52A34458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5AE9A0-1A12-0F6D-5565-F7E78C31E047}"/>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71400431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F05CBB-7347-C5AF-BC06-80FF0F53C5F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DADFD52-DEFD-4FB8-002F-95773A77EC4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77CAB73-40A3-7217-1A1A-8F69C22C0CAE}"/>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13C679CF-9688-B080-FA59-A79DD1E89E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C08F41-0854-8900-5595-510CEC2B35A0}"/>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106861403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E724DDE-27E6-AA2C-B79D-B37536CC814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224791D-D1FC-6E4D-C5EC-28F1ED76586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1D85985-43C2-A265-5398-F2C0927733D9}"/>
              </a:ext>
            </a:extLst>
          </p:cNvPr>
          <p:cNvSpPr>
            <a:spLocks noGrp="1"/>
          </p:cNvSpPr>
          <p:nvPr>
            <p:ph type="dt" sz="half" idx="10"/>
          </p:nvPr>
        </p:nvSpPr>
        <p:spPr/>
        <p:txBody>
          <a:body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B50E9EA2-0BDB-4293-E45D-0387DDFA01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9E90DA-4BFE-06CC-A004-44968FE9BE3F}"/>
              </a:ext>
            </a:extLst>
          </p:cNvPr>
          <p:cNvSpPr>
            <a:spLocks noGrp="1"/>
          </p:cNvSpPr>
          <p:nvPr>
            <p:ph type="sldNum" sz="quarter" idx="12"/>
          </p:nvPr>
        </p:nvSpPr>
        <p:spPr/>
        <p:txBody>
          <a:bodyPr/>
          <a:lstStyle/>
          <a:p>
            <a:fld id="{4039D34B-41D5-4276-9CEF-FF02FF917F2B}" type="slidenum">
              <a:rPr lang="fr-FR" smtClean="0"/>
              <a:t>‹N°›</a:t>
            </a:fld>
            <a:endParaRPr lang="fr-FR"/>
          </a:p>
        </p:txBody>
      </p:sp>
    </p:spTree>
    <p:extLst>
      <p:ext uri="{BB962C8B-B14F-4D97-AF65-F5344CB8AC3E}">
        <p14:creationId xmlns:p14="http://schemas.microsoft.com/office/powerpoint/2010/main" val="95787920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510D182-7F74-3C0D-B88B-F2D96A1DD6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9BF5ADC-18B6-9821-C130-ABF4492B45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13079B-2BA8-A739-71B1-1CDEA27BE1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1BCF706-0E8A-498F-ABED-98F4EEA3277B}"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646C7937-5B03-6EEC-7409-7C306B942E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A0F66CA-A228-9DFE-C132-C01FEF91F1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39D34B-41D5-4276-9CEF-FF02FF917F2B}" type="slidenum">
              <a:rPr lang="fr-FR" smtClean="0"/>
              <a:t>‹N°›</a:t>
            </a:fld>
            <a:endParaRPr lang="fr-FR"/>
          </a:p>
        </p:txBody>
      </p:sp>
    </p:spTree>
    <p:extLst>
      <p:ext uri="{BB962C8B-B14F-4D97-AF65-F5344CB8AC3E}">
        <p14:creationId xmlns:p14="http://schemas.microsoft.com/office/powerpoint/2010/main" val="109473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cadre photo&#10;&#10;Description générée automatiquement">
            <a:extLst>
              <a:ext uri="{FF2B5EF4-FFF2-40B4-BE49-F238E27FC236}">
                <a16:creationId xmlns:a16="http://schemas.microsoft.com/office/drawing/2014/main" id="{C68722A3-1255-2FDD-D076-99F98CCBF7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5611" y="279000"/>
            <a:ext cx="11726092" cy="6300000"/>
          </a:xfrm>
          <a:prstGeom prst="rect">
            <a:avLst/>
          </a:prstGeom>
        </p:spPr>
      </p:pic>
      <p:sp>
        <p:nvSpPr>
          <p:cNvPr id="6" name="Rectangle 5">
            <a:extLst>
              <a:ext uri="{FF2B5EF4-FFF2-40B4-BE49-F238E27FC236}">
                <a16:creationId xmlns:a16="http://schemas.microsoft.com/office/drawing/2014/main" id="{F58F7954-A0D5-2F6D-C2F2-B859D0AFAD50}"/>
              </a:ext>
            </a:extLst>
          </p:cNvPr>
          <p:cNvSpPr/>
          <p:nvPr/>
        </p:nvSpPr>
        <p:spPr>
          <a:xfrm>
            <a:off x="1423851" y="1110343"/>
            <a:ext cx="9313818" cy="4950823"/>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2400" b="1" dirty="0">
              <a:solidFill>
                <a:srgbClr val="FFFF00"/>
              </a:solidFill>
            </a:endParaRPr>
          </a:p>
        </p:txBody>
      </p:sp>
      <p:sp>
        <p:nvSpPr>
          <p:cNvPr id="14" name="ZoneTexte 13">
            <a:extLst>
              <a:ext uri="{FF2B5EF4-FFF2-40B4-BE49-F238E27FC236}">
                <a16:creationId xmlns:a16="http://schemas.microsoft.com/office/drawing/2014/main" id="{D897C08B-DB8D-7A61-CAAC-F9F58D04CC8B}"/>
              </a:ext>
            </a:extLst>
          </p:cNvPr>
          <p:cNvSpPr txBox="1"/>
          <p:nvPr/>
        </p:nvSpPr>
        <p:spPr>
          <a:xfrm>
            <a:off x="3411583" y="335169"/>
            <a:ext cx="5368834" cy="461665"/>
          </a:xfrm>
          <a:prstGeom prst="rect">
            <a:avLst/>
          </a:prstGeom>
          <a:noFill/>
        </p:spPr>
        <p:txBody>
          <a:bodyPr wrap="square" rtlCol="0">
            <a:spAutoFit/>
          </a:bodyPr>
          <a:lstStyle/>
          <a:p>
            <a:r>
              <a:rPr lang="fr-FR" sz="2400" b="1" dirty="0">
                <a:solidFill>
                  <a:srgbClr val="FFFF00"/>
                </a:solidFill>
              </a:rPr>
              <a:t>La vallée de Kiso et la rivière Kiso </a:t>
            </a:r>
          </a:p>
        </p:txBody>
      </p:sp>
    </p:spTree>
    <p:extLst>
      <p:ext uri="{BB962C8B-B14F-4D97-AF65-F5344CB8AC3E}">
        <p14:creationId xmlns:p14="http://schemas.microsoft.com/office/powerpoint/2010/main" val="96513427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sndAc>
          <p:stSnd>
            <p:snd r:embed="rId2" name="Musique Zen Traditionnelle Japonaise.wav"/>
          </p:stSnd>
        </p:sndAc>
      </p:transition>
    </mc:Choice>
    <mc:Fallback xmlns="">
      <p:transition spd="slow" advClick="0" advTm="8000">
        <p:fade/>
        <p:sndAc>
          <p:stSnd>
            <p:snd r:embed="rId5" name="Musique Zen Traditionnelle Japonais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E6FDD4-1087-A6C8-D33B-6AC3021BAC2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Nagoya est la quatrième ville du Japon, après Tōkyō, Yokohama et Ōsaka, avec environ deux millions d'habitants. C'est la capitale de la préfecture d'Aichi, une des régions les plus dynamiques économiquement du Japon, et elle est le siège de nombreuses sociétés internationales telles que Toyota, Honda et Mitsubishi Motors. Bref, elle est au Japon ce que Détroit est aux États-Unis. La ville est située dans la région du </a:t>
            </a:r>
            <a:r>
              <a:rPr lang="fr-FR" sz="2800" b="1" dirty="0" err="1">
                <a:solidFill>
                  <a:srgbClr val="FFFF00"/>
                </a:solidFill>
              </a:rPr>
              <a:t>Tōkai</a:t>
            </a:r>
            <a:r>
              <a:rPr lang="fr-FR" sz="2800" b="1" dirty="0">
                <a:solidFill>
                  <a:srgbClr val="FFFF00"/>
                </a:solidFill>
              </a:rPr>
              <a:t> qui regroupe les agglomérations de Kyōto, Kōbe et Ōsaka (toutes trois à moins d'une demi-heure de train Shinkansen). Elle a été complètement rasée pendant la Seconde Guerre mondiale, ce qui explique pourquoi elle n'a que peu d'attraits touristiques en elle-même. Elle constitue par contre une excellente base de départ pour des excursions vers ces autres villes, mais aussi vers la péninsule d'Ise, le long de la rivière Kiso, ou dans les Alpes japonaises (Gifu, </a:t>
            </a:r>
            <a:r>
              <a:rPr lang="fr-FR" sz="2800" b="1" dirty="0" err="1">
                <a:solidFill>
                  <a:srgbClr val="FFFF00"/>
                </a:solidFill>
              </a:rPr>
              <a:t>Shirokawa</a:t>
            </a:r>
            <a:r>
              <a:rPr lang="fr-FR" sz="2800" b="1" dirty="0">
                <a:solidFill>
                  <a:srgbClr val="FFFF00"/>
                </a:solidFill>
              </a:rPr>
              <a:t>, Matsumoto). Si vous décidez tout de même de rester, il y a beaucoup d'attractions liées à l'automobile, un château restauré et une vie nocturne étonnement vivante.</a:t>
            </a:r>
          </a:p>
        </p:txBody>
      </p:sp>
    </p:spTree>
    <p:extLst>
      <p:ext uri="{BB962C8B-B14F-4D97-AF65-F5344CB8AC3E}">
        <p14:creationId xmlns:p14="http://schemas.microsoft.com/office/powerpoint/2010/main" val="388350634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3B7380C-82C6-D777-A63E-7F4322F655A6}"/>
              </a:ext>
            </a:extLst>
          </p:cNvPr>
          <p:cNvSpPr/>
          <p:nvPr/>
        </p:nvSpPr>
        <p:spPr>
          <a:xfrm>
            <a:off x="1354184" y="279000"/>
            <a:ext cx="9483632" cy="6300000"/>
          </a:xfrm>
          <a:prstGeom prst="rect">
            <a:avLst/>
          </a:prstGeom>
          <a:blipFill dpi="0" rotWithShape="1">
            <a:blip r:embed="rId2" cstate="email">
              <a:extLst>
                <a:ext uri="{28A0092B-C50C-407E-A947-70E740481C1C}">
                  <a14:useLocalDpi xmlns:a14="http://schemas.microsoft.com/office/drawing/2010/main"/>
                </a:ext>
              </a:extLst>
            </a:blip>
            <a:srcRect/>
            <a:stretch>
              <a:fillRect/>
            </a:stretch>
          </a:blipFill>
          <a:effectLst>
            <a:softEdge rad="635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BE0273C7-8840-6600-1255-714DD4C2A821}"/>
              </a:ext>
            </a:extLst>
          </p:cNvPr>
          <p:cNvSpPr txBox="1"/>
          <p:nvPr/>
        </p:nvSpPr>
        <p:spPr>
          <a:xfrm>
            <a:off x="4898572" y="5538651"/>
            <a:ext cx="8059782" cy="830997"/>
          </a:xfrm>
          <a:prstGeom prst="rect">
            <a:avLst/>
          </a:prstGeom>
          <a:noFill/>
        </p:spPr>
        <p:txBody>
          <a:bodyPr wrap="square" rtlCol="0">
            <a:spAutoFit/>
          </a:bodyPr>
          <a:lstStyle/>
          <a:p>
            <a:endParaRPr lang="fr-FR" sz="2400" b="1" dirty="0">
              <a:solidFill>
                <a:srgbClr val="FFFF00"/>
              </a:solidFill>
            </a:endParaRPr>
          </a:p>
          <a:p>
            <a:r>
              <a:rPr lang="fr-FR" sz="2400" b="1" dirty="0" err="1">
                <a:solidFill>
                  <a:srgbClr val="FFFF00"/>
                </a:solidFill>
              </a:rPr>
              <a:t>Magome</a:t>
            </a:r>
            <a:r>
              <a:rPr lang="fr-FR" sz="2400" b="1" dirty="0">
                <a:solidFill>
                  <a:srgbClr val="FFFF00"/>
                </a:solidFill>
              </a:rPr>
              <a:t>-juku</a:t>
            </a:r>
          </a:p>
        </p:txBody>
      </p:sp>
    </p:spTree>
    <p:extLst>
      <p:ext uri="{BB962C8B-B14F-4D97-AF65-F5344CB8AC3E}">
        <p14:creationId xmlns:p14="http://schemas.microsoft.com/office/powerpoint/2010/main" val="117501776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7FF96217-5ED1-1E28-8FF0-5201753EE7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431084"/>
            <a:ext cx="9453705" cy="6300000"/>
          </a:xfrm>
          <a:prstGeom prst="rect">
            <a:avLst/>
          </a:prstGeom>
          <a:effectLst>
            <a:softEdge rad="635000"/>
          </a:effectLst>
        </p:spPr>
      </p:pic>
      <p:sp>
        <p:nvSpPr>
          <p:cNvPr id="4" name="ZoneTexte 3">
            <a:extLst>
              <a:ext uri="{FF2B5EF4-FFF2-40B4-BE49-F238E27FC236}">
                <a16:creationId xmlns:a16="http://schemas.microsoft.com/office/drawing/2014/main" id="{DE5A83A8-B8B8-110B-10CC-BD4B1A020510}"/>
              </a:ext>
            </a:extLst>
          </p:cNvPr>
          <p:cNvSpPr txBox="1"/>
          <p:nvPr/>
        </p:nvSpPr>
        <p:spPr>
          <a:xfrm>
            <a:off x="2299613" y="5760720"/>
            <a:ext cx="853004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Kiso-</a:t>
            </a:r>
            <a:r>
              <a:rPr lang="fr-FR" sz="2400" b="1" dirty="0" err="1">
                <a:solidFill>
                  <a:srgbClr val="FFFF00"/>
                </a:solidFill>
              </a:rPr>
              <a:t>fukushima</a:t>
            </a:r>
            <a:r>
              <a:rPr lang="fr-FR" sz="2400" b="1" dirty="0">
                <a:solidFill>
                  <a:srgbClr val="FFFF00"/>
                </a:solidFill>
              </a:rPr>
              <a:t> Station, Kiso, Nagano </a:t>
            </a:r>
            <a:r>
              <a:rPr lang="fr-FR" sz="2400" b="1" dirty="0" err="1">
                <a:solidFill>
                  <a:srgbClr val="FFFF00"/>
                </a:solidFill>
              </a:rPr>
              <a:t>prefecture</a:t>
            </a:r>
            <a:r>
              <a:rPr lang="fr-FR" sz="2400" b="1" dirty="0">
                <a:solidFill>
                  <a:srgbClr val="FFFF00"/>
                </a:solidFill>
              </a:rPr>
              <a:t>, Japan</a:t>
            </a:r>
          </a:p>
        </p:txBody>
      </p:sp>
    </p:spTree>
    <p:extLst>
      <p:ext uri="{BB962C8B-B14F-4D97-AF65-F5344CB8AC3E}">
        <p14:creationId xmlns:p14="http://schemas.microsoft.com/office/powerpoint/2010/main" val="112194376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Architecture japonaise&#10;&#10;Description générée automatiquement">
            <a:extLst>
              <a:ext uri="{FF2B5EF4-FFF2-40B4-BE49-F238E27FC236}">
                <a16:creationId xmlns:a16="http://schemas.microsoft.com/office/drawing/2014/main" id="{7E9FA1D0-05AE-EFF6-8ABF-451D7E3D56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64379"/>
            <a:ext cx="8400000" cy="6300000"/>
          </a:xfrm>
          <a:prstGeom prst="rect">
            <a:avLst/>
          </a:prstGeom>
          <a:effectLst>
            <a:softEdge rad="317500"/>
          </a:effectLst>
        </p:spPr>
      </p:pic>
      <p:sp>
        <p:nvSpPr>
          <p:cNvPr id="4" name="ZoneTexte 3">
            <a:extLst>
              <a:ext uri="{FF2B5EF4-FFF2-40B4-BE49-F238E27FC236}">
                <a16:creationId xmlns:a16="http://schemas.microsoft.com/office/drawing/2014/main" id="{14A0C23F-3AD8-7261-B25E-3F6A5AC2E4E1}"/>
              </a:ext>
            </a:extLst>
          </p:cNvPr>
          <p:cNvSpPr txBox="1"/>
          <p:nvPr/>
        </p:nvSpPr>
        <p:spPr>
          <a:xfrm>
            <a:off x="1591492" y="6048880"/>
            <a:ext cx="9009016" cy="830997"/>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Tsumago</a:t>
            </a:r>
            <a:r>
              <a:rPr lang="fr-FR" sz="2400" b="1" dirty="0">
                <a:solidFill>
                  <a:srgbClr val="FFFF00"/>
                </a:solidFill>
              </a:rPr>
              <a:t>-juku (</a:t>
            </a:r>
            <a:r>
              <a:rPr lang="ja-JP" altLang="fr-FR" sz="2400" b="1" dirty="0">
                <a:solidFill>
                  <a:srgbClr val="FFFF00"/>
                </a:solidFill>
              </a:rPr>
              <a:t>妻籠宿</a:t>
            </a:r>
            <a:r>
              <a:rPr lang="fr-FR" altLang="ja-JP" sz="2400" b="1" dirty="0">
                <a:solidFill>
                  <a:srgbClr val="FFFF00"/>
                </a:solidFill>
              </a:rPr>
              <a:t>) </a:t>
            </a:r>
            <a:r>
              <a:rPr lang="fr-FR" sz="2400" b="1" dirty="0">
                <a:solidFill>
                  <a:srgbClr val="FFFF00"/>
                </a:solidFill>
              </a:rPr>
              <a:t>dans la préfecture de Nagano, au centre du Japon, au printemps 2009 avec des fleurs de cerisier.</a:t>
            </a:r>
          </a:p>
        </p:txBody>
      </p:sp>
    </p:spTree>
    <p:extLst>
      <p:ext uri="{BB962C8B-B14F-4D97-AF65-F5344CB8AC3E}">
        <p14:creationId xmlns:p14="http://schemas.microsoft.com/office/powerpoint/2010/main" val="169370342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ciel, bâtiment&#10;&#10;Description générée automatiquement">
            <a:extLst>
              <a:ext uri="{FF2B5EF4-FFF2-40B4-BE49-F238E27FC236}">
                <a16:creationId xmlns:a16="http://schemas.microsoft.com/office/drawing/2014/main" id="{B9841629-E99B-0B4F-EE84-B0AF12207E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2191" y="279000"/>
            <a:ext cx="9453709" cy="6300000"/>
          </a:xfrm>
          <a:prstGeom prst="rect">
            <a:avLst/>
          </a:prstGeom>
          <a:effectLst>
            <a:softEdge rad="317500"/>
          </a:effectLst>
        </p:spPr>
      </p:pic>
      <p:sp>
        <p:nvSpPr>
          <p:cNvPr id="4" name="ZoneTexte 3">
            <a:extLst>
              <a:ext uri="{FF2B5EF4-FFF2-40B4-BE49-F238E27FC236}">
                <a16:creationId xmlns:a16="http://schemas.microsoft.com/office/drawing/2014/main" id="{977F37C2-0D0B-8265-74B4-8CD56192A08D}"/>
              </a:ext>
            </a:extLst>
          </p:cNvPr>
          <p:cNvSpPr txBox="1"/>
          <p:nvPr/>
        </p:nvSpPr>
        <p:spPr>
          <a:xfrm>
            <a:off x="2955307" y="6348167"/>
            <a:ext cx="9170125" cy="461665"/>
          </a:xfrm>
          <a:prstGeom prst="rect">
            <a:avLst/>
          </a:prstGeom>
          <a:noFill/>
        </p:spPr>
        <p:txBody>
          <a:bodyPr wrap="square" rtlCol="0">
            <a:spAutoFit/>
          </a:bodyPr>
          <a:lstStyle/>
          <a:p>
            <a:r>
              <a:rPr lang="fr-FR" sz="2400" b="1" dirty="0" err="1">
                <a:solidFill>
                  <a:srgbClr val="FFFF00"/>
                </a:solidFill>
              </a:rPr>
              <a:t>Narai</a:t>
            </a:r>
            <a:r>
              <a:rPr lang="fr-FR" sz="2400" b="1" dirty="0">
                <a:solidFill>
                  <a:srgbClr val="FFFF00"/>
                </a:solidFill>
              </a:rPr>
              <a:t>-juku, </a:t>
            </a:r>
            <a:r>
              <a:rPr lang="fr-FR" sz="2400" b="1" dirty="0" err="1">
                <a:solidFill>
                  <a:srgbClr val="FFFF00"/>
                </a:solidFill>
              </a:rPr>
              <a:t>Shiojiri</a:t>
            </a:r>
            <a:r>
              <a:rPr lang="fr-FR" sz="2400" b="1" dirty="0">
                <a:solidFill>
                  <a:srgbClr val="FFFF00"/>
                </a:solidFill>
              </a:rPr>
              <a:t> , préfecture de Nagano , Japon</a:t>
            </a:r>
          </a:p>
        </p:txBody>
      </p:sp>
    </p:spTree>
    <p:extLst>
      <p:ext uri="{BB962C8B-B14F-4D97-AF65-F5344CB8AC3E}">
        <p14:creationId xmlns:p14="http://schemas.microsoft.com/office/powerpoint/2010/main" val="304948234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montagne, Chaîne de montagnes, paysage&#10;&#10;Description générée automatiquement">
            <a:extLst>
              <a:ext uri="{FF2B5EF4-FFF2-40B4-BE49-F238E27FC236}">
                <a16:creationId xmlns:a16="http://schemas.microsoft.com/office/drawing/2014/main" id="{25A097DA-467F-9058-6000-9FF87D5FF7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734" y="279000"/>
            <a:ext cx="9442531" cy="6300000"/>
          </a:xfrm>
          <a:prstGeom prst="rect">
            <a:avLst/>
          </a:prstGeom>
          <a:effectLst>
            <a:softEdge rad="635000"/>
          </a:effectLst>
        </p:spPr>
      </p:pic>
      <p:sp>
        <p:nvSpPr>
          <p:cNvPr id="4" name="ZoneTexte 3">
            <a:extLst>
              <a:ext uri="{FF2B5EF4-FFF2-40B4-BE49-F238E27FC236}">
                <a16:creationId xmlns:a16="http://schemas.microsoft.com/office/drawing/2014/main" id="{D08B1837-C15E-5EA5-0CAC-8E71DAEFE817}"/>
              </a:ext>
            </a:extLst>
          </p:cNvPr>
          <p:cNvSpPr txBox="1"/>
          <p:nvPr/>
        </p:nvSpPr>
        <p:spPr>
          <a:xfrm>
            <a:off x="3331028" y="5678009"/>
            <a:ext cx="7602583" cy="830997"/>
          </a:xfrm>
          <a:prstGeom prst="rect">
            <a:avLst/>
          </a:prstGeom>
          <a:noFill/>
        </p:spPr>
        <p:txBody>
          <a:bodyPr wrap="square" rtlCol="0">
            <a:spAutoFit/>
          </a:bodyPr>
          <a:lstStyle/>
          <a:p>
            <a:endParaRPr lang="fr-FR" sz="2400" b="1" dirty="0"/>
          </a:p>
          <a:p>
            <a:r>
              <a:rPr lang="fr-FR" sz="2400" b="1" dirty="0"/>
              <a:t>Le mont </a:t>
            </a:r>
            <a:r>
              <a:rPr lang="fr-FR" sz="2400" b="1" dirty="0" err="1"/>
              <a:t>Ontake</a:t>
            </a:r>
            <a:r>
              <a:rPr lang="fr-FR" sz="2400" b="1" dirty="0"/>
              <a:t> et la petite ville d'</a:t>
            </a:r>
            <a:r>
              <a:rPr lang="fr-FR" sz="2400" b="1" dirty="0" err="1"/>
              <a:t>Agematsu</a:t>
            </a:r>
            <a:endParaRPr lang="fr-FR" sz="2400" b="1" dirty="0"/>
          </a:p>
        </p:txBody>
      </p:sp>
    </p:spTree>
    <p:extLst>
      <p:ext uri="{BB962C8B-B14F-4D97-AF65-F5344CB8AC3E}">
        <p14:creationId xmlns:p14="http://schemas.microsoft.com/office/powerpoint/2010/main" val="320200236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montagne, plein air, ciel&#10;&#10;Description générée automatiquement">
            <a:extLst>
              <a:ext uri="{FF2B5EF4-FFF2-40B4-BE49-F238E27FC236}">
                <a16:creationId xmlns:a16="http://schemas.microsoft.com/office/drawing/2014/main" id="{2C112EFC-EF02-125F-98AD-561ABF1F37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639000"/>
            <a:ext cx="11160000" cy="5580000"/>
          </a:xfrm>
          <a:prstGeom prst="rect">
            <a:avLst/>
          </a:prstGeom>
          <a:effectLst>
            <a:softEdge rad="635000"/>
          </a:effectLst>
        </p:spPr>
      </p:pic>
      <p:sp>
        <p:nvSpPr>
          <p:cNvPr id="4" name="ZoneTexte 3">
            <a:extLst>
              <a:ext uri="{FF2B5EF4-FFF2-40B4-BE49-F238E27FC236}">
                <a16:creationId xmlns:a16="http://schemas.microsoft.com/office/drawing/2014/main" id="{CC18D0EB-1672-F03C-28DB-3F8690131DE1}"/>
              </a:ext>
            </a:extLst>
          </p:cNvPr>
          <p:cNvSpPr txBox="1"/>
          <p:nvPr/>
        </p:nvSpPr>
        <p:spPr>
          <a:xfrm>
            <a:off x="1694880" y="5931617"/>
            <a:ext cx="10254343" cy="461665"/>
          </a:xfrm>
          <a:prstGeom prst="rect">
            <a:avLst/>
          </a:prstGeom>
          <a:noFill/>
        </p:spPr>
        <p:txBody>
          <a:bodyPr wrap="square" rtlCol="0">
            <a:spAutoFit/>
          </a:bodyPr>
          <a:lstStyle/>
          <a:p>
            <a:r>
              <a:rPr lang="fr-FR" sz="2400" b="1">
                <a:solidFill>
                  <a:srgbClr val="FFFF00"/>
                </a:solidFill>
              </a:rPr>
              <a:t> Mont Ontake vu depuis l'ENE. Tourné au col Kuzo de la route 361 .</a:t>
            </a:r>
            <a:endParaRPr lang="fr-FR" sz="2400" b="1" dirty="0">
              <a:solidFill>
                <a:srgbClr val="FFFF00"/>
              </a:solidFill>
            </a:endParaRPr>
          </a:p>
        </p:txBody>
      </p:sp>
    </p:spTree>
    <p:extLst>
      <p:ext uri="{BB962C8B-B14F-4D97-AF65-F5344CB8AC3E}">
        <p14:creationId xmlns:p14="http://schemas.microsoft.com/office/powerpoint/2010/main" val="174944838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8C58A72-A498-8035-C83D-272FABCE77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C0E3E21-47CF-FF8A-0481-EA0F024C4C4D}"/>
              </a:ext>
            </a:extLst>
          </p:cNvPr>
          <p:cNvSpPr txBox="1"/>
          <p:nvPr/>
        </p:nvSpPr>
        <p:spPr>
          <a:xfrm>
            <a:off x="5264331" y="5971684"/>
            <a:ext cx="7226229" cy="461665"/>
          </a:xfrm>
          <a:prstGeom prst="rect">
            <a:avLst/>
          </a:prstGeom>
          <a:noFill/>
        </p:spPr>
        <p:txBody>
          <a:bodyPr wrap="square" rtlCol="0">
            <a:spAutoFit/>
          </a:bodyPr>
          <a:lstStyle/>
          <a:p>
            <a:r>
              <a:rPr lang="fr-FR" sz="2400" b="1">
                <a:solidFill>
                  <a:srgbClr val="FFFF00"/>
                </a:solidFill>
              </a:rPr>
              <a:t>Tsumago-juku</a:t>
            </a:r>
            <a:endParaRPr lang="fr-FR" sz="2400" b="1" dirty="0">
              <a:solidFill>
                <a:srgbClr val="FFFF00"/>
              </a:solidFill>
            </a:endParaRPr>
          </a:p>
        </p:txBody>
      </p:sp>
    </p:spTree>
    <p:extLst>
      <p:ext uri="{BB962C8B-B14F-4D97-AF65-F5344CB8AC3E}">
        <p14:creationId xmlns:p14="http://schemas.microsoft.com/office/powerpoint/2010/main" val="190401629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B42D7233-5E74-8A6B-6E93-FABDAEC651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9612" y="279000"/>
            <a:ext cx="6268657"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866051-DEBA-79D5-16DC-8ABD59F78DF2}"/>
              </a:ext>
            </a:extLst>
          </p:cNvPr>
          <p:cNvSpPr txBox="1"/>
          <p:nvPr/>
        </p:nvSpPr>
        <p:spPr>
          <a:xfrm>
            <a:off x="9509759" y="4075611"/>
            <a:ext cx="2455817" cy="461665"/>
          </a:xfrm>
          <a:prstGeom prst="rect">
            <a:avLst/>
          </a:prstGeom>
          <a:noFill/>
        </p:spPr>
        <p:txBody>
          <a:bodyPr wrap="square" rtlCol="0">
            <a:spAutoFit/>
          </a:bodyPr>
          <a:lstStyle/>
          <a:p>
            <a:r>
              <a:rPr lang="fr-FR" sz="2400" b="1" dirty="0" err="1">
                <a:solidFill>
                  <a:srgbClr val="FFFF00"/>
                </a:solidFill>
              </a:rPr>
              <a:t>Riviere</a:t>
            </a:r>
            <a:r>
              <a:rPr lang="fr-FR" sz="2400" b="1" dirty="0">
                <a:solidFill>
                  <a:srgbClr val="FFFF00"/>
                </a:solidFill>
              </a:rPr>
              <a:t> Kiso</a:t>
            </a:r>
          </a:p>
        </p:txBody>
      </p:sp>
    </p:spTree>
    <p:extLst>
      <p:ext uri="{BB962C8B-B14F-4D97-AF65-F5344CB8AC3E}">
        <p14:creationId xmlns:p14="http://schemas.microsoft.com/office/powerpoint/2010/main" val="172478322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B4C5AD93-6D98-742F-0BCB-1BD65D14A8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3DE1DFD1-C385-D7CB-3689-453F64DD7F70}"/>
              </a:ext>
            </a:extLst>
          </p:cNvPr>
          <p:cNvSpPr txBox="1"/>
          <p:nvPr/>
        </p:nvSpPr>
        <p:spPr>
          <a:xfrm>
            <a:off x="2429691" y="5748003"/>
            <a:ext cx="809897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 Rhin japonais » depuis le château de </a:t>
            </a:r>
            <a:r>
              <a:rPr lang="fr-FR" sz="2400" b="1" dirty="0" err="1">
                <a:solidFill>
                  <a:srgbClr val="FFFF00"/>
                </a:solidFill>
              </a:rPr>
              <a:t>Sarubami</a:t>
            </a:r>
            <a:r>
              <a:rPr lang="fr-FR" sz="2400" b="1" dirty="0">
                <a:solidFill>
                  <a:srgbClr val="FFFF00"/>
                </a:solidFill>
              </a:rPr>
              <a:t>.</a:t>
            </a:r>
          </a:p>
        </p:txBody>
      </p:sp>
    </p:spTree>
    <p:extLst>
      <p:ext uri="{BB962C8B-B14F-4D97-AF65-F5344CB8AC3E}">
        <p14:creationId xmlns:p14="http://schemas.microsoft.com/office/powerpoint/2010/main" val="78279209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scène, eau&#10;&#10;Description générée automatiquement">
            <a:extLst>
              <a:ext uri="{FF2B5EF4-FFF2-40B4-BE49-F238E27FC236}">
                <a16:creationId xmlns:a16="http://schemas.microsoft.com/office/drawing/2014/main" id="{4985CA79-CE01-F8E3-632C-E75C666897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0734" y="279000"/>
            <a:ext cx="10610531" cy="6300000"/>
          </a:xfrm>
          <a:prstGeom prst="rect">
            <a:avLst/>
          </a:prstGeom>
          <a:effectLst>
            <a:softEdge rad="635000"/>
          </a:effectLst>
        </p:spPr>
      </p:pic>
      <p:sp>
        <p:nvSpPr>
          <p:cNvPr id="4" name="ZoneTexte 3">
            <a:extLst>
              <a:ext uri="{FF2B5EF4-FFF2-40B4-BE49-F238E27FC236}">
                <a16:creationId xmlns:a16="http://schemas.microsoft.com/office/drawing/2014/main" id="{2A6C29D5-4C62-0AB7-FBBE-1C7705330654}"/>
              </a:ext>
            </a:extLst>
          </p:cNvPr>
          <p:cNvSpPr txBox="1"/>
          <p:nvPr/>
        </p:nvSpPr>
        <p:spPr>
          <a:xfrm>
            <a:off x="3879669" y="5681796"/>
            <a:ext cx="8190411"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Kiso-</a:t>
            </a:r>
            <a:r>
              <a:rPr lang="fr-FR" sz="2400" b="1" dirty="0" err="1">
                <a:solidFill>
                  <a:srgbClr val="FFFF00"/>
                </a:solidFill>
              </a:rPr>
              <a:t>gawa</a:t>
            </a:r>
            <a:r>
              <a:rPr lang="fr-FR" sz="2400" b="1" dirty="0">
                <a:solidFill>
                  <a:srgbClr val="FFFF00"/>
                </a:solidFill>
              </a:rPr>
              <a:t> depuis le mont </a:t>
            </a:r>
            <a:r>
              <a:rPr lang="fr-FR" sz="2400" b="1" dirty="0" err="1">
                <a:solidFill>
                  <a:srgbClr val="FFFF00"/>
                </a:solidFill>
              </a:rPr>
              <a:t>Igi</a:t>
            </a:r>
            <a:r>
              <a:rPr lang="fr-FR" sz="2400" b="1" dirty="0">
                <a:solidFill>
                  <a:srgbClr val="FFFF00"/>
                </a:solidFill>
              </a:rPr>
              <a:t>.</a:t>
            </a:r>
          </a:p>
        </p:txBody>
      </p:sp>
    </p:spTree>
    <p:extLst>
      <p:ext uri="{BB962C8B-B14F-4D97-AF65-F5344CB8AC3E}">
        <p14:creationId xmlns:p14="http://schemas.microsoft.com/office/powerpoint/2010/main" val="2274383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Architecture chinoise&#10;&#10;Description générée automatiquement">
            <a:extLst>
              <a:ext uri="{FF2B5EF4-FFF2-40B4-BE49-F238E27FC236}">
                <a16:creationId xmlns:a16="http://schemas.microsoft.com/office/drawing/2014/main" id="{96A776E5-959E-880A-1EE8-F09B15935C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3" cy="6300000"/>
          </a:xfrm>
          <a:prstGeom prst="rect">
            <a:avLst/>
          </a:prstGeom>
          <a:effectLst>
            <a:softEdge rad="635000"/>
          </a:effectLst>
        </p:spPr>
      </p:pic>
      <p:sp>
        <p:nvSpPr>
          <p:cNvPr id="4" name="ZoneTexte 3">
            <a:extLst>
              <a:ext uri="{FF2B5EF4-FFF2-40B4-BE49-F238E27FC236}">
                <a16:creationId xmlns:a16="http://schemas.microsoft.com/office/drawing/2014/main" id="{E4018011-6409-094D-FF4A-3891E06F1F9D}"/>
              </a:ext>
            </a:extLst>
          </p:cNvPr>
          <p:cNvSpPr txBox="1"/>
          <p:nvPr/>
        </p:nvSpPr>
        <p:spPr>
          <a:xfrm>
            <a:off x="4676503" y="5748003"/>
            <a:ext cx="8423341" cy="830997"/>
          </a:xfrm>
          <a:prstGeom prst="rect">
            <a:avLst/>
          </a:prstGeom>
          <a:noFill/>
        </p:spPr>
        <p:txBody>
          <a:bodyPr wrap="square" rtlCol="0">
            <a:spAutoFit/>
          </a:bodyPr>
          <a:lstStyle/>
          <a:p>
            <a:endParaRPr lang="fr-FR" sz="2400" b="1" dirty="0"/>
          </a:p>
          <a:p>
            <a:r>
              <a:rPr lang="fr-FR" sz="2400" b="1" dirty="0"/>
              <a:t>Château de Nagoya</a:t>
            </a:r>
          </a:p>
        </p:txBody>
      </p:sp>
    </p:spTree>
    <p:extLst>
      <p:ext uri="{BB962C8B-B14F-4D97-AF65-F5344CB8AC3E}">
        <p14:creationId xmlns:p14="http://schemas.microsoft.com/office/powerpoint/2010/main" val="267041442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art, fenêtre&#10;&#10;Description générée automatiquement">
            <a:extLst>
              <a:ext uri="{FF2B5EF4-FFF2-40B4-BE49-F238E27FC236}">
                <a16:creationId xmlns:a16="http://schemas.microsoft.com/office/drawing/2014/main" id="{D965367D-7C9A-8AF2-9198-8AE88D9391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0" y="279000"/>
            <a:ext cx="9442639" cy="6300000"/>
          </a:xfrm>
          <a:prstGeom prst="rect">
            <a:avLst/>
          </a:prstGeom>
          <a:effectLst>
            <a:softEdge rad="317500"/>
          </a:effectLst>
        </p:spPr>
      </p:pic>
      <p:sp>
        <p:nvSpPr>
          <p:cNvPr id="4" name="ZoneTexte 3">
            <a:extLst>
              <a:ext uri="{FF2B5EF4-FFF2-40B4-BE49-F238E27FC236}">
                <a16:creationId xmlns:a16="http://schemas.microsoft.com/office/drawing/2014/main" id="{E24F9F1D-1E35-CC1C-FA98-B64B7C52B278}"/>
              </a:ext>
            </a:extLst>
          </p:cNvPr>
          <p:cNvSpPr txBox="1"/>
          <p:nvPr/>
        </p:nvSpPr>
        <p:spPr>
          <a:xfrm>
            <a:off x="4911633" y="5873952"/>
            <a:ext cx="8216537" cy="830997"/>
          </a:xfrm>
          <a:prstGeom prst="rect">
            <a:avLst/>
          </a:prstGeom>
          <a:noFill/>
        </p:spPr>
        <p:txBody>
          <a:bodyPr wrap="square" rtlCol="0">
            <a:spAutoFit/>
          </a:bodyPr>
          <a:lstStyle/>
          <a:p>
            <a:endParaRPr lang="fr-FR" sz="2400" b="1" dirty="0"/>
          </a:p>
          <a:p>
            <a:r>
              <a:rPr lang="fr-FR" sz="2400" b="1" dirty="0"/>
              <a:t>Palais </a:t>
            </a:r>
            <a:r>
              <a:rPr lang="fr-FR" sz="2400" b="1" dirty="0" err="1"/>
              <a:t>Honmaru</a:t>
            </a:r>
            <a:endParaRPr lang="fr-FR" sz="2400" b="1" dirty="0"/>
          </a:p>
        </p:txBody>
      </p:sp>
    </p:spTree>
    <p:extLst>
      <p:ext uri="{BB962C8B-B14F-4D97-AF65-F5344CB8AC3E}">
        <p14:creationId xmlns:p14="http://schemas.microsoft.com/office/powerpoint/2010/main" val="229448614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te, véhicule, ciel&#10;&#10;Description générée automatiquement">
            <a:extLst>
              <a:ext uri="{FF2B5EF4-FFF2-40B4-BE49-F238E27FC236}">
                <a16:creationId xmlns:a16="http://schemas.microsoft.com/office/drawing/2014/main" id="{F697A869-8DA0-B760-27EA-4D335E8EE5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27EA0695-6504-F7B7-2220-D0466207BAE4}"/>
              </a:ext>
            </a:extLst>
          </p:cNvPr>
          <p:cNvSpPr txBox="1"/>
          <p:nvPr/>
        </p:nvSpPr>
        <p:spPr>
          <a:xfrm>
            <a:off x="400984" y="6117335"/>
            <a:ext cx="11743507" cy="461665"/>
          </a:xfrm>
          <a:prstGeom prst="rect">
            <a:avLst/>
          </a:prstGeom>
          <a:noFill/>
        </p:spPr>
        <p:txBody>
          <a:bodyPr wrap="square" rtlCol="0">
            <a:spAutoFit/>
          </a:bodyPr>
          <a:lstStyle/>
          <a:p>
            <a:r>
              <a:rPr lang="fr-FR" sz="2400" b="1"/>
              <a:t> Terminal principal de l'aérodrome de Nagoya, Komaki, préfecture d'Aichi , Japon</a:t>
            </a:r>
            <a:endParaRPr lang="fr-FR" sz="2400" b="1" dirty="0"/>
          </a:p>
        </p:txBody>
      </p:sp>
    </p:spTree>
    <p:extLst>
      <p:ext uri="{BB962C8B-B14F-4D97-AF65-F5344CB8AC3E}">
        <p14:creationId xmlns:p14="http://schemas.microsoft.com/office/powerpoint/2010/main" val="309942860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transport, piste, Ferroviaire&#10;&#10;Description générée automatiquement">
            <a:extLst>
              <a:ext uri="{FF2B5EF4-FFF2-40B4-BE49-F238E27FC236}">
                <a16:creationId xmlns:a16="http://schemas.microsoft.com/office/drawing/2014/main" id="{F29D0CE0-C7E4-9CC1-23F5-EE5B4E3971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9320" y="279000"/>
            <a:ext cx="8533359" cy="6300000"/>
          </a:xfrm>
          <a:prstGeom prst="rect">
            <a:avLst/>
          </a:prstGeom>
          <a:effectLst>
            <a:softEdge rad="635000"/>
          </a:effectLst>
        </p:spPr>
      </p:pic>
      <p:sp>
        <p:nvSpPr>
          <p:cNvPr id="4" name="ZoneTexte 3">
            <a:extLst>
              <a:ext uri="{FF2B5EF4-FFF2-40B4-BE49-F238E27FC236}">
                <a16:creationId xmlns:a16="http://schemas.microsoft.com/office/drawing/2014/main" id="{548CCCEB-6EE5-B27D-9B00-EB77AF72F7B4}"/>
              </a:ext>
            </a:extLst>
          </p:cNvPr>
          <p:cNvSpPr txBox="1"/>
          <p:nvPr/>
        </p:nvSpPr>
        <p:spPr>
          <a:xfrm>
            <a:off x="4733109" y="5840551"/>
            <a:ext cx="7458891" cy="830997"/>
          </a:xfrm>
          <a:prstGeom prst="rect">
            <a:avLst/>
          </a:prstGeom>
          <a:noFill/>
        </p:spPr>
        <p:txBody>
          <a:bodyPr wrap="square" rtlCol="0">
            <a:spAutoFit/>
          </a:bodyPr>
          <a:lstStyle/>
          <a:p>
            <a:endParaRPr lang="fr-FR" sz="2400" b="1" dirty="0"/>
          </a:p>
          <a:p>
            <a:r>
              <a:rPr lang="fr-FR" sz="2400" b="1" dirty="0">
                <a:solidFill>
                  <a:srgbClr val="FFFF00"/>
                </a:solidFill>
              </a:rPr>
              <a:t>La gare de Nagoya</a:t>
            </a:r>
          </a:p>
        </p:txBody>
      </p:sp>
    </p:spTree>
    <p:extLst>
      <p:ext uri="{BB962C8B-B14F-4D97-AF65-F5344CB8AC3E}">
        <p14:creationId xmlns:p14="http://schemas.microsoft.com/office/powerpoint/2010/main" val="247653575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mmercial, bâtiment, plein air, ciel&#10;&#10;Description générée automatiquement">
            <a:extLst>
              <a:ext uri="{FF2B5EF4-FFF2-40B4-BE49-F238E27FC236}">
                <a16:creationId xmlns:a16="http://schemas.microsoft.com/office/drawing/2014/main" id="{D8F4C2DF-CBCF-B7D7-0161-1AA9EDA0C8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9053" y="189000"/>
            <a:ext cx="485848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BD24BF-5B27-F4C3-E26F-1E541F8C6DE2}"/>
              </a:ext>
            </a:extLst>
          </p:cNvPr>
          <p:cNvSpPr txBox="1"/>
          <p:nvPr/>
        </p:nvSpPr>
        <p:spPr>
          <a:xfrm>
            <a:off x="639632" y="0"/>
            <a:ext cx="5456368" cy="830997"/>
          </a:xfrm>
          <a:prstGeom prst="rect">
            <a:avLst/>
          </a:prstGeom>
          <a:noFill/>
        </p:spPr>
        <p:txBody>
          <a:bodyPr wrap="square" rtlCol="0">
            <a:spAutoFit/>
          </a:bodyPr>
          <a:lstStyle/>
          <a:p>
            <a:r>
              <a:rPr lang="en-US" sz="2400" b="1" dirty="0">
                <a:solidFill>
                  <a:srgbClr val="FFFF00"/>
                </a:solidFill>
              </a:rPr>
              <a:t>Nagoya Station Building (JR Central Towers) in Nagoya, Japan</a:t>
            </a:r>
            <a:endParaRPr lang="fr-FR" sz="2400" b="1" dirty="0">
              <a:solidFill>
                <a:srgbClr val="FFFF00"/>
              </a:solidFill>
            </a:endParaRPr>
          </a:p>
        </p:txBody>
      </p:sp>
      <p:pic>
        <p:nvPicPr>
          <p:cNvPr id="6" name="Image 5" descr="Une image contenant plein air, eau, plante, arbre&#10;&#10;Description générée automatiquement">
            <a:extLst>
              <a:ext uri="{FF2B5EF4-FFF2-40B4-BE49-F238E27FC236}">
                <a16:creationId xmlns:a16="http://schemas.microsoft.com/office/drawing/2014/main" id="{D117A38B-9A4E-3881-29C2-7B455E4818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3199"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A0C763E-6E14-1A0B-1E51-CF4137BB6EAC}"/>
              </a:ext>
            </a:extLst>
          </p:cNvPr>
          <p:cNvSpPr txBox="1"/>
          <p:nvPr/>
        </p:nvSpPr>
        <p:spPr>
          <a:xfrm>
            <a:off x="7777132" y="5838003"/>
            <a:ext cx="3396067" cy="830997"/>
          </a:xfrm>
          <a:prstGeom prst="rect">
            <a:avLst/>
          </a:prstGeom>
          <a:noFill/>
        </p:spPr>
        <p:txBody>
          <a:bodyPr wrap="square" rtlCol="0">
            <a:spAutoFit/>
          </a:bodyPr>
          <a:lstStyle/>
          <a:p>
            <a:r>
              <a:rPr lang="fr-FR" sz="2400" b="1" dirty="0">
                <a:solidFill>
                  <a:srgbClr val="FFFF00"/>
                </a:solidFill>
              </a:rPr>
              <a:t>Jardin Tokugawa à Nagoya, Japon</a:t>
            </a:r>
          </a:p>
        </p:txBody>
      </p:sp>
    </p:spTree>
    <p:extLst>
      <p:ext uri="{BB962C8B-B14F-4D97-AF65-F5344CB8AC3E}">
        <p14:creationId xmlns:p14="http://schemas.microsoft.com/office/powerpoint/2010/main" val="424691326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8031497A-6F24-9BF8-E4B7-B1D0747907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5658" y="279000"/>
            <a:ext cx="9520684" cy="6300000"/>
          </a:xfrm>
          <a:prstGeom prst="rect">
            <a:avLst/>
          </a:prstGeom>
          <a:effectLst>
            <a:softEdge rad="635000"/>
          </a:effectLst>
        </p:spPr>
      </p:pic>
      <p:sp>
        <p:nvSpPr>
          <p:cNvPr id="4" name="ZoneTexte 3">
            <a:extLst>
              <a:ext uri="{FF2B5EF4-FFF2-40B4-BE49-F238E27FC236}">
                <a16:creationId xmlns:a16="http://schemas.microsoft.com/office/drawing/2014/main" id="{DB7F5ADD-D931-A579-BC2F-4FE4BE9C6836}"/>
              </a:ext>
            </a:extLst>
          </p:cNvPr>
          <p:cNvSpPr txBox="1"/>
          <p:nvPr/>
        </p:nvSpPr>
        <p:spPr>
          <a:xfrm>
            <a:off x="4924696" y="6117335"/>
            <a:ext cx="7380515" cy="461665"/>
          </a:xfrm>
          <a:prstGeom prst="rect">
            <a:avLst/>
          </a:prstGeom>
          <a:noFill/>
        </p:spPr>
        <p:txBody>
          <a:bodyPr wrap="square" rtlCol="0">
            <a:spAutoFit/>
          </a:bodyPr>
          <a:lstStyle/>
          <a:p>
            <a:r>
              <a:rPr lang="fr-FR" sz="2400" b="1">
                <a:solidFill>
                  <a:srgbClr val="FFFF00"/>
                </a:solidFill>
              </a:rPr>
              <a:t>Atsuta-jinguu keidai</a:t>
            </a:r>
            <a:endParaRPr lang="fr-FR" sz="2400" b="1" dirty="0">
              <a:solidFill>
                <a:srgbClr val="FFFF00"/>
              </a:solidFill>
            </a:endParaRPr>
          </a:p>
        </p:txBody>
      </p:sp>
    </p:spTree>
    <p:extLst>
      <p:ext uri="{BB962C8B-B14F-4D97-AF65-F5344CB8AC3E}">
        <p14:creationId xmlns:p14="http://schemas.microsoft.com/office/powerpoint/2010/main" val="112733374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fontaine, ciel, plante&#10;&#10;Description générée automatiquement">
            <a:extLst>
              <a:ext uri="{FF2B5EF4-FFF2-40B4-BE49-F238E27FC236}">
                <a16:creationId xmlns:a16="http://schemas.microsoft.com/office/drawing/2014/main" id="{5862870F-744F-2905-50A2-B63D36E54C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209" y="279000"/>
            <a:ext cx="9431581" cy="6300000"/>
          </a:xfrm>
          <a:prstGeom prst="rect">
            <a:avLst/>
          </a:prstGeom>
          <a:effectLst>
            <a:softEdge rad="635000"/>
          </a:effectLst>
        </p:spPr>
      </p:pic>
      <p:sp>
        <p:nvSpPr>
          <p:cNvPr id="6" name="ZoneTexte 5">
            <a:extLst>
              <a:ext uri="{FF2B5EF4-FFF2-40B4-BE49-F238E27FC236}">
                <a16:creationId xmlns:a16="http://schemas.microsoft.com/office/drawing/2014/main" id="{FA3288EE-AC8C-4A46-4D64-AA74AD0C59D3}"/>
              </a:ext>
            </a:extLst>
          </p:cNvPr>
          <p:cNvSpPr txBox="1"/>
          <p:nvPr/>
        </p:nvSpPr>
        <p:spPr>
          <a:xfrm>
            <a:off x="3522519" y="5748003"/>
            <a:ext cx="8669481" cy="830997"/>
          </a:xfrm>
          <a:prstGeom prst="rect">
            <a:avLst/>
          </a:prstGeom>
          <a:noFill/>
        </p:spPr>
        <p:txBody>
          <a:bodyPr wrap="square" rtlCol="0">
            <a:spAutoFit/>
          </a:bodyPr>
          <a:lstStyle/>
          <a:p>
            <a:endParaRPr lang="fr-FR" sz="2400" b="1" dirty="0"/>
          </a:p>
          <a:p>
            <a:r>
              <a:rPr lang="fr-FR" sz="2400" b="1" dirty="0"/>
              <a:t>Jardin </a:t>
            </a:r>
            <a:r>
              <a:rPr lang="fr-FR" sz="2400" b="1" dirty="0" err="1"/>
              <a:t>Noritake</a:t>
            </a:r>
            <a:r>
              <a:rPr lang="fr-FR" sz="2400" b="1" dirty="0"/>
              <a:t> et son ancienne usine</a:t>
            </a:r>
          </a:p>
        </p:txBody>
      </p:sp>
    </p:spTree>
    <p:extLst>
      <p:ext uri="{BB962C8B-B14F-4D97-AF65-F5344CB8AC3E}">
        <p14:creationId xmlns:p14="http://schemas.microsoft.com/office/powerpoint/2010/main" val="48357566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éhicule, Véhicule terrestre, roue, voiture&#10;&#10;Description générée automatiquement">
            <a:extLst>
              <a:ext uri="{FF2B5EF4-FFF2-40B4-BE49-F238E27FC236}">
                <a16:creationId xmlns:a16="http://schemas.microsoft.com/office/drawing/2014/main" id="{C682D97C-7548-59D8-B9D7-CCA38F2C65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8" y="279000"/>
            <a:ext cx="9453604" cy="6300000"/>
          </a:xfrm>
          <a:prstGeom prst="rect">
            <a:avLst/>
          </a:prstGeom>
          <a:effectLst>
            <a:softEdge rad="635000"/>
          </a:effectLst>
        </p:spPr>
      </p:pic>
      <p:sp>
        <p:nvSpPr>
          <p:cNvPr id="4" name="ZoneTexte 3">
            <a:extLst>
              <a:ext uri="{FF2B5EF4-FFF2-40B4-BE49-F238E27FC236}">
                <a16:creationId xmlns:a16="http://schemas.microsoft.com/office/drawing/2014/main" id="{417071F8-56DE-CF79-0F92-0F4C4859CD9D}"/>
              </a:ext>
            </a:extLst>
          </p:cNvPr>
          <p:cNvSpPr txBox="1"/>
          <p:nvPr/>
        </p:nvSpPr>
        <p:spPr>
          <a:xfrm>
            <a:off x="1698171" y="6151844"/>
            <a:ext cx="10319657" cy="461665"/>
          </a:xfrm>
          <a:prstGeom prst="rect">
            <a:avLst/>
          </a:prstGeom>
          <a:noFill/>
        </p:spPr>
        <p:txBody>
          <a:bodyPr wrap="square" rtlCol="0">
            <a:spAutoFit/>
          </a:bodyPr>
          <a:lstStyle/>
          <a:p>
            <a:r>
              <a:rPr lang="fr-FR" sz="2400" b="1">
                <a:solidFill>
                  <a:srgbClr val="FFFF00"/>
                </a:solidFill>
              </a:rPr>
              <a:t>Musée commémoratif de l'industrie et de la technologie de Toyota</a:t>
            </a:r>
            <a:endParaRPr lang="fr-FR" sz="2400" b="1" dirty="0">
              <a:solidFill>
                <a:srgbClr val="FFFF00"/>
              </a:solidFill>
            </a:endParaRPr>
          </a:p>
        </p:txBody>
      </p:sp>
    </p:spTree>
    <p:extLst>
      <p:ext uri="{BB962C8B-B14F-4D97-AF65-F5344CB8AC3E}">
        <p14:creationId xmlns:p14="http://schemas.microsoft.com/office/powerpoint/2010/main" val="332857626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ciel, eau&#10;&#10;Description générée automatiquement">
            <a:extLst>
              <a:ext uri="{FF2B5EF4-FFF2-40B4-BE49-F238E27FC236}">
                <a16:creationId xmlns:a16="http://schemas.microsoft.com/office/drawing/2014/main" id="{0DEC10DB-5C06-A21E-7DE6-A5E7B860FC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0" y="279000"/>
            <a:ext cx="9453720" cy="6300000"/>
          </a:xfrm>
          <a:prstGeom prst="rect">
            <a:avLst/>
          </a:prstGeom>
          <a:effectLst>
            <a:softEdge rad="635000"/>
          </a:effectLst>
        </p:spPr>
      </p:pic>
      <p:sp>
        <p:nvSpPr>
          <p:cNvPr id="4" name="ZoneTexte 3">
            <a:extLst>
              <a:ext uri="{FF2B5EF4-FFF2-40B4-BE49-F238E27FC236}">
                <a16:creationId xmlns:a16="http://schemas.microsoft.com/office/drawing/2014/main" id="{73A5D72C-1162-15B4-3954-16FBAA415CBC}"/>
              </a:ext>
            </a:extLst>
          </p:cNvPr>
          <p:cNvSpPr txBox="1"/>
          <p:nvPr/>
        </p:nvSpPr>
        <p:spPr>
          <a:xfrm>
            <a:off x="4027714" y="5631545"/>
            <a:ext cx="8503920" cy="830997"/>
          </a:xfrm>
          <a:prstGeom prst="rect">
            <a:avLst/>
          </a:prstGeom>
          <a:noFill/>
        </p:spPr>
        <p:txBody>
          <a:bodyPr wrap="square" rtlCol="0">
            <a:spAutoFit/>
          </a:bodyPr>
          <a:lstStyle/>
          <a:p>
            <a:endParaRPr lang="fr-FR" sz="2400" b="1" dirty="0"/>
          </a:p>
          <a:p>
            <a:r>
              <a:rPr lang="fr-FR" sz="2400" b="1" dirty="0"/>
              <a:t>Aquarium du port de Nagoya</a:t>
            </a:r>
          </a:p>
        </p:txBody>
      </p:sp>
    </p:spTree>
    <p:extLst>
      <p:ext uri="{BB962C8B-B14F-4D97-AF65-F5344CB8AC3E}">
        <p14:creationId xmlns:p14="http://schemas.microsoft.com/office/powerpoint/2010/main" val="101853822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oute, arbre&#10;&#10;Description générée automatiquement">
            <a:extLst>
              <a:ext uri="{FF2B5EF4-FFF2-40B4-BE49-F238E27FC236}">
                <a16:creationId xmlns:a16="http://schemas.microsoft.com/office/drawing/2014/main" id="{6B429895-5BD3-9F5D-2E2D-728B27EE09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8371" y="279000"/>
            <a:ext cx="9435258" cy="6300000"/>
          </a:xfrm>
          <a:prstGeom prst="rect">
            <a:avLst/>
          </a:prstGeom>
          <a:effectLst>
            <a:softEdge rad="635000"/>
          </a:effectLst>
        </p:spPr>
      </p:pic>
      <p:sp>
        <p:nvSpPr>
          <p:cNvPr id="4" name="ZoneTexte 3">
            <a:extLst>
              <a:ext uri="{FF2B5EF4-FFF2-40B4-BE49-F238E27FC236}">
                <a16:creationId xmlns:a16="http://schemas.microsoft.com/office/drawing/2014/main" id="{9C459F40-5035-5E4B-243F-9206A0A4A976}"/>
              </a:ext>
            </a:extLst>
          </p:cNvPr>
          <p:cNvSpPr txBox="1"/>
          <p:nvPr/>
        </p:nvSpPr>
        <p:spPr>
          <a:xfrm>
            <a:off x="1961846" y="6217920"/>
            <a:ext cx="7759337" cy="461665"/>
          </a:xfrm>
          <a:prstGeom prst="rect">
            <a:avLst/>
          </a:prstGeom>
          <a:noFill/>
        </p:spPr>
        <p:txBody>
          <a:bodyPr wrap="square" rtlCol="0">
            <a:spAutoFit/>
          </a:bodyPr>
          <a:lstStyle/>
          <a:p>
            <a:r>
              <a:rPr lang="fr-FR" sz="2400" b="1">
                <a:solidFill>
                  <a:srgbClr val="FFFF00"/>
                </a:solidFill>
              </a:rPr>
              <a:t>SCMaglev et parc ferroviaire dans la préfecture d'Aichi</a:t>
            </a:r>
            <a:endParaRPr lang="fr-FR" sz="2400" b="1" dirty="0">
              <a:solidFill>
                <a:srgbClr val="FFFF00"/>
              </a:solidFill>
            </a:endParaRPr>
          </a:p>
        </p:txBody>
      </p:sp>
    </p:spTree>
    <p:extLst>
      <p:ext uri="{BB962C8B-B14F-4D97-AF65-F5344CB8AC3E}">
        <p14:creationId xmlns:p14="http://schemas.microsoft.com/office/powerpoint/2010/main" val="59466924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lieu de culte, bâtiment&#10;&#10;Description générée automatiquement">
            <a:extLst>
              <a:ext uri="{FF2B5EF4-FFF2-40B4-BE49-F238E27FC236}">
                <a16:creationId xmlns:a16="http://schemas.microsoft.com/office/drawing/2014/main" id="{0C980828-52AB-8249-F3A4-ECAF66F59D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209" y="279000"/>
            <a:ext cx="9431581" cy="6300000"/>
          </a:xfrm>
          <a:prstGeom prst="rect">
            <a:avLst/>
          </a:prstGeom>
          <a:effectLst>
            <a:softEdge rad="635000"/>
          </a:effectLst>
        </p:spPr>
      </p:pic>
      <p:sp>
        <p:nvSpPr>
          <p:cNvPr id="4" name="ZoneTexte 3">
            <a:extLst>
              <a:ext uri="{FF2B5EF4-FFF2-40B4-BE49-F238E27FC236}">
                <a16:creationId xmlns:a16="http://schemas.microsoft.com/office/drawing/2014/main" id="{13059DC4-CC7D-BC6E-1645-1D713C713D0D}"/>
              </a:ext>
            </a:extLst>
          </p:cNvPr>
          <p:cNvSpPr txBox="1"/>
          <p:nvPr/>
        </p:nvSpPr>
        <p:spPr>
          <a:xfrm>
            <a:off x="5368834" y="6099592"/>
            <a:ext cx="9431581" cy="461665"/>
          </a:xfrm>
          <a:prstGeom prst="rect">
            <a:avLst/>
          </a:prstGeom>
          <a:noFill/>
        </p:spPr>
        <p:txBody>
          <a:bodyPr wrap="square" rtlCol="0">
            <a:spAutoFit/>
          </a:bodyPr>
          <a:lstStyle/>
          <a:p>
            <a:r>
              <a:rPr lang="fr-FR" sz="2400" b="1"/>
              <a:t>: Osukannon</a:t>
            </a:r>
            <a:endParaRPr lang="fr-FR" sz="2400" b="1" dirty="0"/>
          </a:p>
        </p:txBody>
      </p:sp>
    </p:spTree>
    <p:extLst>
      <p:ext uri="{BB962C8B-B14F-4D97-AF65-F5344CB8AC3E}">
        <p14:creationId xmlns:p14="http://schemas.microsoft.com/office/powerpoint/2010/main" val="400822745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Photographie aérienne&#10;&#10;Description générée automatiquement">
            <a:extLst>
              <a:ext uri="{FF2B5EF4-FFF2-40B4-BE49-F238E27FC236}">
                <a16:creationId xmlns:a16="http://schemas.microsoft.com/office/drawing/2014/main" id="{1A21CAB7-EE17-8F73-DC5F-1D66454559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97F5962-0136-A1E5-8B59-51BE7CDE5CBE}"/>
              </a:ext>
            </a:extLst>
          </p:cNvPr>
          <p:cNvSpPr txBox="1"/>
          <p:nvPr/>
        </p:nvSpPr>
        <p:spPr>
          <a:xfrm>
            <a:off x="4114800" y="5650097"/>
            <a:ext cx="7602582"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Aquarium du port de Nagoya</a:t>
            </a:r>
          </a:p>
        </p:txBody>
      </p:sp>
    </p:spTree>
    <p:extLst>
      <p:ext uri="{BB962C8B-B14F-4D97-AF65-F5344CB8AC3E}">
        <p14:creationId xmlns:p14="http://schemas.microsoft.com/office/powerpoint/2010/main" val="419786897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C8300589-1DE1-5C1F-DED0-15E3DD8CC9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CBE8930-BE89-4729-7557-8DDD02B70E74}"/>
              </a:ext>
            </a:extLst>
          </p:cNvPr>
          <p:cNvSpPr txBox="1"/>
          <p:nvPr/>
        </p:nvSpPr>
        <p:spPr>
          <a:xfrm>
            <a:off x="5185954" y="6052401"/>
            <a:ext cx="7223760" cy="461665"/>
          </a:xfrm>
          <a:prstGeom prst="rect">
            <a:avLst/>
          </a:prstGeom>
          <a:noFill/>
        </p:spPr>
        <p:txBody>
          <a:bodyPr wrap="square" rtlCol="0">
            <a:spAutoFit/>
          </a:bodyPr>
          <a:lstStyle/>
          <a:p>
            <a:r>
              <a:rPr lang="fr-FR" sz="2400" b="1">
                <a:solidFill>
                  <a:srgbClr val="FFFF00"/>
                </a:solidFill>
              </a:rPr>
              <a:t>Sirotoriteien</a:t>
            </a:r>
            <a:endParaRPr lang="fr-FR" sz="2400" b="1" dirty="0">
              <a:solidFill>
                <a:srgbClr val="FFFF00"/>
              </a:solidFill>
            </a:endParaRPr>
          </a:p>
        </p:txBody>
      </p:sp>
    </p:spTree>
    <p:extLst>
      <p:ext uri="{BB962C8B-B14F-4D97-AF65-F5344CB8AC3E}">
        <p14:creationId xmlns:p14="http://schemas.microsoft.com/office/powerpoint/2010/main" val="326239178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sol, rue&#10;&#10;Description générée automatiquement">
            <a:extLst>
              <a:ext uri="{FF2B5EF4-FFF2-40B4-BE49-F238E27FC236}">
                <a16:creationId xmlns:a16="http://schemas.microsoft.com/office/drawing/2014/main" id="{222CB1E3-86D3-AE08-2492-988D9EEF85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327DF6F-4EF9-5292-2FF5-7EA03909B2A2}"/>
              </a:ext>
            </a:extLst>
          </p:cNvPr>
          <p:cNvSpPr txBox="1"/>
          <p:nvPr/>
        </p:nvSpPr>
        <p:spPr>
          <a:xfrm>
            <a:off x="2116183" y="6244046"/>
            <a:ext cx="9588137" cy="461665"/>
          </a:xfrm>
          <a:prstGeom prst="rect">
            <a:avLst/>
          </a:prstGeom>
          <a:noFill/>
        </p:spPr>
        <p:txBody>
          <a:bodyPr wrap="square" rtlCol="0">
            <a:spAutoFit/>
          </a:bodyPr>
          <a:lstStyle/>
          <a:p>
            <a:r>
              <a:rPr lang="fr-FR" sz="2400" b="1">
                <a:solidFill>
                  <a:srgbClr val="FFFF00"/>
                </a:solidFill>
              </a:rPr>
              <a:t> Entrée nord-ouest du parc Shirakawa à Nagoya, Aichi</a:t>
            </a:r>
            <a:endParaRPr lang="fr-FR" sz="2400" b="1" dirty="0">
              <a:solidFill>
                <a:srgbClr val="FFFF00"/>
              </a:solidFill>
            </a:endParaRPr>
          </a:p>
        </p:txBody>
      </p:sp>
    </p:spTree>
    <p:extLst>
      <p:ext uri="{BB962C8B-B14F-4D97-AF65-F5344CB8AC3E}">
        <p14:creationId xmlns:p14="http://schemas.microsoft.com/office/powerpoint/2010/main" val="181443661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propriété&#10;&#10;Description générée automatiquement">
            <a:extLst>
              <a:ext uri="{FF2B5EF4-FFF2-40B4-BE49-F238E27FC236}">
                <a16:creationId xmlns:a16="http://schemas.microsoft.com/office/drawing/2014/main" id="{097951FD-ED07-825E-D04B-B4C2A9A815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8005" y="279000"/>
            <a:ext cx="9215989" cy="6300000"/>
          </a:xfrm>
          <a:prstGeom prst="rect">
            <a:avLst/>
          </a:prstGeom>
          <a:effectLst>
            <a:softEdge rad="635000"/>
          </a:effectLst>
        </p:spPr>
      </p:pic>
      <p:sp>
        <p:nvSpPr>
          <p:cNvPr id="6" name="ZoneTexte 5">
            <a:extLst>
              <a:ext uri="{FF2B5EF4-FFF2-40B4-BE49-F238E27FC236}">
                <a16:creationId xmlns:a16="http://schemas.microsoft.com/office/drawing/2014/main" id="{AF499BC7-6038-6FC0-1BEA-F9CB5F5F4C97}"/>
              </a:ext>
            </a:extLst>
          </p:cNvPr>
          <p:cNvSpPr txBox="1"/>
          <p:nvPr/>
        </p:nvSpPr>
        <p:spPr>
          <a:xfrm>
            <a:off x="4509952" y="6125445"/>
            <a:ext cx="6093822" cy="461665"/>
          </a:xfrm>
          <a:prstGeom prst="rect">
            <a:avLst/>
          </a:prstGeom>
          <a:noFill/>
        </p:spPr>
        <p:txBody>
          <a:bodyPr wrap="square">
            <a:spAutoFit/>
          </a:bodyPr>
          <a:lstStyle/>
          <a:p>
            <a:r>
              <a:rPr lang="fr-FR" sz="2400" b="1" dirty="0">
                <a:solidFill>
                  <a:srgbClr val="FFFF00"/>
                </a:solidFill>
              </a:rPr>
              <a:t>Tokugawa Art Museum</a:t>
            </a:r>
          </a:p>
        </p:txBody>
      </p:sp>
    </p:spTree>
    <p:extLst>
      <p:ext uri="{BB962C8B-B14F-4D97-AF65-F5344CB8AC3E}">
        <p14:creationId xmlns:p14="http://schemas.microsoft.com/office/powerpoint/2010/main" val="52205782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phère&#10;&#10;Description générée automatiquement">
            <a:extLst>
              <a:ext uri="{FF2B5EF4-FFF2-40B4-BE49-F238E27FC236}">
                <a16:creationId xmlns:a16="http://schemas.microsoft.com/office/drawing/2014/main" id="{E26E7ED3-9347-D872-D14F-F00330FDBA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8" y="279000"/>
            <a:ext cx="11210363" cy="6300000"/>
          </a:xfrm>
          <a:prstGeom prst="rect">
            <a:avLst/>
          </a:prstGeom>
          <a:effectLst>
            <a:softEdge rad="635000"/>
          </a:effectLst>
        </p:spPr>
      </p:pic>
      <p:sp>
        <p:nvSpPr>
          <p:cNvPr id="4" name="ZoneTexte 3">
            <a:extLst>
              <a:ext uri="{FF2B5EF4-FFF2-40B4-BE49-F238E27FC236}">
                <a16:creationId xmlns:a16="http://schemas.microsoft.com/office/drawing/2014/main" id="{26B21657-C7ED-2DE7-4835-907D8703BE45}"/>
              </a:ext>
            </a:extLst>
          </p:cNvPr>
          <p:cNvSpPr txBox="1"/>
          <p:nvPr/>
        </p:nvSpPr>
        <p:spPr>
          <a:xfrm>
            <a:off x="2612571" y="6165669"/>
            <a:ext cx="7184572" cy="461665"/>
          </a:xfrm>
          <a:prstGeom prst="rect">
            <a:avLst/>
          </a:prstGeom>
          <a:noFill/>
        </p:spPr>
        <p:txBody>
          <a:bodyPr wrap="square" rtlCol="0">
            <a:spAutoFit/>
          </a:bodyPr>
          <a:lstStyle/>
          <a:p>
            <a:r>
              <a:rPr lang="fr-FR" sz="2400" b="1"/>
              <a:t> Musée des sciences de la ville de Nagoya-mars</a:t>
            </a:r>
            <a:endParaRPr lang="fr-FR" sz="2400" b="1" dirty="0"/>
          </a:p>
        </p:txBody>
      </p:sp>
    </p:spTree>
    <p:extLst>
      <p:ext uri="{BB962C8B-B14F-4D97-AF65-F5344CB8AC3E}">
        <p14:creationId xmlns:p14="http://schemas.microsoft.com/office/powerpoint/2010/main" val="79872377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oue, Véhicule terrestre&#10;&#10;Description générée automatiquement">
            <a:extLst>
              <a:ext uri="{FF2B5EF4-FFF2-40B4-BE49-F238E27FC236}">
                <a16:creationId xmlns:a16="http://schemas.microsoft.com/office/drawing/2014/main" id="{89DF00FF-6121-B608-1696-38DF2579B5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2AE7237-E056-0522-AA1A-C658FF8E4BA3}"/>
              </a:ext>
            </a:extLst>
          </p:cNvPr>
          <p:cNvSpPr txBox="1"/>
          <p:nvPr/>
        </p:nvSpPr>
        <p:spPr>
          <a:xfrm>
            <a:off x="2704011" y="6226303"/>
            <a:ext cx="7591989" cy="461665"/>
          </a:xfrm>
          <a:prstGeom prst="rect">
            <a:avLst/>
          </a:prstGeom>
          <a:noFill/>
        </p:spPr>
        <p:txBody>
          <a:bodyPr wrap="square" rtlCol="0">
            <a:spAutoFit/>
          </a:bodyPr>
          <a:lstStyle/>
          <a:p>
            <a:r>
              <a:rPr lang="fr-FR" dirty="0"/>
              <a:t> </a:t>
            </a:r>
            <a:r>
              <a:rPr lang="fr-FR" sz="2400" b="1" dirty="0"/>
              <a:t>Musée des sciences de la ville de Nagoya-mars</a:t>
            </a:r>
            <a:endParaRPr lang="fr-FR" b="1" dirty="0"/>
          </a:p>
        </p:txBody>
      </p:sp>
    </p:spTree>
    <p:extLst>
      <p:ext uri="{BB962C8B-B14F-4D97-AF65-F5344CB8AC3E}">
        <p14:creationId xmlns:p14="http://schemas.microsoft.com/office/powerpoint/2010/main" val="238754161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FEF87D2-5EA2-8874-2ACF-A229D516D36C}"/>
              </a:ext>
            </a:extLst>
          </p:cNvPr>
          <p:cNvSpPr txBox="1"/>
          <p:nvPr/>
        </p:nvSpPr>
        <p:spPr>
          <a:xfrm>
            <a:off x="692332" y="666206"/>
            <a:ext cx="12192000" cy="584775"/>
          </a:xfrm>
          <a:prstGeom prst="rect">
            <a:avLst/>
          </a:prstGeom>
          <a:noFill/>
        </p:spPr>
        <p:txBody>
          <a:bodyPr wrap="square" rtlCol="0">
            <a:spAutoFit/>
          </a:bodyPr>
          <a:lstStyle/>
          <a:p>
            <a:r>
              <a:rPr lang="fr-FR" sz="3200" b="1" dirty="0"/>
              <a:t>Lorient Vous A Présenté La Vallée De Kiso – Nagoya- Japon</a:t>
            </a:r>
          </a:p>
        </p:txBody>
      </p:sp>
      <p:sp>
        <p:nvSpPr>
          <p:cNvPr id="3" name="ZoneTexte 2">
            <a:extLst>
              <a:ext uri="{FF2B5EF4-FFF2-40B4-BE49-F238E27FC236}">
                <a16:creationId xmlns:a16="http://schemas.microsoft.com/office/drawing/2014/main" id="{703BA8C8-BC5D-A082-BFC3-86370A0A8C86}"/>
              </a:ext>
            </a:extLst>
          </p:cNvPr>
          <p:cNvSpPr txBox="1"/>
          <p:nvPr/>
        </p:nvSpPr>
        <p:spPr>
          <a:xfrm>
            <a:off x="3239589" y="1466094"/>
            <a:ext cx="8242662"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A7516145-BDCF-0719-5C1E-88D5326867B5}"/>
              </a:ext>
            </a:extLst>
          </p:cNvPr>
          <p:cNvSpPr txBox="1"/>
          <p:nvPr/>
        </p:nvSpPr>
        <p:spPr>
          <a:xfrm>
            <a:off x="4010297" y="2265982"/>
            <a:ext cx="9183189"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C9380E7C-6E63-24D5-F8D9-509D594F7B10}"/>
              </a:ext>
            </a:extLst>
          </p:cNvPr>
          <p:cNvSpPr txBox="1"/>
          <p:nvPr/>
        </p:nvSpPr>
        <p:spPr>
          <a:xfrm>
            <a:off x="5342708" y="3065870"/>
            <a:ext cx="7158446"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01518298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428</Words>
  <Application>Microsoft Office PowerPoint</Application>
  <PresentationFormat>Grand écran</PresentationFormat>
  <Paragraphs>46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2024-06-18T06:23:10Z</dcterms:created>
  <dcterms:modified xsi:type="dcterms:W3CDTF">2024-06-18T09:50:48Z</dcterms:modified>
</cp:coreProperties>
</file>