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60" r:id="rId3"/>
    <p:sldId id="278" r:id="rId4"/>
    <p:sldId id="277" r:id="rId5"/>
    <p:sldId id="276" r:id="rId6"/>
    <p:sldId id="275" r:id="rId7"/>
    <p:sldId id="274" r:id="rId8"/>
    <p:sldId id="273" r:id="rId9"/>
    <p:sldId id="272" r:id="rId10"/>
    <p:sldId id="271" r:id="rId11"/>
    <p:sldId id="270" r:id="rId12"/>
    <p:sldId id="269" r:id="rId13"/>
    <p:sldId id="268" r:id="rId14"/>
    <p:sldId id="267" r:id="rId15"/>
    <p:sldId id="266" r:id="rId16"/>
    <p:sldId id="265" r:id="rId17"/>
    <p:sldId id="264" r:id="rId18"/>
    <p:sldId id="263" r:id="rId19"/>
    <p:sldId id="262" r:id="rId20"/>
    <p:sldId id="261" r:id="rId21"/>
    <p:sldId id="259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75" autoAdjust="0"/>
    <p:restoredTop sz="94660"/>
  </p:normalViewPr>
  <p:slideViewPr>
    <p:cSldViewPr snapToGrid="0">
      <p:cViewPr varScale="1">
        <p:scale>
          <a:sx n="74" d="100"/>
          <a:sy n="74" d="100"/>
        </p:scale>
        <p:origin x="254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63C0FC-62D4-41F1-AD31-4AD00E56F4C8}" type="datetimeFigureOut">
              <a:rPr lang="fr-FR" smtClean="0"/>
              <a:t>12/06/2024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E349E1-471D-4C79-879B-38CDFF5E63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28923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E349E1-471D-4C79-879B-38CDFF5E63EF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91078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EC47E2-6876-3766-47B8-A477C79E41D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7595A6BA-93EC-D280-C3CA-1EAFC8F8F56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D7BF766-8F2F-ADEE-5B5D-B1E07D94C7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1E028-A667-4635-AE9A-1A51B7712C5D}" type="datetimeFigureOut">
              <a:rPr lang="fr-FR" smtClean="0"/>
              <a:t>12/06/2024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A29EDCE-8559-B207-1BBA-AFB1B95C94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241C998-95AA-6E98-8EAC-7E0FA96801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4BBCB-C043-41C1-9E2E-E813F35A2C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44716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232D4B-F2B8-B18F-6042-1F3DF914E0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3338E75-461E-9267-8A45-78F96A86EB6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A7AC88D-F27B-5C83-ED3B-B3B73F66EF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1E028-A667-4635-AE9A-1A51B7712C5D}" type="datetimeFigureOut">
              <a:rPr lang="fr-FR" smtClean="0"/>
              <a:t>12/06/2024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E23E2AC-C2B5-2EEC-82A1-1EBA4CFE68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ED0C170-1616-00B6-5AF5-3230B0539E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4BBCB-C043-41C1-9E2E-E813F35A2C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705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9954F8-5DC1-7165-5212-AE7FC9954E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128C451-0E6C-269F-1F8A-F57788A236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DDFE7AE-56A5-DFFB-96AC-F6CC51387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1E028-A667-4635-AE9A-1A51B7712C5D}" type="datetimeFigureOut">
              <a:rPr lang="fr-FR" smtClean="0"/>
              <a:t>12/06/2024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98EA02E-68FB-091A-F3CC-E699DD8A5B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1B4613D-32FB-E501-95D2-0A6EDB348F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4BBCB-C043-41C1-9E2E-E813F35A2C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0597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0C9189-8DB3-8FAF-525C-3EE490A161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C60C9B2-C24F-BF50-9718-01FF4CFFE18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CC46FE3-4621-28E6-A845-7B76730B99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EE4D7E4-6B99-53BE-ED9C-C9E71F3E48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1E028-A667-4635-AE9A-1A51B7712C5D}" type="datetimeFigureOut">
              <a:rPr lang="fr-FR" smtClean="0"/>
              <a:t>12/06/2024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AD561C9-32F5-8988-6590-3B98032C44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D7CA9BA-6691-E221-CA37-09D24160CF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4BBCB-C043-41C1-9E2E-E813F35A2C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7985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D6023D-AB83-E2A9-FC22-D4EBFA444A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D8C3F30-5EF1-4790-4262-15B7BFEEF3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47AB3FD-57E3-3B90-EB36-39B0BA1F4C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79DE4D49-BA7A-E1A8-5E5F-B89DB5EF9D2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12601230-339B-7BE9-11A9-DF2216ABFB4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5CCB42D-0ED8-9CD5-38AE-D41E702A80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1E028-A667-4635-AE9A-1A51B7712C5D}" type="datetimeFigureOut">
              <a:rPr lang="fr-FR" smtClean="0"/>
              <a:t>12/06/2024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D78CD3A-F5DF-4A95-E7EA-A35F4462A6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168732E4-5682-5D72-0BFE-A8D4EEB209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4BBCB-C043-41C1-9E2E-E813F35A2C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8453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8DA82A-0F62-32BC-476D-6E8796AC5E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E82AFC43-FC52-6424-EBAA-19EFDEDBA0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1E028-A667-4635-AE9A-1A51B7712C5D}" type="datetimeFigureOut">
              <a:rPr lang="fr-FR" smtClean="0"/>
              <a:t>12/06/2024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72D5F9F-CDC7-00A1-C9A0-DC17D8468F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DFE12E1-90EA-19F2-7165-0877047257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4BBCB-C043-41C1-9E2E-E813F35A2C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893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0A4202-3F86-B327-EBEC-476FC5862A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1E028-A667-4635-AE9A-1A51B7712C5D}" type="datetimeFigureOut">
              <a:rPr lang="fr-FR" smtClean="0"/>
              <a:t>12/06/2024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6769862-0961-00DE-6639-73ABADAEAD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6FD12A2-C67E-51A7-F010-4D5CE05E78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4BBCB-C043-41C1-9E2E-E813F35A2C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3988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5F6A4B-3BE4-4F75-DA2A-828AC20EEC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63DD025-D146-46D7-35A4-27C0A2EB74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F8E3666-0EAD-584F-1400-C3FD5468D33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C5C1F9B-E099-7E0E-0C43-9ACB42B781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1E028-A667-4635-AE9A-1A51B7712C5D}" type="datetimeFigureOut">
              <a:rPr lang="fr-FR" smtClean="0"/>
              <a:t>12/06/2024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7A3AFDA-FE61-3E88-1452-F30BF1DDE7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71B8D5C-88AE-8C12-67D4-DE3F728ED1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4BBCB-C043-41C1-9E2E-E813F35A2C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9271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CD44A8-5711-D435-828E-A065B1E677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1C54387-41B3-B3B4-F333-8BA79FD883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ABEE15C-1DA2-7459-AAF3-EA8105AAC5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E0B0CA6-ABC1-4CCB-7ACE-2F5F80B10E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1E028-A667-4635-AE9A-1A51B7712C5D}" type="datetimeFigureOut">
              <a:rPr lang="fr-FR" smtClean="0"/>
              <a:t>12/06/2024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F32AF3A-BC2C-E917-8DCB-60F6830153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C4FA00B-8869-D598-2856-B69D565670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4BBCB-C043-41C1-9E2E-E813F35A2C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1045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0CB059-F873-03AE-311E-B506AE3845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A624E4F-5D07-ECF1-BB74-DD554E4748A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B1A3176-DAF2-CD39-BC42-842C3748CA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1E028-A667-4635-AE9A-1A51B7712C5D}" type="datetimeFigureOut">
              <a:rPr lang="fr-FR" smtClean="0"/>
              <a:t>12/06/2024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263D357-8048-231E-15C3-E69085676C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F552837-EEE8-EC32-5AAE-0E7DE5BFE0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4BBCB-C043-41C1-9E2E-E813F35A2C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0060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2C1CCFA3-C1E3-0B9D-3CAF-8DB2B1651F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2AA8403-FAF1-0C65-2CC5-F81AA30CDD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BB4F64E-D9A9-808A-6A05-3DEE3DCD60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91E028-A667-4635-AE9A-1A51B7712C5D}" type="datetimeFigureOut">
              <a:rPr lang="fr-FR" smtClean="0"/>
              <a:t>12/06/2024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5EC1B97-A5B4-D1DC-1668-841F984D4C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96D44DC-06FE-D72D-3BDF-DEF2EB60DC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94BBCB-C043-41C1-9E2E-E813F35A2C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3710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13F412D-D607-280B-7899-3F5A9A65E1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1A896D4-4DF1-40B3-356C-E29D23FDF0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0480B6A-289B-CD2B-38E0-6E6A4E07B9D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B91E028-A667-4635-AE9A-1A51B7712C5D}" type="datetimeFigureOut">
              <a:rPr lang="fr-FR" smtClean="0"/>
              <a:t>12/06/2024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E06CEA0-2B55-8553-9BC2-981079190B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C40F627-F00B-6986-25AF-756E4BA8E18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C94BBCB-C043-41C1-9E2E-E813F35A2CE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26263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03560E1-7BD2-45A1-694D-13D05F622E51}"/>
              </a:ext>
            </a:extLst>
          </p:cNvPr>
          <p:cNvSpPr/>
          <p:nvPr/>
        </p:nvSpPr>
        <p:spPr>
          <a:xfrm>
            <a:off x="158115" y="114300"/>
            <a:ext cx="5200650" cy="6492240"/>
          </a:xfrm>
          <a:prstGeom prst="rect">
            <a:avLst/>
          </a:pr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4445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F3BEA33-00A1-99BE-92A7-8D6ABC8ACB3C}"/>
              </a:ext>
            </a:extLst>
          </p:cNvPr>
          <p:cNvSpPr txBox="1"/>
          <p:nvPr/>
        </p:nvSpPr>
        <p:spPr>
          <a:xfrm>
            <a:off x="1181100" y="6144875"/>
            <a:ext cx="3337560" cy="461665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Zinaïda Serebriakova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7" name="Image 6" descr="Une image contenant Visage humain, personne, peinture, habits&#10;&#10;Description générée automatiquement">
            <a:extLst>
              <a:ext uri="{FF2B5EF4-FFF2-40B4-BE49-F238E27FC236}">
                <a16:creationId xmlns:a16="http://schemas.microsoft.com/office/drawing/2014/main" id="{27A78DA0-7D58-A12C-9CF9-03F619B08A81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53885" y="210312"/>
            <a:ext cx="6480000" cy="6396228"/>
          </a:xfrm>
          <a:prstGeom prst="rect">
            <a:avLst/>
          </a:prstGeom>
          <a:solidFill>
            <a:srgbClr val="002060"/>
          </a:solidFill>
          <a:ln w="38100">
            <a:solidFill>
              <a:srgbClr val="FFFF00"/>
            </a:solidFill>
            <a:extLst>
              <a:ext uri="{C807C97D-BFC1-408E-A445-0C87EB9F89A2}">
                <ask:lineSketchStyleProps xmlns:ask="http://schemas.microsoft.com/office/drawing/2018/sketchyshapes">
                  <ask:type>
                    <ask:lineSketchNone/>
                  </ask:type>
                </ask:lineSketchStyleProps>
              </a:ext>
            </a:extLst>
          </a:ln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012FA9AA-4C81-04B9-4807-512256E5D6A0}"/>
              </a:ext>
            </a:extLst>
          </p:cNvPr>
          <p:cNvSpPr txBox="1"/>
          <p:nvPr/>
        </p:nvSpPr>
        <p:spPr>
          <a:xfrm>
            <a:off x="6941820" y="5867876"/>
            <a:ext cx="7222949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fr-FR" dirty="0"/>
          </a:p>
          <a:p>
            <a:r>
              <a:rPr lang="fr-FR" sz="2400" b="1" dirty="0">
                <a:solidFill>
                  <a:srgbClr val="FFFF00"/>
                </a:solidFill>
              </a:rPr>
              <a:t>La sœur de l'artiste , 1911</a:t>
            </a:r>
          </a:p>
        </p:txBody>
      </p:sp>
    </p:spTree>
    <p:extLst>
      <p:ext uri="{BB962C8B-B14F-4D97-AF65-F5344CB8AC3E}">
        <p14:creationId xmlns:p14="http://schemas.microsoft.com/office/powerpoint/2010/main" val="3579023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  <p:sndAc>
          <p:stSnd loop="1">
            <p:snd r:embed="rId3" name="Paul Mauriat - Le Peintre Des Etoiles.wav"/>
          </p:stSnd>
        </p:sndAc>
      </p:transition>
    </mc:Choice>
    <mc:Fallback>
      <p:transition spd="slow" advClick="0" advTm="8000">
        <p:dissolve/>
        <p:sndAc>
          <p:stSnd loop="1">
            <p:snd r:embed="rId3" name="Paul Mauriat - Le Peintre Des Etoile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7493221-5313-7E4A-B797-7DDD0F8C18C8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b="1" dirty="0"/>
              <a:t>Née en 18841, </a:t>
            </a:r>
            <a:r>
              <a:rPr lang="fr-FR" sz="2400" b="1" dirty="0" err="1"/>
              <a:t>Zinaïda</a:t>
            </a:r>
            <a:r>
              <a:rPr lang="fr-FR" sz="2400" b="1" dirty="0"/>
              <a:t> </a:t>
            </a:r>
            <a:r>
              <a:rPr lang="fr-FR" sz="2400" b="1" dirty="0" err="1"/>
              <a:t>Serebriakova</a:t>
            </a:r>
            <a:r>
              <a:rPr lang="fr-FR" sz="2400" b="1" dirty="0"/>
              <a:t> vécut dans la propriété familiale de </a:t>
            </a:r>
            <a:r>
              <a:rPr lang="fr-FR" sz="2400" b="1" dirty="0" err="1"/>
              <a:t>Neskoutchnoïe</a:t>
            </a:r>
            <a:r>
              <a:rPr lang="fr-FR" sz="2400" b="1" dirty="0"/>
              <a:t> (littéralement Sans-Souci), près de Kharkiv, aujourd'hui en Ukraine.</a:t>
            </a:r>
          </a:p>
          <a:p>
            <a:pPr algn="ctr"/>
            <a:endParaRPr lang="fr-FR" sz="2400" b="1" dirty="0"/>
          </a:p>
          <a:p>
            <a:pPr algn="ctr"/>
            <a:r>
              <a:rPr lang="fr-FR" sz="2400" b="1" dirty="0"/>
              <a:t>Les </a:t>
            </a:r>
            <a:r>
              <a:rPr lang="fr-FR" sz="2400" b="1" dirty="0" err="1"/>
              <a:t>Lanceray</a:t>
            </a:r>
            <a:r>
              <a:rPr lang="fr-FR" sz="2400" b="1" dirty="0"/>
              <a:t>, d'ancienne famille d'origine française, étaient alliés aux </a:t>
            </a:r>
            <a:r>
              <a:rPr lang="fr-FR" sz="2400" b="1" dirty="0" err="1"/>
              <a:t>Benois</a:t>
            </a:r>
            <a:r>
              <a:rPr lang="fr-FR" sz="2400" b="1" dirty="0"/>
              <a:t>, célèbre dynastie d'artistes russes émigrée de France au </a:t>
            </a:r>
            <a:r>
              <a:rPr lang="fr-FR" sz="2400" b="1" dirty="0" err="1"/>
              <a:t>xviiie</a:t>
            </a:r>
            <a:r>
              <a:rPr lang="fr-FR" sz="2400" b="1" dirty="0"/>
              <a:t> siècle. Son grand-père maternel était l'architecte Nicolas Benois1, son oncle maternel le peintre Alexandre Benois1, fondateur du Mir </a:t>
            </a:r>
            <a:r>
              <a:rPr lang="fr-FR" sz="2400" b="1" dirty="0" err="1"/>
              <a:t>Iskousstva</a:t>
            </a:r>
            <a:r>
              <a:rPr lang="fr-FR" sz="2400" b="1" dirty="0"/>
              <a:t>. Sa mère, née </a:t>
            </a:r>
            <a:r>
              <a:rPr lang="fr-FR" sz="2400" b="1" dirty="0" err="1"/>
              <a:t>Benois</a:t>
            </a:r>
            <a:r>
              <a:rPr lang="fr-FR" sz="2400" b="1" dirty="0"/>
              <a:t>, dessinait avec adresse et son père Eugène était sculpteur. Ses frères étaient aussi doués : Eugène </a:t>
            </a:r>
            <a:r>
              <a:rPr lang="fr-FR" sz="2400" b="1" dirty="0" err="1"/>
              <a:t>Lanceray</a:t>
            </a:r>
            <a:r>
              <a:rPr lang="fr-FR" sz="2400" b="1" dirty="0"/>
              <a:t> fut un sculpteur, peintre et graphiste de talent et Nikolaï </a:t>
            </a:r>
            <a:r>
              <a:rPr lang="fr-FR" sz="2400" b="1" dirty="0" err="1"/>
              <a:t>Lanceray</a:t>
            </a:r>
            <a:r>
              <a:rPr lang="fr-FR" sz="2400" b="1" dirty="0"/>
              <a:t> un architecte reconnu.</a:t>
            </a:r>
          </a:p>
          <a:p>
            <a:pPr algn="ctr"/>
            <a:endParaRPr lang="fr-FR" sz="2400" b="1" dirty="0"/>
          </a:p>
          <a:p>
            <a:pPr algn="ctr"/>
            <a:r>
              <a:rPr lang="fr-FR" sz="2400" b="1" dirty="0"/>
              <a:t>Après être sortie du lycée féminin en 1900, elle entra à l'école d'art fondée par la princesse Maria Tenicheva1, dont la propriété à </a:t>
            </a:r>
            <a:r>
              <a:rPr lang="fr-FR" sz="2400" b="1" dirty="0" err="1"/>
              <a:t>Talachkino</a:t>
            </a:r>
            <a:r>
              <a:rPr lang="fr-FR" sz="2400" b="1" dirty="0"/>
              <a:t> était un rendez-vous d'artistes, et fut l'élève d'Ilia Répine1.</a:t>
            </a:r>
          </a:p>
          <a:p>
            <a:pPr algn="ctr"/>
            <a:endParaRPr lang="fr-FR" sz="2400" b="1" dirty="0"/>
          </a:p>
          <a:p>
            <a:pPr algn="ctr"/>
            <a:r>
              <a:rPr lang="fr-FR" sz="2400" b="1" dirty="0"/>
              <a:t>Elle voyagea en 1902-1903 en Italie1 et s'établit à Paris en 1905-19061, où elle étudia à l'Académie de la Grande Chaumière1, elle venait alors d'épouser son cousin germain, Boris </a:t>
            </a:r>
            <a:r>
              <a:rPr lang="fr-FR" sz="2400" b="1" dirty="0" err="1"/>
              <a:t>Anatolievitch</a:t>
            </a:r>
            <a:r>
              <a:rPr lang="fr-FR" sz="2400" b="1" dirty="0"/>
              <a:t> Sérébriakov1, futur ingénieur des chemins de fer de l'Empire russe.</a:t>
            </a:r>
          </a:p>
        </p:txBody>
      </p:sp>
    </p:spTree>
    <p:extLst>
      <p:ext uri="{BB962C8B-B14F-4D97-AF65-F5344CB8AC3E}">
        <p14:creationId xmlns:p14="http://schemas.microsoft.com/office/powerpoint/2010/main" val="1825796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cadre photo, Arts visuels&#10;&#10;Description générée automatiquement">
            <a:extLst>
              <a:ext uri="{FF2B5EF4-FFF2-40B4-BE49-F238E27FC236}">
                <a16:creationId xmlns:a16="http://schemas.microsoft.com/office/drawing/2014/main" id="{E6D62FC4-C28C-4299-A750-A8B3BE703B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34640" y="97560"/>
            <a:ext cx="6332220" cy="6611850"/>
          </a:xfrm>
          <a:prstGeom prst="rect">
            <a:avLst/>
          </a:prstGeom>
          <a:solidFill>
            <a:schemeClr val="accent2"/>
          </a:solidFill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F88F2FF-1BD4-C7AC-F3C7-20FC6EBB6584}"/>
              </a:ext>
            </a:extLst>
          </p:cNvPr>
          <p:cNvSpPr/>
          <p:nvPr/>
        </p:nvSpPr>
        <p:spPr>
          <a:xfrm>
            <a:off x="3691890" y="1183005"/>
            <a:ext cx="5006340" cy="4491990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E5931CE-FEA2-A1B4-E44F-725FEB757F7D}"/>
              </a:ext>
            </a:extLst>
          </p:cNvPr>
          <p:cNvSpPr txBox="1"/>
          <p:nvPr/>
        </p:nvSpPr>
        <p:spPr>
          <a:xfrm>
            <a:off x="4491064" y="6069955"/>
            <a:ext cx="3019371" cy="461665"/>
          </a:xfrm>
          <a:prstGeom prst="rect">
            <a:avLst/>
          </a:prstGeom>
          <a:pattFill prst="pct90">
            <a:fgClr>
              <a:srgbClr val="7030A0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de la sépulture.</a:t>
            </a:r>
          </a:p>
        </p:txBody>
      </p:sp>
    </p:spTree>
    <p:extLst>
      <p:ext uri="{BB962C8B-B14F-4D97-AF65-F5344CB8AC3E}">
        <p14:creationId xmlns:p14="http://schemas.microsoft.com/office/powerpoint/2010/main" val="4259487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cadre photo, Arts visuels&#10;&#10;Description générée automatiquement">
            <a:extLst>
              <a:ext uri="{FF2B5EF4-FFF2-40B4-BE49-F238E27FC236}">
                <a16:creationId xmlns:a16="http://schemas.microsoft.com/office/drawing/2014/main" id="{C5A7A977-8E7F-DA00-D92C-CF315A9818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97580" y="189000"/>
            <a:ext cx="5246370" cy="648000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D42AECA5-4A25-78D6-7438-14E8451AE0E2}"/>
              </a:ext>
            </a:extLst>
          </p:cNvPr>
          <p:cNvSpPr/>
          <p:nvPr/>
        </p:nvSpPr>
        <p:spPr>
          <a:xfrm>
            <a:off x="4149090" y="1074420"/>
            <a:ext cx="3920490" cy="4537710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38DC3646-60F9-9ED3-0F0B-6EC9F80421A4}"/>
              </a:ext>
            </a:extLst>
          </p:cNvPr>
          <p:cNvSpPr txBox="1"/>
          <p:nvPr/>
        </p:nvSpPr>
        <p:spPr>
          <a:xfrm>
            <a:off x="4149090" y="5633203"/>
            <a:ext cx="4411980" cy="830997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r>
              <a:rPr lang="fr-FR" sz="2400" b="1" dirty="0" err="1"/>
              <a:t>Serebriakova</a:t>
            </a:r>
            <a:r>
              <a:rPr lang="fr-FR" sz="2400" b="1" dirty="0"/>
              <a:t> Z., Autoportrait au foulard, 1911.</a:t>
            </a:r>
          </a:p>
        </p:txBody>
      </p:sp>
    </p:spTree>
    <p:extLst>
      <p:ext uri="{BB962C8B-B14F-4D97-AF65-F5344CB8AC3E}">
        <p14:creationId xmlns:p14="http://schemas.microsoft.com/office/powerpoint/2010/main" val="1737329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cadre photo, Arts visuels&#10;&#10;Description générée automatiquement">
            <a:extLst>
              <a:ext uri="{FF2B5EF4-FFF2-40B4-BE49-F238E27FC236}">
                <a16:creationId xmlns:a16="http://schemas.microsoft.com/office/drawing/2014/main" id="{A96E4E6B-267B-2F83-7465-6C2F83D22F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80460" y="205740"/>
            <a:ext cx="4617720" cy="644652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E618A36-9035-F473-843B-2C489E2DDF2F}"/>
              </a:ext>
            </a:extLst>
          </p:cNvPr>
          <p:cNvSpPr/>
          <p:nvPr/>
        </p:nvSpPr>
        <p:spPr>
          <a:xfrm>
            <a:off x="4309110" y="1188720"/>
            <a:ext cx="3451860" cy="4503420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097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cadre photo, Arts visuels&#10;&#10;Description générée automatiquement">
            <a:extLst>
              <a:ext uri="{FF2B5EF4-FFF2-40B4-BE49-F238E27FC236}">
                <a16:creationId xmlns:a16="http://schemas.microsoft.com/office/drawing/2014/main" id="{C84D1FE4-1AD0-C7E8-A480-58879D5670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250" y="91440"/>
            <a:ext cx="11170920" cy="6480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B4BD632-F956-1E31-8374-42B909047914}"/>
              </a:ext>
            </a:extLst>
          </p:cNvPr>
          <p:cNvSpPr/>
          <p:nvPr/>
        </p:nvSpPr>
        <p:spPr>
          <a:xfrm>
            <a:off x="1943100" y="1154430"/>
            <a:ext cx="8263890" cy="4446270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13B3C29-C3D0-2F85-A53E-8282D103766C}"/>
              </a:ext>
            </a:extLst>
          </p:cNvPr>
          <p:cNvSpPr txBox="1"/>
          <p:nvPr/>
        </p:nvSpPr>
        <p:spPr>
          <a:xfrm>
            <a:off x="5326380" y="6109775"/>
            <a:ext cx="2240280" cy="461665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r>
              <a:rPr lang="fr-FR" sz="2400" b="1" dirty="0"/>
              <a:t>Récolte , 1915</a:t>
            </a:r>
          </a:p>
        </p:txBody>
      </p:sp>
    </p:spTree>
    <p:extLst>
      <p:ext uri="{BB962C8B-B14F-4D97-AF65-F5344CB8AC3E}">
        <p14:creationId xmlns:p14="http://schemas.microsoft.com/office/powerpoint/2010/main" val="2200535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cadre photo, Arts visuels&#10;&#10;Description générée automatiquement">
            <a:extLst>
              <a:ext uri="{FF2B5EF4-FFF2-40B4-BE49-F238E27FC236}">
                <a16:creationId xmlns:a16="http://schemas.microsoft.com/office/drawing/2014/main" id="{3CC8D84F-27CC-7855-22D2-5975F8417D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4840" y="175500"/>
            <a:ext cx="11079480" cy="6507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55FED65-987C-0BB8-7FA7-38F1991EBEF3}"/>
              </a:ext>
            </a:extLst>
          </p:cNvPr>
          <p:cNvSpPr/>
          <p:nvPr/>
        </p:nvSpPr>
        <p:spPr>
          <a:xfrm>
            <a:off x="2103120" y="1108710"/>
            <a:ext cx="8241030" cy="458343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09BCE4F-402E-F505-6ABD-2B5FF85778F7}"/>
              </a:ext>
            </a:extLst>
          </p:cNvPr>
          <p:cNvSpPr txBox="1"/>
          <p:nvPr/>
        </p:nvSpPr>
        <p:spPr>
          <a:xfrm>
            <a:off x="4349115" y="6220835"/>
            <a:ext cx="3749040" cy="461665"/>
          </a:xfrm>
          <a:prstGeom prst="rect">
            <a:avLst/>
          </a:prstGeom>
          <a:solidFill>
            <a:schemeClr val="accent3"/>
          </a:solidFill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Château de cartes , 1919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2767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cadre photo, Arts visuels&#10;&#10;Description générée automatiquement">
            <a:extLst>
              <a:ext uri="{FF2B5EF4-FFF2-40B4-BE49-F238E27FC236}">
                <a16:creationId xmlns:a16="http://schemas.microsoft.com/office/drawing/2014/main" id="{56711638-B5C9-0A95-A9AD-EDF323F0E4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00200" y="189000"/>
            <a:ext cx="8846820" cy="6480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4F6525B-A371-376B-CCA5-291A991DA6D4}"/>
              </a:ext>
            </a:extLst>
          </p:cNvPr>
          <p:cNvSpPr/>
          <p:nvPr/>
        </p:nvSpPr>
        <p:spPr>
          <a:xfrm>
            <a:off x="2914650" y="1268730"/>
            <a:ext cx="6457950" cy="4514850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658227B-42F2-6469-4D06-07A7AE518A75}"/>
              </a:ext>
            </a:extLst>
          </p:cNvPr>
          <p:cNvSpPr txBox="1"/>
          <p:nvPr/>
        </p:nvSpPr>
        <p:spPr>
          <a:xfrm>
            <a:off x="4632960" y="5995457"/>
            <a:ext cx="3813810" cy="46166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fr-FR" sz="2400" b="1"/>
              <a:t>Au petit déjeuner , 1914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909467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cadre photo, Arts visuels&#10;&#10;Description générée automatiquement">
            <a:extLst>
              <a:ext uri="{FF2B5EF4-FFF2-40B4-BE49-F238E27FC236}">
                <a16:creationId xmlns:a16="http://schemas.microsoft.com/office/drawing/2014/main" id="{0EE97FBF-77D2-AD39-71DA-4727B22723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4540" y="189000"/>
            <a:ext cx="8412480" cy="6480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A5332F7F-374F-644C-F1D9-E7799EB7A334}"/>
              </a:ext>
            </a:extLst>
          </p:cNvPr>
          <p:cNvSpPr/>
          <p:nvPr/>
        </p:nvSpPr>
        <p:spPr>
          <a:xfrm>
            <a:off x="3303270" y="1165860"/>
            <a:ext cx="6023610" cy="4526280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19C70FD-F02E-9C77-D8FE-826309CF69EE}"/>
              </a:ext>
            </a:extLst>
          </p:cNvPr>
          <p:cNvSpPr txBox="1"/>
          <p:nvPr/>
        </p:nvSpPr>
        <p:spPr>
          <a:xfrm>
            <a:off x="3303270" y="6103620"/>
            <a:ext cx="6153150" cy="461665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véranda au printemps, aquarelle, 1900</a:t>
            </a:r>
          </a:p>
        </p:txBody>
      </p:sp>
    </p:spTree>
    <p:extLst>
      <p:ext uri="{BB962C8B-B14F-4D97-AF65-F5344CB8AC3E}">
        <p14:creationId xmlns:p14="http://schemas.microsoft.com/office/powerpoint/2010/main" val="23199858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cadre photo, Arts visuels&#10;&#10;Description générée automatiquement">
            <a:extLst>
              <a:ext uri="{FF2B5EF4-FFF2-40B4-BE49-F238E27FC236}">
                <a16:creationId xmlns:a16="http://schemas.microsoft.com/office/drawing/2014/main" id="{452B288F-BE26-ACA0-E647-57772D892F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1015" y="189000"/>
            <a:ext cx="11189969" cy="6480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3AC3796-4727-09AC-15E0-4090B4484F13}"/>
              </a:ext>
            </a:extLst>
          </p:cNvPr>
          <p:cNvSpPr/>
          <p:nvPr/>
        </p:nvSpPr>
        <p:spPr>
          <a:xfrm>
            <a:off x="1977390" y="1223010"/>
            <a:ext cx="8309610" cy="448056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0261D89-2772-9B81-149B-83A6CF56B5A4}"/>
              </a:ext>
            </a:extLst>
          </p:cNvPr>
          <p:cNvSpPr txBox="1"/>
          <p:nvPr/>
        </p:nvSpPr>
        <p:spPr>
          <a:xfrm>
            <a:off x="1788795" y="6207335"/>
            <a:ext cx="8686800" cy="46166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fr-FR" sz="2400" b="1" dirty="0"/>
              <a:t>Les pousses des cultures d'automne (</a:t>
            </a:r>
            <a:r>
              <a:rPr lang="fr-FR" sz="2400" b="1" dirty="0" err="1"/>
              <a:t>Зеленя</a:t>
            </a:r>
            <a:r>
              <a:rPr lang="fr-FR" sz="2400" b="1" dirty="0"/>
              <a:t> </a:t>
            </a:r>
            <a:r>
              <a:rPr lang="fr-FR" sz="2400" b="1" dirty="0" err="1"/>
              <a:t>осенью</a:t>
            </a:r>
            <a:r>
              <a:rPr lang="fr-FR" sz="2400" b="1" dirty="0"/>
              <a:t>), 1908</a:t>
            </a:r>
          </a:p>
        </p:txBody>
      </p:sp>
    </p:spTree>
    <p:extLst>
      <p:ext uri="{BB962C8B-B14F-4D97-AF65-F5344CB8AC3E}">
        <p14:creationId xmlns:p14="http://schemas.microsoft.com/office/powerpoint/2010/main" val="2526575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cadre photo, Arts visuels&#10;&#10;Description générée automatiquement">
            <a:extLst>
              <a:ext uri="{FF2B5EF4-FFF2-40B4-BE49-F238E27FC236}">
                <a16:creationId xmlns:a16="http://schemas.microsoft.com/office/drawing/2014/main" id="{97E7ADC0-71A0-0690-FB69-CA3973E537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5200" y="120015"/>
            <a:ext cx="5004000" cy="661797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EFB99DC-3965-4EC8-593B-2B6782E36168}"/>
              </a:ext>
            </a:extLst>
          </p:cNvPr>
          <p:cNvSpPr/>
          <p:nvPr/>
        </p:nvSpPr>
        <p:spPr>
          <a:xfrm>
            <a:off x="4161254" y="1034414"/>
            <a:ext cx="3782595" cy="4692015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5B734ED-A958-2166-4D01-CF9DC5468D0D}"/>
              </a:ext>
            </a:extLst>
          </p:cNvPr>
          <p:cNvSpPr txBox="1"/>
          <p:nvPr/>
        </p:nvSpPr>
        <p:spPr>
          <a:xfrm>
            <a:off x="3801209" y="6179163"/>
            <a:ext cx="4411982" cy="461665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r>
              <a:rPr lang="fr-FR" sz="2400" b="1"/>
              <a:t>Portrait d'Olga Lanceray, 1910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788139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cadre photo, Arts visuels&#10;&#10;Description générée automatiquement">
            <a:extLst>
              <a:ext uri="{FF2B5EF4-FFF2-40B4-BE49-F238E27FC236}">
                <a16:creationId xmlns:a16="http://schemas.microsoft.com/office/drawing/2014/main" id="{8DB20984-81B8-D4A0-F317-A5F66DABCB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9110" y="189000"/>
            <a:ext cx="11170920" cy="6480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48A8031-FBCA-56DE-A265-EF5ECBFE55CF}"/>
              </a:ext>
            </a:extLst>
          </p:cNvPr>
          <p:cNvSpPr/>
          <p:nvPr/>
        </p:nvSpPr>
        <p:spPr>
          <a:xfrm>
            <a:off x="1954530" y="1165860"/>
            <a:ext cx="8286750" cy="4537710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B03F373-5D2B-AF18-AA88-DCCB1E576CD2}"/>
              </a:ext>
            </a:extLst>
          </p:cNvPr>
          <p:cNvSpPr txBox="1"/>
          <p:nvPr/>
        </p:nvSpPr>
        <p:spPr>
          <a:xfrm>
            <a:off x="3644265" y="6057900"/>
            <a:ext cx="4903470" cy="46166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r>
              <a:rPr lang="fr-FR" sz="2400" b="1" dirty="0"/>
              <a:t>Pommes sur les branches, 1910</a:t>
            </a:r>
          </a:p>
        </p:txBody>
      </p:sp>
    </p:spTree>
    <p:extLst>
      <p:ext uri="{BB962C8B-B14F-4D97-AF65-F5344CB8AC3E}">
        <p14:creationId xmlns:p14="http://schemas.microsoft.com/office/powerpoint/2010/main" val="2237163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cadre photo, Arts visuels&#10;&#10;Description générée automatiquement">
            <a:extLst>
              <a:ext uri="{FF2B5EF4-FFF2-40B4-BE49-F238E27FC236}">
                <a16:creationId xmlns:a16="http://schemas.microsoft.com/office/drawing/2014/main" id="{2F58E9B6-D5BF-A305-8393-823FF7D1A3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06115" y="189000"/>
            <a:ext cx="5779770" cy="6480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B24477A-5B1F-356B-49F5-901DAAF833A2}"/>
              </a:ext>
            </a:extLst>
          </p:cNvPr>
          <p:cNvSpPr/>
          <p:nvPr/>
        </p:nvSpPr>
        <p:spPr>
          <a:xfrm>
            <a:off x="3952875" y="1165860"/>
            <a:ext cx="4286250" cy="4480560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4900668-AE61-3CBC-813D-12E2885175B9}"/>
              </a:ext>
            </a:extLst>
          </p:cNvPr>
          <p:cNvSpPr txBox="1"/>
          <p:nvPr/>
        </p:nvSpPr>
        <p:spPr>
          <a:xfrm>
            <a:off x="4290060" y="6161615"/>
            <a:ext cx="3611880" cy="461665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Nu (</a:t>
            </a:r>
            <a:r>
              <a:rPr lang="az-Cyrl-AZ" sz="2400" b="1" dirty="0">
                <a:solidFill>
                  <a:srgbClr val="FFFF00"/>
                </a:solidFill>
              </a:rPr>
              <a:t>Купальщица), 1911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2560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cadre photo, Arts visuels&#10;&#10;Description générée automatiquement">
            <a:extLst>
              <a:ext uri="{FF2B5EF4-FFF2-40B4-BE49-F238E27FC236}">
                <a16:creationId xmlns:a16="http://schemas.microsoft.com/office/drawing/2014/main" id="{16338771-30A2-41CF-1D41-48081288BB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6170" y="189000"/>
            <a:ext cx="5040629" cy="6480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746B1397-4B1E-BDEA-CA23-AE98277FDD51}"/>
              </a:ext>
            </a:extLst>
          </p:cNvPr>
          <p:cNvSpPr/>
          <p:nvPr/>
        </p:nvSpPr>
        <p:spPr>
          <a:xfrm>
            <a:off x="4366260" y="1165860"/>
            <a:ext cx="3703320" cy="4594860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1DF02AD6-60BC-CBDE-B76F-AE2073187223}"/>
              </a:ext>
            </a:extLst>
          </p:cNvPr>
          <p:cNvSpPr txBox="1"/>
          <p:nvPr/>
        </p:nvSpPr>
        <p:spPr>
          <a:xfrm>
            <a:off x="3989069" y="6100893"/>
            <a:ext cx="4354830" cy="461665"/>
          </a:xfrm>
          <a:prstGeom prst="rect">
            <a:avLst/>
          </a:prstGeom>
          <a:solidFill>
            <a:srgbClr val="C00000"/>
          </a:solidFill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rgbClr val="FFFF00"/>
                </a:solidFill>
              </a:rPr>
              <a:t>Zinaida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Serebryakova</a:t>
            </a:r>
            <a:r>
              <a:rPr lang="fr-FR" sz="2400" b="1" dirty="0">
                <a:solidFill>
                  <a:srgbClr val="FFFF00"/>
                </a:solidFill>
              </a:rPr>
              <a:t> (1914)</a:t>
            </a:r>
          </a:p>
        </p:txBody>
      </p:sp>
    </p:spTree>
    <p:extLst>
      <p:ext uri="{BB962C8B-B14F-4D97-AF65-F5344CB8AC3E}">
        <p14:creationId xmlns:p14="http://schemas.microsoft.com/office/powerpoint/2010/main" val="1691170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Visage humain, personne, peinture&#10;&#10;Description générée automatiquement">
            <a:extLst>
              <a:ext uri="{FF2B5EF4-FFF2-40B4-BE49-F238E27FC236}">
                <a16:creationId xmlns:a16="http://schemas.microsoft.com/office/drawing/2014/main" id="{77DB7843-2BD5-AB22-8767-97525F1E0F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1980" y="189000"/>
            <a:ext cx="4984615" cy="64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5F6E6E-119F-CBF7-69AD-004FBE55F797}"/>
              </a:ext>
            </a:extLst>
          </p:cNvPr>
          <p:cNvSpPr txBox="1"/>
          <p:nvPr/>
        </p:nvSpPr>
        <p:spPr>
          <a:xfrm>
            <a:off x="5757989" y="4360676"/>
            <a:ext cx="202826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Paysans. Déjeuner par Z. </a:t>
            </a:r>
            <a:r>
              <a:rPr lang="fr-FR" sz="2400" b="1" dirty="0" err="1">
                <a:solidFill>
                  <a:srgbClr val="FFFF00"/>
                </a:solidFill>
              </a:rPr>
              <a:t>Serebriakova</a:t>
            </a:r>
            <a:r>
              <a:rPr lang="fr-FR" sz="2400" b="1" dirty="0">
                <a:solidFill>
                  <a:srgbClr val="FFFF00"/>
                </a:solidFill>
              </a:rPr>
              <a:t> (1914, Musée russe).</a:t>
            </a:r>
          </a:p>
        </p:txBody>
      </p:sp>
    </p:spTree>
    <p:extLst>
      <p:ext uri="{BB962C8B-B14F-4D97-AF65-F5344CB8AC3E}">
        <p14:creationId xmlns:p14="http://schemas.microsoft.com/office/powerpoint/2010/main" val="2121189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dessin, Chapeau de soleil, Accessoire de mode&#10;&#10;Description générée automatiquement">
            <a:extLst>
              <a:ext uri="{FF2B5EF4-FFF2-40B4-BE49-F238E27FC236}">
                <a16:creationId xmlns:a16="http://schemas.microsoft.com/office/drawing/2014/main" id="{0405FDAD-4D45-BEF2-D1DD-C63D5A4B82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9109" y="189000"/>
            <a:ext cx="6480000" cy="648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0C0CCD7-EC89-7818-5374-A3DEC2B9BFDC}"/>
              </a:ext>
            </a:extLst>
          </p:cNvPr>
          <p:cNvSpPr txBox="1"/>
          <p:nvPr/>
        </p:nvSpPr>
        <p:spPr>
          <a:xfrm>
            <a:off x="138545" y="4696691"/>
            <a:ext cx="32419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Princesse Saloméa Andronnikova (?)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156494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einture, personne, habits, art&#10;&#10;Description générée automatiquement">
            <a:extLst>
              <a:ext uri="{FF2B5EF4-FFF2-40B4-BE49-F238E27FC236}">
                <a16:creationId xmlns:a16="http://schemas.microsoft.com/office/drawing/2014/main" id="{FF9C0504-A268-9301-2768-234F63A13B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9985" y="189000"/>
            <a:ext cx="5205598" cy="648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DAE050DB-7DC9-0191-834E-8456D3EDE407}"/>
              </a:ext>
            </a:extLst>
          </p:cNvPr>
          <p:cNvSpPr txBox="1"/>
          <p:nvPr/>
        </p:nvSpPr>
        <p:spPr>
          <a:xfrm>
            <a:off x="8733692" y="3821723"/>
            <a:ext cx="35638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/>
              <a:t>Ballerinas In The Dressing Room 1923 par artistes variés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371167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cadre photo, Arts visuels&#10;&#10;Description générée automatiquement">
            <a:extLst>
              <a:ext uri="{FF2B5EF4-FFF2-40B4-BE49-F238E27FC236}">
                <a16:creationId xmlns:a16="http://schemas.microsoft.com/office/drawing/2014/main" id="{95B97D48-A359-2441-A4AF-FB9E6ABA2A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0535" y="189000"/>
            <a:ext cx="11250930" cy="6480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931F3031-FC3B-6B75-85C2-81D6AA7A8287}"/>
              </a:ext>
            </a:extLst>
          </p:cNvPr>
          <p:cNvSpPr/>
          <p:nvPr/>
        </p:nvSpPr>
        <p:spPr>
          <a:xfrm>
            <a:off x="1910862" y="1143000"/>
            <a:ext cx="8370276" cy="4566138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C3B7703-A9BA-8901-1E92-6E1ADEDE29E1}"/>
              </a:ext>
            </a:extLst>
          </p:cNvPr>
          <p:cNvSpPr txBox="1"/>
          <p:nvPr/>
        </p:nvSpPr>
        <p:spPr>
          <a:xfrm>
            <a:off x="2221523" y="6201473"/>
            <a:ext cx="7748954" cy="461665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fr-FR" sz="2400" b="1" dirty="0"/>
              <a:t>Le marché de Pont-l'Abbé, </a:t>
            </a:r>
            <a:r>
              <a:rPr lang="fr-FR" sz="2400" b="1" dirty="0" err="1"/>
              <a:t>Zinaida</a:t>
            </a:r>
            <a:r>
              <a:rPr lang="fr-FR" sz="2400" b="1" dirty="0"/>
              <a:t> </a:t>
            </a:r>
            <a:r>
              <a:rPr lang="fr-FR" sz="2400" b="1" dirty="0" err="1"/>
              <a:t>Serebriakova</a:t>
            </a:r>
            <a:r>
              <a:rPr lang="fr-FR" sz="2400" b="1" dirty="0"/>
              <a:t>, 1934.</a:t>
            </a:r>
          </a:p>
        </p:txBody>
      </p:sp>
    </p:spTree>
    <p:extLst>
      <p:ext uri="{BB962C8B-B14F-4D97-AF65-F5344CB8AC3E}">
        <p14:creationId xmlns:p14="http://schemas.microsoft.com/office/powerpoint/2010/main" val="3809425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cadre photo, Arts visuels&#10;&#10;Description générée automatiquement">
            <a:extLst>
              <a:ext uri="{FF2B5EF4-FFF2-40B4-BE49-F238E27FC236}">
                <a16:creationId xmlns:a16="http://schemas.microsoft.com/office/drawing/2014/main" id="{14CCFD7E-AD18-C61C-8B61-2BC44EF4A9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379" y="189000"/>
            <a:ext cx="11411242" cy="6480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450A161-806B-64AA-83E2-714C6D526A92}"/>
              </a:ext>
            </a:extLst>
          </p:cNvPr>
          <p:cNvSpPr/>
          <p:nvPr/>
        </p:nvSpPr>
        <p:spPr>
          <a:xfrm>
            <a:off x="1828801" y="1172308"/>
            <a:ext cx="8569568" cy="4489938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313A618-0175-5AC9-4D2F-A21737FC202A}"/>
              </a:ext>
            </a:extLst>
          </p:cNvPr>
          <p:cNvSpPr txBox="1"/>
          <p:nvPr/>
        </p:nvSpPr>
        <p:spPr>
          <a:xfrm>
            <a:off x="4437186" y="6183889"/>
            <a:ext cx="3147646" cy="461665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r>
              <a:rPr lang="fr-FR" sz="2400" b="1" dirty="0"/>
              <a:t>Récolte des céréales</a:t>
            </a:r>
          </a:p>
        </p:txBody>
      </p:sp>
    </p:spTree>
    <p:extLst>
      <p:ext uri="{BB962C8B-B14F-4D97-AF65-F5344CB8AC3E}">
        <p14:creationId xmlns:p14="http://schemas.microsoft.com/office/powerpoint/2010/main" val="1985354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, cadre photo, Arts visuels&#10;&#10;Description générée automatiquement">
            <a:extLst>
              <a:ext uri="{FF2B5EF4-FFF2-40B4-BE49-F238E27FC236}">
                <a16:creationId xmlns:a16="http://schemas.microsoft.com/office/drawing/2014/main" id="{28BB09D9-C8EF-9DD2-E79C-BC7E852B18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233" y="202500"/>
            <a:ext cx="11364351" cy="6453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3F7DE8A8-AE40-C7D8-BED2-40C1110D6EA1}"/>
              </a:ext>
            </a:extLst>
          </p:cNvPr>
          <p:cNvSpPr/>
          <p:nvPr/>
        </p:nvSpPr>
        <p:spPr>
          <a:xfrm>
            <a:off x="1934308" y="1172308"/>
            <a:ext cx="8546123" cy="4548554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C1B480E-2106-01AE-CB58-547EA4A4C5DB}"/>
              </a:ext>
            </a:extLst>
          </p:cNvPr>
          <p:cNvSpPr txBox="1"/>
          <p:nvPr/>
        </p:nvSpPr>
        <p:spPr>
          <a:xfrm>
            <a:off x="4460630" y="6072554"/>
            <a:ext cx="3493477" cy="461665"/>
          </a:xfrm>
          <a:prstGeom prst="rect">
            <a:avLst/>
          </a:prstGeom>
          <a:solidFill>
            <a:srgbClr val="002060"/>
          </a:solidFill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Genre: paysage urbain</a:t>
            </a:r>
          </a:p>
        </p:txBody>
      </p:sp>
    </p:spTree>
    <p:extLst>
      <p:ext uri="{BB962C8B-B14F-4D97-AF65-F5344CB8AC3E}">
        <p14:creationId xmlns:p14="http://schemas.microsoft.com/office/powerpoint/2010/main" val="208077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F1175896-F393-C0E6-ED91-B7D0A12822D3}"/>
              </a:ext>
            </a:extLst>
          </p:cNvPr>
          <p:cNvSpPr txBox="1"/>
          <p:nvPr/>
        </p:nvSpPr>
        <p:spPr>
          <a:xfrm>
            <a:off x="293077" y="879231"/>
            <a:ext cx="12192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Lorient Vous A Présenté L’Artiste Peintre </a:t>
            </a:r>
            <a:r>
              <a:rPr lang="fr-FR" sz="3200" b="1" dirty="0" err="1"/>
              <a:t>Zinaida</a:t>
            </a:r>
            <a:r>
              <a:rPr lang="fr-FR" sz="3200" b="1" dirty="0"/>
              <a:t> </a:t>
            </a:r>
            <a:r>
              <a:rPr lang="fr-FR" sz="3200" b="1" dirty="0" err="1"/>
              <a:t>SerebriaKova</a:t>
            </a:r>
            <a:endParaRPr lang="fr-FR" sz="3200" b="1" dirty="0"/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3AF95E23-CEEA-5075-AFFC-3D1CF53CC874}"/>
              </a:ext>
            </a:extLst>
          </p:cNvPr>
          <p:cNvSpPr txBox="1"/>
          <p:nvPr/>
        </p:nvSpPr>
        <p:spPr>
          <a:xfrm>
            <a:off x="2754923" y="1758462"/>
            <a:ext cx="982393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Sur Une Suggestion De </a:t>
            </a:r>
            <a:r>
              <a:rPr lang="fr-FR" sz="3200" b="1" dirty="0" err="1"/>
              <a:t>JackDidier</a:t>
            </a:r>
            <a:endParaRPr lang="fr-FR" sz="3200" b="1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81401173-04FA-A7C4-5B15-FAA1A8C02B01}"/>
              </a:ext>
            </a:extLst>
          </p:cNvPr>
          <p:cNvSpPr txBox="1"/>
          <p:nvPr/>
        </p:nvSpPr>
        <p:spPr>
          <a:xfrm>
            <a:off x="4196861" y="2637694"/>
            <a:ext cx="715107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Merci De Votre Visite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C2F2EB5-AE5E-6DB2-2D10-075773A57C6D}"/>
              </a:ext>
            </a:extLst>
          </p:cNvPr>
          <p:cNvSpPr txBox="1"/>
          <p:nvPr/>
        </p:nvSpPr>
        <p:spPr>
          <a:xfrm>
            <a:off x="3458307" y="3516926"/>
            <a:ext cx="7467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Les Images Et Le son Du Net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0E04A46-F003-788E-2C04-1B0433F6B7BE}"/>
              </a:ext>
            </a:extLst>
          </p:cNvPr>
          <p:cNvSpPr txBox="1"/>
          <p:nvPr/>
        </p:nvSpPr>
        <p:spPr>
          <a:xfrm>
            <a:off x="5556738" y="4514764"/>
            <a:ext cx="66352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399496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dissolve/>
      </p:transition>
    </mc:Choice>
    <mc:Fallback>
      <p:transition spd="slow" advClick="0" advTm="8000">
        <p:dissolv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335</Words>
  <Application>Microsoft Office PowerPoint</Application>
  <PresentationFormat>Grand écran</PresentationFormat>
  <Paragraphs>33</Paragraphs>
  <Slides>21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2024-06-11T11:10:19Z</dcterms:created>
  <dcterms:modified xsi:type="dcterms:W3CDTF">2024-06-12T05:32:07Z</dcterms:modified>
</cp:coreProperties>
</file>