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6" r:id="rId2"/>
    <p:sldId id="275" r:id="rId3"/>
    <p:sldId id="272" r:id="rId4"/>
    <p:sldId id="270" r:id="rId5"/>
    <p:sldId id="271" r:id="rId6"/>
    <p:sldId id="269" r:id="rId7"/>
    <p:sldId id="268" r:id="rId8"/>
    <p:sldId id="267" r:id="rId9"/>
    <p:sldId id="266" r:id="rId10"/>
    <p:sldId id="262" r:id="rId11"/>
    <p:sldId id="264" r:id="rId12"/>
    <p:sldId id="265" r:id="rId13"/>
    <p:sldId id="263" r:id="rId14"/>
    <p:sldId id="261" r:id="rId15"/>
    <p:sldId id="260" r:id="rId16"/>
    <p:sldId id="259" r:id="rId17"/>
    <p:sldId id="258" r:id="rId18"/>
    <p:sldId id="257" r:id="rId19"/>
    <p:sldId id="273" r:id="rId20"/>
    <p:sldId id="274" r:id="rId21"/>
    <p:sldId id="279" r:id="rId2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4135" autoAdjust="0"/>
    <p:restoredTop sz="94660"/>
  </p:normalViewPr>
  <p:slideViewPr>
    <p:cSldViewPr snapToGrid="0">
      <p:cViewPr varScale="1">
        <p:scale>
          <a:sx n="86" d="100"/>
          <a:sy n="86" d="100"/>
        </p:scale>
        <p:origin x="102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08C8D4-ACE3-4C03-99EB-BC7922DB5F59}" type="datetimeFigureOut">
              <a:rPr lang="fr-FR" smtClean="0"/>
              <a:t>01/06/2024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CED219-7DB9-4CCE-8AC4-736839E2779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30505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CED219-7DB9-4CCE-8AC4-736839E27799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57149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41B25BE-E8DA-FBF5-933A-95C8052EAAA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73885F65-ECCE-77F6-A723-3EC3EC9D287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A5C34EA-E368-D73E-6268-D3D444E90D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547DD-FA61-43E1-88B2-DD80DC56282A}" type="datetimeFigureOut">
              <a:rPr lang="fr-FR" smtClean="0"/>
              <a:t>01/06/2024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8F7387D-077C-B4D0-37A6-053E1C7A28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E892B63-73FE-814A-E009-F65FCC5DBA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89A5A8-37B0-46A8-A1A1-CE8B43985D7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7796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F46AE30-B640-9BE4-2E73-C9B431A342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09367E2-7973-B676-BEF4-A81D9CC757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7CC0225-C02C-6E2B-51F4-A10B35CD25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547DD-FA61-43E1-88B2-DD80DC56282A}" type="datetimeFigureOut">
              <a:rPr lang="fr-FR" smtClean="0"/>
              <a:t>01/06/2024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CFB4581-3690-50C3-A86B-B687BFDF6E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CAAB63F-6330-AA3E-BA8C-DBC9159F5F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89A5A8-37B0-46A8-A1A1-CE8B43985D7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59332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91770DC-0796-2BDC-EB8E-44325886B6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B80E566-5DAA-40E1-56BB-DD24545D4B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BDB5C83-32C6-BEB1-AE63-8EBD0D1B94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547DD-FA61-43E1-88B2-DD80DC56282A}" type="datetimeFigureOut">
              <a:rPr lang="fr-FR" smtClean="0"/>
              <a:t>01/06/2024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42D7F31-5354-4304-6B7F-2B8C5AA79B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76130CA-4335-3875-3C34-DBAE4ED44F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89A5A8-37B0-46A8-A1A1-CE8B43985D7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86074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595E401-5C4B-9EEE-3321-E5310B46F2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7870BE9-F8EE-CF25-2A48-BFDFB84599E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A59C7E8-AAA6-1849-165B-D10CF0218FD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34BE23C-1588-9ABB-713A-BFDED4C035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547DD-FA61-43E1-88B2-DD80DC56282A}" type="datetimeFigureOut">
              <a:rPr lang="fr-FR" smtClean="0"/>
              <a:t>01/06/2024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9F1BF17-930D-7764-19E1-EA8AF4D8E2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20E90B0-D94E-2288-A357-3914CF3B9A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89A5A8-37B0-46A8-A1A1-CE8B43985D7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37685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2F65AB-B736-7C07-C86A-B1B74D88B9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67274AD-38DC-FDAF-8915-D032E080FA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6B7FFC5-E41F-C9B6-0BCC-740F739E08D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68D57822-D406-88E3-85AF-3997C04A73F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96AF46D0-6C64-F989-9804-23144ECB93B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5983EF62-1612-A5D9-1608-CF60ECD106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547DD-FA61-43E1-88B2-DD80DC56282A}" type="datetimeFigureOut">
              <a:rPr lang="fr-FR" smtClean="0"/>
              <a:t>01/06/2024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97843481-5688-EB53-8E26-85F31795DA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CAE00647-869F-704F-6ACE-4C61E129F0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89A5A8-37B0-46A8-A1A1-CE8B43985D7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16153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B2F3DD8-8A09-54E8-F365-6399ECCDBA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8D981C5-BC2B-EB7E-FE2A-7BE92BC5E2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547DD-FA61-43E1-88B2-DD80DC56282A}" type="datetimeFigureOut">
              <a:rPr lang="fr-FR" smtClean="0"/>
              <a:t>01/06/2024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423BDF63-CEA6-6903-C230-F48991B6EC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EE1FBAC2-E188-FC23-98DE-4670EC2F38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89A5A8-37B0-46A8-A1A1-CE8B43985D7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71980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DA0506B1-DD1C-AD8A-B94A-4266BC0DEA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547DD-FA61-43E1-88B2-DD80DC56282A}" type="datetimeFigureOut">
              <a:rPr lang="fr-FR" smtClean="0"/>
              <a:t>01/06/2024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27B21D13-B8FD-9677-C2C5-679BD4CD39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4C36CF09-DBF7-FB90-D5EE-2DE2388055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89A5A8-37B0-46A8-A1A1-CE8B43985D7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76779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E89273-1776-38E9-1BCD-08A4D73D84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FB68363-1E86-F860-2C58-9BFB2914EC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4FAA4D4-FCFE-888F-A4BB-E365F0C871C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C4074FD-737D-316C-CE06-F4DD5B454D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547DD-FA61-43E1-88B2-DD80DC56282A}" type="datetimeFigureOut">
              <a:rPr lang="fr-FR" smtClean="0"/>
              <a:t>01/06/2024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8DB6A37-1C31-726A-D224-F434CCEBF5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65D4679-CC65-910A-EC78-B4BD750966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89A5A8-37B0-46A8-A1A1-CE8B43985D7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6100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9BDA80E-6828-B6A1-7ED3-27E7105A47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BE1E366A-7DAE-503A-6690-40F18CC317B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D0A204E6-5E72-BC59-629D-DBCB490E98C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AAFAA07-D5C4-3075-760F-5C4FA4B0E8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547DD-FA61-43E1-88B2-DD80DC56282A}" type="datetimeFigureOut">
              <a:rPr lang="fr-FR" smtClean="0"/>
              <a:t>01/06/2024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65AD7BD-2846-1908-C45B-CBA35412D6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0104F6E-6103-725C-043A-998A501567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89A5A8-37B0-46A8-A1A1-CE8B43985D7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29203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989570-15C1-DE53-78DC-AB48970DA4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0C347F22-101C-FF1F-10FB-49A90484C9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A12634A-FC9C-69A8-618B-0AB6EE05B2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547DD-FA61-43E1-88B2-DD80DC56282A}" type="datetimeFigureOut">
              <a:rPr lang="fr-FR" smtClean="0"/>
              <a:t>01/06/2024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A82524F-386E-C7C8-F436-C154608330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2062156-1435-C5E9-14DB-3AE6CD52EC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89A5A8-37B0-46A8-A1A1-CE8B43985D7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0970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56FBB80C-61CA-B016-0565-92856039E7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F773B46A-C0F6-4B1B-41C0-B7E3CF8A82F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4429225-E339-78FC-FB2F-E3C51F4E47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547DD-FA61-43E1-88B2-DD80DC56282A}" type="datetimeFigureOut">
              <a:rPr lang="fr-FR" smtClean="0"/>
              <a:t>01/06/2024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170D752-B7E2-3EC7-CC09-8FAF403DE3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5870023-42CF-FD68-D2B7-43541C6740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89A5A8-37B0-46A8-A1A1-CE8B43985D7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43505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C3D17A13-1366-AAA6-AF3A-44B5D3DE20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3B1CCE7-AA7A-B2C7-4340-90B8D5CF7D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1B037FD-E35E-8C80-EA69-DE669BC8F4B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56547DD-FA61-43E1-88B2-DD80DC56282A}" type="datetimeFigureOut">
              <a:rPr lang="fr-FR" smtClean="0"/>
              <a:t>01/06/2024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446227D-7E2D-A776-316D-1CAFB0385CE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E2A4293-5A88-6E56-8CDE-4EC5414A3EF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D89A5A8-37B0-46A8-A1A1-CE8B43985D7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2410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ortrait, Visage humain, habits, personne&#10;&#10;Description générée automatiquement">
            <a:extLst>
              <a:ext uri="{FF2B5EF4-FFF2-40B4-BE49-F238E27FC236}">
                <a16:creationId xmlns:a16="http://schemas.microsoft.com/office/drawing/2014/main" id="{F8787D0B-78CD-99AD-FB86-931DD5F6A4A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5686" y="189000"/>
            <a:ext cx="4516895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06EE71D-F445-69F5-2E92-E8514853B908}"/>
              </a:ext>
            </a:extLst>
          </p:cNvPr>
          <p:cNvSpPr txBox="1"/>
          <p:nvPr/>
        </p:nvSpPr>
        <p:spPr>
          <a:xfrm>
            <a:off x="4407277" y="5838003"/>
            <a:ext cx="33774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L’Artiste Peintre William </a:t>
            </a:r>
            <a:r>
              <a:rPr lang="fr-FR" sz="2400" b="1" dirty="0" err="1">
                <a:solidFill>
                  <a:srgbClr val="FFFF00"/>
                </a:solidFill>
              </a:rPr>
              <a:t>Trost</a:t>
            </a:r>
            <a:r>
              <a:rPr lang="fr-FR" sz="2400" b="1" dirty="0">
                <a:solidFill>
                  <a:srgbClr val="FFFF00"/>
                </a:solidFill>
              </a:rPr>
              <a:t> Richards</a:t>
            </a:r>
          </a:p>
        </p:txBody>
      </p:sp>
    </p:spTree>
    <p:extLst>
      <p:ext uri="{BB962C8B-B14F-4D97-AF65-F5344CB8AC3E}">
        <p14:creationId xmlns:p14="http://schemas.microsoft.com/office/powerpoint/2010/main" val="675996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  <p:sndAc>
          <p:stSnd loop="1">
            <p:snd r:embed="rId2" name="André Delpuch artiste peintre &amp; Eric ODDIN  auteur-compositeur-interprète.wav"/>
          </p:stSnd>
        </p:sndAc>
      </p:transition>
    </mc:Choice>
    <mc:Fallback>
      <p:transition spd="slow" advClick="0" advTm="8000">
        <p:wipe/>
        <p:sndAc>
          <p:stSnd loop="1">
            <p:snd r:embed="rId2" name="André Delpuch artiste peintre &amp; Eric ODDIN  auteur-compositeur-interprèt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C84758A-4CF5-5591-AA12-4B470754D3D2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b="1" dirty="0"/>
              <a:t>William </a:t>
            </a:r>
            <a:r>
              <a:rPr lang="fr-FR" sz="2800" b="1" dirty="0" err="1"/>
              <a:t>Trost</a:t>
            </a:r>
            <a:r>
              <a:rPr lang="fr-FR" sz="2800" b="1" dirty="0"/>
              <a:t> Richards, né le 3 juin 1833 à Philadelphie en Pennsylvanie et mort le 8 novembre 1905 à Newport dans le Rhode Island, est un peintre paysagiste américain, à la fois associé à l'Hudson River </a:t>
            </a:r>
            <a:r>
              <a:rPr lang="fr-FR" sz="2800" b="1" dirty="0" err="1"/>
              <a:t>School</a:t>
            </a:r>
            <a:r>
              <a:rPr lang="fr-FR" sz="2800" b="1" dirty="0"/>
              <a:t> et aux préraphaélites. Il est le père de Theodore William Richards1, prix Nobel de chimie en 1914.</a:t>
            </a:r>
          </a:p>
          <a:p>
            <a:pPr algn="ctr"/>
            <a:endParaRPr lang="fr-FR" sz="2800" b="1" dirty="0"/>
          </a:p>
          <a:p>
            <a:pPr algn="ctr"/>
            <a:r>
              <a:rPr lang="fr-FR" sz="2800" b="1" dirty="0"/>
              <a:t>À treize ans, il est forcé de quitter l'école pour aider sa famille et trouve un emploi de designer1 dans la firme Archer, Warner &amp; </a:t>
            </a:r>
            <a:r>
              <a:rPr lang="fr-FR" sz="2800" b="1" dirty="0" err="1"/>
              <a:t>Miskey</a:t>
            </a:r>
            <a:r>
              <a:rPr lang="fr-FR" sz="2800" b="1" dirty="0"/>
              <a:t> &amp; Co, fabricant de candélabres au gaz. Tout en travaillant, il prend des cours à la </a:t>
            </a:r>
            <a:r>
              <a:rPr lang="fr-FR" sz="2800" b="1" dirty="0" err="1"/>
              <a:t>Pennsylvania</a:t>
            </a:r>
            <a:r>
              <a:rPr lang="fr-FR" sz="2800" b="1" dirty="0"/>
              <a:t> </a:t>
            </a:r>
            <a:r>
              <a:rPr lang="fr-FR" sz="2800" b="1" dirty="0" err="1"/>
              <a:t>Academy</a:t>
            </a:r>
            <a:r>
              <a:rPr lang="fr-FR" sz="2800" b="1" dirty="0"/>
              <a:t> of Fine Arts avec le peintre allemand Paul Weber1. Talent précoce, il présente ses premières toiles en 18521. Trois ans plus tard, il se rend à Düsseldorf avec Weber et William Stanley </a:t>
            </a:r>
            <a:r>
              <a:rPr lang="fr-FR" sz="2800" b="1" dirty="0" err="1"/>
              <a:t>Haseltine</a:t>
            </a:r>
            <a:r>
              <a:rPr lang="fr-FR" sz="2800" b="1" dirty="0"/>
              <a:t> pour étudier la peinture et y rencontre Albert </a:t>
            </a:r>
            <a:r>
              <a:rPr lang="fr-FR" sz="2800" b="1" dirty="0" err="1"/>
              <a:t>Bierstadt</a:t>
            </a:r>
            <a:r>
              <a:rPr lang="fr-FR" sz="2800" b="1" dirty="0"/>
              <a:t> et Emanuel </a:t>
            </a:r>
            <a:r>
              <a:rPr lang="fr-FR" sz="2800" b="1" dirty="0" err="1"/>
              <a:t>Leutze</a:t>
            </a:r>
            <a:r>
              <a:rPr lang="fr-FR" sz="2800" b="1" dirty="0"/>
              <a:t>. Il voyage également en France et en Italie avant de revenir à Philadelphie en 1856.</a:t>
            </a:r>
          </a:p>
        </p:txBody>
      </p:sp>
    </p:spTree>
    <p:extLst>
      <p:ext uri="{BB962C8B-B14F-4D97-AF65-F5344CB8AC3E}">
        <p14:creationId xmlns:p14="http://schemas.microsoft.com/office/powerpoint/2010/main" val="1052629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ysage, arbre, peinture, ciel&#10;&#10;Description générée automatiquement">
            <a:extLst>
              <a:ext uri="{FF2B5EF4-FFF2-40B4-BE49-F238E27FC236}">
                <a16:creationId xmlns:a16="http://schemas.microsoft.com/office/drawing/2014/main" id="{020A83CB-7E4D-7938-7907-BB9058ACA5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72000" y="279000"/>
            <a:ext cx="7848000" cy="60168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45A40BA-751E-990A-122B-9F432FE0EFCB}"/>
              </a:ext>
            </a:extLst>
          </p:cNvPr>
          <p:cNvSpPr txBox="1"/>
          <p:nvPr/>
        </p:nvSpPr>
        <p:spPr>
          <a:xfrm>
            <a:off x="3143794" y="6348167"/>
            <a:ext cx="6660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Dans les montagnes Adirondacks – 1857 -</a:t>
            </a:r>
          </a:p>
        </p:txBody>
      </p:sp>
    </p:spTree>
    <p:extLst>
      <p:ext uri="{BB962C8B-B14F-4D97-AF65-F5344CB8AC3E}">
        <p14:creationId xmlns:p14="http://schemas.microsoft.com/office/powerpoint/2010/main" val="8813176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einture, cadre photo, plante&#10;&#10;Description générée automatiquement">
            <a:extLst>
              <a:ext uri="{FF2B5EF4-FFF2-40B4-BE49-F238E27FC236}">
                <a16:creationId xmlns:a16="http://schemas.microsoft.com/office/drawing/2014/main" id="{401CEABA-12A3-CAF8-5A65-2AF6DBC657E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91961" y="189000"/>
            <a:ext cx="5067444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A41831B-9CF9-ACF3-8BAD-B0C4FAF6FFD8}"/>
              </a:ext>
            </a:extLst>
          </p:cNvPr>
          <p:cNvSpPr txBox="1"/>
          <p:nvPr/>
        </p:nvSpPr>
        <p:spPr>
          <a:xfrm>
            <a:off x="8216538" y="4727660"/>
            <a:ext cx="397546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Paysage forestier-William </a:t>
            </a:r>
            <a:r>
              <a:rPr lang="fr-FR" sz="2400" b="1" dirty="0" err="1"/>
              <a:t>Trost</a:t>
            </a:r>
            <a:r>
              <a:rPr lang="fr-FR" sz="2400" b="1" dirty="0"/>
              <a:t> Richards-1860</a:t>
            </a:r>
          </a:p>
        </p:txBody>
      </p:sp>
    </p:spTree>
    <p:extLst>
      <p:ext uri="{BB962C8B-B14F-4D97-AF65-F5344CB8AC3E}">
        <p14:creationId xmlns:p14="http://schemas.microsoft.com/office/powerpoint/2010/main" val="4084120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nuage, peinture&#10;&#10;Description générée automatiquement">
            <a:extLst>
              <a:ext uri="{FF2B5EF4-FFF2-40B4-BE49-F238E27FC236}">
                <a16:creationId xmlns:a16="http://schemas.microsoft.com/office/drawing/2014/main" id="{62847356-6613-85D6-C200-D332FFCFBC1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3243" y="169828"/>
            <a:ext cx="10685513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35A4017-68B7-04B2-3B87-5444056BABEC}"/>
              </a:ext>
            </a:extLst>
          </p:cNvPr>
          <p:cNvSpPr txBox="1"/>
          <p:nvPr/>
        </p:nvSpPr>
        <p:spPr>
          <a:xfrm>
            <a:off x="3017518" y="6112666"/>
            <a:ext cx="76287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Scène de lac, navigation de plaisance 1861-</a:t>
            </a:r>
          </a:p>
        </p:txBody>
      </p:sp>
    </p:spTree>
    <p:extLst>
      <p:ext uri="{BB962C8B-B14F-4D97-AF65-F5344CB8AC3E}">
        <p14:creationId xmlns:p14="http://schemas.microsoft.com/office/powerpoint/2010/main" val="38115880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ysage, nuage, peinture, nature&#10;&#10;Description générée automatiquement">
            <a:extLst>
              <a:ext uri="{FF2B5EF4-FFF2-40B4-BE49-F238E27FC236}">
                <a16:creationId xmlns:a16="http://schemas.microsoft.com/office/drawing/2014/main" id="{96A24147-18AB-C63F-D5A5-E1A19C5B0F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0188" y="279000"/>
            <a:ext cx="11391624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D63E5F8-AE0D-EA64-F48F-00C977635D4D}"/>
              </a:ext>
            </a:extLst>
          </p:cNvPr>
          <p:cNvSpPr txBox="1"/>
          <p:nvPr/>
        </p:nvSpPr>
        <p:spPr>
          <a:xfrm>
            <a:off x="2651759" y="6117335"/>
            <a:ext cx="76548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: Mont Désert, Maine 1866 William Trost Richards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3479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plein air, nuage, ciel&#10;&#10;Description générée automatiquement">
            <a:extLst>
              <a:ext uri="{FF2B5EF4-FFF2-40B4-BE49-F238E27FC236}">
                <a16:creationId xmlns:a16="http://schemas.microsoft.com/office/drawing/2014/main" id="{42D90DF0-22E5-4FCB-6C71-12678E8E7B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0736" y="279000"/>
            <a:ext cx="10610528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EAF6222-64E9-CF8D-138E-6B658CE2E3EA}"/>
              </a:ext>
            </a:extLst>
          </p:cNvPr>
          <p:cNvSpPr txBox="1"/>
          <p:nvPr/>
        </p:nvSpPr>
        <p:spPr>
          <a:xfrm>
            <a:off x="3331028" y="6117335"/>
            <a:ext cx="68318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Scène de plage avec baril et ancre -1870 -</a:t>
            </a:r>
          </a:p>
        </p:txBody>
      </p:sp>
    </p:spTree>
    <p:extLst>
      <p:ext uri="{BB962C8B-B14F-4D97-AF65-F5344CB8AC3E}">
        <p14:creationId xmlns:p14="http://schemas.microsoft.com/office/powerpoint/2010/main" val="2725069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dessin, arbre, peinture, plein air&#10;&#10;Description générée automatiquement">
            <a:extLst>
              <a:ext uri="{FF2B5EF4-FFF2-40B4-BE49-F238E27FC236}">
                <a16:creationId xmlns:a16="http://schemas.microsoft.com/office/drawing/2014/main" id="{9B2A1E0A-4204-9643-FE43-68BFA4DC30E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76167" y="189000"/>
            <a:ext cx="5439666" cy="648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1932C3F-6282-6E74-1058-B8511741B2C9}"/>
              </a:ext>
            </a:extLst>
          </p:cNvPr>
          <p:cNvSpPr txBox="1"/>
          <p:nvPr/>
        </p:nvSpPr>
        <p:spPr>
          <a:xfrm>
            <a:off x="783772" y="4160520"/>
            <a:ext cx="241662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Arbres sur la côte du New Jersey – 1871 -</a:t>
            </a:r>
          </a:p>
        </p:txBody>
      </p:sp>
    </p:spTree>
    <p:extLst>
      <p:ext uri="{BB962C8B-B14F-4D97-AF65-F5344CB8AC3E}">
        <p14:creationId xmlns:p14="http://schemas.microsoft.com/office/powerpoint/2010/main" val="9044927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ysage, ciel, plein air, nuage&#10;&#10;Description générée automatiquement">
            <a:extLst>
              <a:ext uri="{FF2B5EF4-FFF2-40B4-BE49-F238E27FC236}">
                <a16:creationId xmlns:a16="http://schemas.microsoft.com/office/drawing/2014/main" id="{7DEB0DCE-2D25-04C0-A9D9-23DE32DAD95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4000" y="278239"/>
            <a:ext cx="10584000" cy="6301521"/>
          </a:xfrm>
          <a:prstGeom prst="rect">
            <a:avLst/>
          </a:prstGeom>
          <a:ln w="88900" cap="sq" cmpd="thickThin">
            <a:solidFill>
              <a:schemeClr val="accent6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98C0AF9-6D4A-0D31-8E03-2C4411B1813B}"/>
              </a:ext>
            </a:extLst>
          </p:cNvPr>
          <p:cNvSpPr txBox="1"/>
          <p:nvPr/>
        </p:nvSpPr>
        <p:spPr>
          <a:xfrm>
            <a:off x="1969680" y="6118095"/>
            <a:ext cx="94183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Clair de lune sur le mont Lafayette, New Hampshire -1873 -</a:t>
            </a:r>
          </a:p>
        </p:txBody>
      </p:sp>
    </p:spTree>
    <p:extLst>
      <p:ext uri="{BB962C8B-B14F-4D97-AF65-F5344CB8AC3E}">
        <p14:creationId xmlns:p14="http://schemas.microsoft.com/office/powerpoint/2010/main" val="11501572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nature&#10;&#10;Description générée automatiquement">
            <a:extLst>
              <a:ext uri="{FF2B5EF4-FFF2-40B4-BE49-F238E27FC236}">
                <a16:creationId xmlns:a16="http://schemas.microsoft.com/office/drawing/2014/main" id="{57CF5410-203E-1684-AB47-09A5D267A99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7818" y="279000"/>
            <a:ext cx="10996363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4F2BB87-3B72-AA7F-85AF-5CE03E03B05C}"/>
              </a:ext>
            </a:extLst>
          </p:cNvPr>
          <p:cNvSpPr txBox="1"/>
          <p:nvPr/>
        </p:nvSpPr>
        <p:spPr>
          <a:xfrm>
            <a:off x="1358537" y="6117335"/>
            <a:ext cx="106405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>
                <a:solidFill>
                  <a:schemeClr val="bg1"/>
                </a:solidFill>
              </a:rPr>
              <a:t>Paysage</a:t>
            </a:r>
            <a:r>
              <a:rPr lang="en-US" sz="2400" b="1" dirty="0">
                <a:solidFill>
                  <a:schemeClr val="bg1"/>
                </a:solidFill>
              </a:rPr>
              <a:t> </a:t>
            </a:r>
            <a:r>
              <a:rPr lang="en-US" sz="2400" b="1" dirty="0" err="1">
                <a:solidFill>
                  <a:schemeClr val="bg1"/>
                </a:solidFill>
              </a:rPr>
              <a:t>marin</a:t>
            </a:r>
            <a:r>
              <a:rPr lang="en-US" sz="2400" b="1" dirty="0">
                <a:solidFill>
                  <a:schemeClr val="bg1"/>
                </a:solidFill>
              </a:rPr>
              <a:t> avec phare </a:t>
            </a:r>
            <a:r>
              <a:rPr lang="en-US" sz="2400" b="1" dirty="0" err="1">
                <a:solidFill>
                  <a:schemeClr val="bg1"/>
                </a:solidFill>
              </a:rPr>
              <a:t>lointain</a:t>
            </a:r>
            <a:r>
              <a:rPr lang="en-US" sz="2400" b="1" dirty="0">
                <a:solidFill>
                  <a:schemeClr val="bg1"/>
                </a:solidFill>
              </a:rPr>
              <a:t>, Atlantic City, New Jersey -1873 -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1462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ysage, nuage, peinture, ciel&#10;&#10;Description générée automatiquement">
            <a:extLst>
              <a:ext uri="{FF2B5EF4-FFF2-40B4-BE49-F238E27FC236}">
                <a16:creationId xmlns:a16="http://schemas.microsoft.com/office/drawing/2014/main" id="{AFFF76B3-C60D-8CA5-5E90-D35ED5693E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819" y="279000"/>
            <a:ext cx="9752362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A675727-59FC-06E6-A438-F99533A53227}"/>
              </a:ext>
            </a:extLst>
          </p:cNvPr>
          <p:cNvSpPr txBox="1"/>
          <p:nvPr/>
        </p:nvSpPr>
        <p:spPr>
          <a:xfrm>
            <a:off x="1481077" y="6117335"/>
            <a:ext cx="99227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>
                <a:solidFill>
                  <a:srgbClr val="FFFF00"/>
                </a:solidFill>
              </a:rPr>
              <a:t>Paysage</a:t>
            </a:r>
            <a:r>
              <a:rPr lang="en-US" sz="2400" b="1" dirty="0">
                <a:solidFill>
                  <a:srgbClr val="FFFF00"/>
                </a:solidFill>
              </a:rPr>
              <a:t> </a:t>
            </a:r>
            <a:r>
              <a:rPr lang="en-US" sz="2400" b="1" dirty="0" err="1">
                <a:solidFill>
                  <a:srgbClr val="FFFF00"/>
                </a:solidFill>
              </a:rPr>
              <a:t>marin</a:t>
            </a:r>
            <a:r>
              <a:rPr lang="en-US" sz="2400" b="1" dirty="0">
                <a:solidFill>
                  <a:srgbClr val="FFFF00"/>
                </a:solidFill>
              </a:rPr>
              <a:t> avec phare </a:t>
            </a:r>
            <a:r>
              <a:rPr lang="en-US" sz="2400" b="1" dirty="0" err="1">
                <a:solidFill>
                  <a:srgbClr val="FFFF00"/>
                </a:solidFill>
              </a:rPr>
              <a:t>lointain</a:t>
            </a:r>
            <a:r>
              <a:rPr lang="en-US" sz="2400" b="1" dirty="0">
                <a:solidFill>
                  <a:srgbClr val="FFFF00"/>
                </a:solidFill>
              </a:rPr>
              <a:t>, Atlantic City, New Jersey – 1874 -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23146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lac, lune&#10;&#10;Description générée automatiquement">
            <a:extLst>
              <a:ext uri="{FF2B5EF4-FFF2-40B4-BE49-F238E27FC236}">
                <a16:creationId xmlns:a16="http://schemas.microsoft.com/office/drawing/2014/main" id="{CAD05847-1D98-6487-6162-C2DBB07F28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47924" y="279000"/>
            <a:ext cx="9696151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727FAF1-1B20-1190-C523-4A212199358B}"/>
              </a:ext>
            </a:extLst>
          </p:cNvPr>
          <p:cNvSpPr txBox="1"/>
          <p:nvPr/>
        </p:nvSpPr>
        <p:spPr>
          <a:xfrm>
            <a:off x="4376058" y="6208775"/>
            <a:ext cx="84777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Lac </a:t>
            </a:r>
            <a:r>
              <a:rPr lang="fr-FR" sz="2400" b="1" dirty="0" err="1">
                <a:solidFill>
                  <a:srgbClr val="FFFF00"/>
                </a:solidFill>
              </a:rPr>
              <a:t>Winnipesaukee</a:t>
            </a:r>
            <a:r>
              <a:rPr lang="fr-FR" sz="2400" b="1" dirty="0">
                <a:solidFill>
                  <a:srgbClr val="FFFF00"/>
                </a:solidFill>
              </a:rPr>
              <a:t> -1874 -</a:t>
            </a:r>
          </a:p>
        </p:txBody>
      </p:sp>
    </p:spTree>
    <p:extLst>
      <p:ext uri="{BB962C8B-B14F-4D97-AF65-F5344CB8AC3E}">
        <p14:creationId xmlns:p14="http://schemas.microsoft.com/office/powerpoint/2010/main" val="36031301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einture, plein air, paysage&#10;&#10;Description générée automatiquement">
            <a:extLst>
              <a:ext uri="{FF2B5EF4-FFF2-40B4-BE49-F238E27FC236}">
                <a16:creationId xmlns:a16="http://schemas.microsoft.com/office/drawing/2014/main" id="{9D0B33CF-2B41-DACE-AFAD-1E49F2A910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66111" y="189000"/>
            <a:ext cx="5409015" cy="648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30D6B31-5C6C-5FE1-D0A6-A0530223325A}"/>
              </a:ext>
            </a:extLst>
          </p:cNvPr>
          <p:cNvSpPr txBox="1"/>
          <p:nvPr/>
        </p:nvSpPr>
        <p:spPr>
          <a:xfrm>
            <a:off x="4528457" y="6207335"/>
            <a:ext cx="33179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Été indien  -1875 -</a:t>
            </a:r>
          </a:p>
        </p:txBody>
      </p:sp>
    </p:spTree>
    <p:extLst>
      <p:ext uri="{BB962C8B-B14F-4D97-AF65-F5344CB8AC3E}">
        <p14:creationId xmlns:p14="http://schemas.microsoft.com/office/powerpoint/2010/main" val="2650866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ysage, plein air, ciel, peinture&#10;&#10;Description générée automatiquement">
            <a:extLst>
              <a:ext uri="{FF2B5EF4-FFF2-40B4-BE49-F238E27FC236}">
                <a16:creationId xmlns:a16="http://schemas.microsoft.com/office/drawing/2014/main" id="{C44DA919-EF92-855A-C34D-18389E470C5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9089" y="279000"/>
            <a:ext cx="8793822" cy="630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B4EC125-9DD2-D612-66FA-EAD3F432E397}"/>
              </a:ext>
            </a:extLst>
          </p:cNvPr>
          <p:cNvSpPr txBox="1"/>
          <p:nvPr/>
        </p:nvSpPr>
        <p:spPr>
          <a:xfrm>
            <a:off x="1846217" y="6163501"/>
            <a:ext cx="864669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chemeClr val="bg1"/>
                </a:solidFill>
              </a:rPr>
              <a:t>Graycliff</a:t>
            </a:r>
            <a:r>
              <a:rPr lang="fr-FR" sz="2400" b="1" dirty="0">
                <a:solidFill>
                  <a:schemeClr val="bg1"/>
                </a:solidFill>
              </a:rPr>
              <a:t>, la maison de l'artiste, Newport, Rhode Island -1882 --</a:t>
            </a:r>
          </a:p>
        </p:txBody>
      </p:sp>
    </p:spTree>
    <p:extLst>
      <p:ext uri="{BB962C8B-B14F-4D97-AF65-F5344CB8AC3E}">
        <p14:creationId xmlns:p14="http://schemas.microsoft.com/office/powerpoint/2010/main" val="403709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ysage, plein air, herbe, plante&#10;&#10;Description générée automatiquement">
            <a:extLst>
              <a:ext uri="{FF2B5EF4-FFF2-40B4-BE49-F238E27FC236}">
                <a16:creationId xmlns:a16="http://schemas.microsoft.com/office/drawing/2014/main" id="{71489B92-F16A-904D-0D03-7B45225796E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21313" y="189000"/>
            <a:ext cx="5349374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2F1EECD-DA41-27EC-A900-2CC6BA0893B4}"/>
              </a:ext>
            </a:extLst>
          </p:cNvPr>
          <p:cNvSpPr txBox="1"/>
          <p:nvPr/>
        </p:nvSpPr>
        <p:spPr>
          <a:xfrm>
            <a:off x="4343534" y="6225690"/>
            <a:ext cx="46634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Début de l’été -1888 -</a:t>
            </a:r>
          </a:p>
        </p:txBody>
      </p:sp>
    </p:spTree>
    <p:extLst>
      <p:ext uri="{BB962C8B-B14F-4D97-AF65-F5344CB8AC3E}">
        <p14:creationId xmlns:p14="http://schemas.microsoft.com/office/powerpoint/2010/main" val="3048982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plein air, nature, ciel&#10;&#10;Description générée automatiquement">
            <a:extLst>
              <a:ext uri="{FF2B5EF4-FFF2-40B4-BE49-F238E27FC236}">
                <a16:creationId xmlns:a16="http://schemas.microsoft.com/office/drawing/2014/main" id="{9C32C540-E62A-2CCA-8B39-A4BBA6AB9D7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842" y="230342"/>
            <a:ext cx="11618854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00CAB40-01DE-3A57-06BC-31B3FB8D5C7E}"/>
              </a:ext>
            </a:extLst>
          </p:cNvPr>
          <p:cNvSpPr txBox="1"/>
          <p:nvPr/>
        </p:nvSpPr>
        <p:spPr>
          <a:xfrm>
            <a:off x="2063931" y="6068677"/>
            <a:ext cx="1035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/>
              <a:t>L'arc-en-ciel</a:t>
            </a:r>
            <a:r>
              <a:rPr lang="en-US" sz="2400" b="1" dirty="0"/>
              <a:t> / Coming Rain, Atlantic City, New Jersey -1890 -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611593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paysage, nuage, art&#10;&#10;Description générée automatiquement">
            <a:extLst>
              <a:ext uri="{FF2B5EF4-FFF2-40B4-BE49-F238E27FC236}">
                <a16:creationId xmlns:a16="http://schemas.microsoft.com/office/drawing/2014/main" id="{998C9308-042F-8FC4-A926-A11F3107494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5283" y="189000"/>
            <a:ext cx="5028129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63370C3-398A-5F41-E6C1-4E2060455166}"/>
              </a:ext>
            </a:extLst>
          </p:cNvPr>
          <p:cNvSpPr txBox="1"/>
          <p:nvPr/>
        </p:nvSpPr>
        <p:spPr>
          <a:xfrm>
            <a:off x="4401111" y="6221637"/>
            <a:ext cx="44413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 Paysage marin -1897 -</a:t>
            </a:r>
          </a:p>
        </p:txBody>
      </p:sp>
    </p:spTree>
    <p:extLst>
      <p:ext uri="{BB962C8B-B14F-4D97-AF65-F5344CB8AC3E}">
        <p14:creationId xmlns:p14="http://schemas.microsoft.com/office/powerpoint/2010/main" val="943168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nature, plein air, paysage, peinture&#10;&#10;Description générée automatiquement">
            <a:extLst>
              <a:ext uri="{FF2B5EF4-FFF2-40B4-BE49-F238E27FC236}">
                <a16:creationId xmlns:a16="http://schemas.microsoft.com/office/drawing/2014/main" id="{8E1F1DC3-80E5-E868-9E23-2255A546FF8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89908" y="279000"/>
            <a:ext cx="8400000" cy="630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2E93606-65BA-F518-ED4D-9C3754F6FD91}"/>
              </a:ext>
            </a:extLst>
          </p:cNvPr>
          <p:cNvSpPr txBox="1"/>
          <p:nvPr/>
        </p:nvSpPr>
        <p:spPr>
          <a:xfrm>
            <a:off x="2791098" y="6126480"/>
            <a:ext cx="78115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Falaise rocheuse avec mer agitée, Cornwall -1902 -</a:t>
            </a:r>
          </a:p>
        </p:txBody>
      </p:sp>
    </p:spTree>
    <p:extLst>
      <p:ext uri="{BB962C8B-B14F-4D97-AF65-F5344CB8AC3E}">
        <p14:creationId xmlns:p14="http://schemas.microsoft.com/office/powerpoint/2010/main" val="3893652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peinture, plein air, nature&#10;&#10;Description générée automatiquement">
            <a:extLst>
              <a:ext uri="{FF2B5EF4-FFF2-40B4-BE49-F238E27FC236}">
                <a16:creationId xmlns:a16="http://schemas.microsoft.com/office/drawing/2014/main" id="{6EB2AF76-4093-EBD5-318B-174F0E31A04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7917" y="279000"/>
            <a:ext cx="10356165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FA6853B-44BF-F44E-4E86-097317199D8B}"/>
              </a:ext>
            </a:extLst>
          </p:cNvPr>
          <p:cNvSpPr txBox="1"/>
          <p:nvPr/>
        </p:nvSpPr>
        <p:spPr>
          <a:xfrm>
            <a:off x="3605349" y="6208775"/>
            <a:ext cx="72106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Au large des Cornouailles – 1904 -</a:t>
            </a:r>
          </a:p>
        </p:txBody>
      </p:sp>
    </p:spTree>
    <p:extLst>
      <p:ext uri="{BB962C8B-B14F-4D97-AF65-F5344CB8AC3E}">
        <p14:creationId xmlns:p14="http://schemas.microsoft.com/office/powerpoint/2010/main" val="1599574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 descr="Une image contenant nuage, plein air, ciel, herbe&#10;&#10;Description générée automatiquement">
            <a:extLst>
              <a:ext uri="{FF2B5EF4-FFF2-40B4-BE49-F238E27FC236}">
                <a16:creationId xmlns:a16="http://schemas.microsoft.com/office/drawing/2014/main" id="{6F9D9C00-3CB7-C75A-25B0-D63FDA9C03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8000" y="204525"/>
            <a:ext cx="10116000" cy="6448950"/>
          </a:xfrm>
          <a:prstGeom prst="rect">
            <a:avLst/>
          </a:prstGeom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9B6B1C07-4F42-8CF2-2E07-A6203D6B47C6}"/>
              </a:ext>
            </a:extLst>
          </p:cNvPr>
          <p:cNvSpPr txBox="1"/>
          <p:nvPr/>
        </p:nvSpPr>
        <p:spPr>
          <a:xfrm>
            <a:off x="2010696" y="6191810"/>
            <a:ext cx="79641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FFFF00"/>
                </a:solidFill>
              </a:rPr>
              <a:t>William </a:t>
            </a:r>
            <a:r>
              <a:rPr lang="en-US" sz="2400" b="1" dirty="0" err="1">
                <a:solidFill>
                  <a:srgbClr val="FFFF00"/>
                </a:solidFill>
              </a:rPr>
              <a:t>Trost</a:t>
            </a:r>
            <a:r>
              <a:rPr lang="en-US" sz="2400" b="1" dirty="0">
                <a:solidFill>
                  <a:srgbClr val="FFFF00"/>
                </a:solidFill>
              </a:rPr>
              <a:t> Richards - Old Orchard at Newport – 1875 -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13422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43AE7E0A-7BA9-2048-4919-0A28BFD444B3}"/>
              </a:ext>
            </a:extLst>
          </p:cNvPr>
          <p:cNvSpPr txBox="1"/>
          <p:nvPr/>
        </p:nvSpPr>
        <p:spPr>
          <a:xfrm>
            <a:off x="2286000" y="619432"/>
            <a:ext cx="1148899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Lorient Vous A Présenté L’Artiste Peintre </a:t>
            </a:r>
          </a:p>
          <a:p>
            <a:r>
              <a:rPr lang="fr-FR" sz="3200" b="1" dirty="0">
                <a:solidFill>
                  <a:srgbClr val="FFFF00"/>
                </a:solidFill>
              </a:rPr>
              <a:t>                            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CB82AA2B-D429-0054-4C75-E12A517485C4}"/>
              </a:ext>
            </a:extLst>
          </p:cNvPr>
          <p:cNvSpPr txBox="1"/>
          <p:nvPr/>
        </p:nvSpPr>
        <p:spPr>
          <a:xfrm>
            <a:off x="4100051" y="1404262"/>
            <a:ext cx="54274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William </a:t>
            </a:r>
            <a:r>
              <a:rPr lang="fr-FR" sz="3200" b="1" dirty="0" err="1">
                <a:solidFill>
                  <a:srgbClr val="FFFF00"/>
                </a:solidFill>
              </a:rPr>
              <a:t>Trost</a:t>
            </a:r>
            <a:r>
              <a:rPr lang="fr-FR" sz="3200" b="1" dirty="0">
                <a:solidFill>
                  <a:srgbClr val="FFFF00"/>
                </a:solidFill>
              </a:rPr>
              <a:t> Richards 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F9CEC816-6357-E667-DF96-95EBCED63BEA}"/>
              </a:ext>
            </a:extLst>
          </p:cNvPr>
          <p:cNvSpPr txBox="1"/>
          <p:nvPr/>
        </p:nvSpPr>
        <p:spPr>
          <a:xfrm>
            <a:off x="4306529" y="2189093"/>
            <a:ext cx="63270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Merci De Votre Visite 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49BD2F83-A13A-CCB6-CF04-4D575E589525}"/>
              </a:ext>
            </a:extLst>
          </p:cNvPr>
          <p:cNvSpPr txBox="1"/>
          <p:nvPr/>
        </p:nvSpPr>
        <p:spPr>
          <a:xfrm>
            <a:off x="5589639" y="2973924"/>
            <a:ext cx="55748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31835383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362</Words>
  <Application>Microsoft Office PowerPoint</Application>
  <PresentationFormat>Grand écran</PresentationFormat>
  <Paragraphs>28</Paragraphs>
  <Slides>21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25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5</cp:revision>
  <dcterms:created xsi:type="dcterms:W3CDTF">2024-06-01T04:42:26Z</dcterms:created>
  <dcterms:modified xsi:type="dcterms:W3CDTF">2024-06-01T08:03:10Z</dcterms:modified>
</cp:coreProperties>
</file>