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7" r:id="rId3"/>
    <p:sldId id="264" r:id="rId4"/>
    <p:sldId id="266" r:id="rId5"/>
    <p:sldId id="267" r:id="rId6"/>
    <p:sldId id="270" r:id="rId7"/>
    <p:sldId id="271" r:id="rId8"/>
    <p:sldId id="269" r:id="rId9"/>
    <p:sldId id="258" r:id="rId10"/>
    <p:sldId id="261" r:id="rId11"/>
    <p:sldId id="265" r:id="rId12"/>
    <p:sldId id="259" r:id="rId13"/>
    <p:sldId id="262" r:id="rId14"/>
    <p:sldId id="268" r:id="rId15"/>
    <p:sldId id="272"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hIG7nPea7QkOS8NbPx4tA==" hashData="6zSWvl2Udq2T9WaD3LrNzKVORqWTwX9OlctPy/zvwZBsOGlazLxaSgW3+k2ehSBkFuNgxXOVdHn3anP4Hjw3K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BCE1FC0-0FBC-4E33-8CC4-A10281A9D2C5}"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2665198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CE1FC0-0FBC-4E33-8CC4-A10281A9D2C5}"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1095982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BCE1FC0-0FBC-4E33-8CC4-A10281A9D2C5}"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2780108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BCE1FC0-0FBC-4E33-8CC4-A10281A9D2C5}"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1160126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BCE1FC0-0FBC-4E33-8CC4-A10281A9D2C5}" type="datetimeFigureOut">
              <a:rPr lang="fr-FR" smtClean="0"/>
              <a:t>27/04/2024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3923248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BCE1FC0-0FBC-4E33-8CC4-A10281A9D2C5}" type="datetimeFigureOut">
              <a:rPr lang="fr-FR" smtClean="0"/>
              <a:t>27/04/2024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2982922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BCE1FC0-0FBC-4E33-8CC4-A10281A9D2C5}" type="datetimeFigureOut">
              <a:rPr lang="fr-FR" smtClean="0"/>
              <a:t>27/04/2024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933237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BCE1FC0-0FBC-4E33-8CC4-A10281A9D2C5}"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3800208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BCE1FC0-0FBC-4E33-8CC4-A10281A9D2C5}"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2570980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CE1FC0-0FBC-4E33-8CC4-A10281A9D2C5}"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2804885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CE1FC0-0FBC-4E33-8CC4-A10281A9D2C5}"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880AEC-6934-4C88-B407-96245C04E90D}" type="slidenum">
              <a:rPr lang="fr-FR" smtClean="0"/>
              <a:t>‹N°›</a:t>
            </a:fld>
            <a:endParaRPr lang="fr-FR"/>
          </a:p>
        </p:txBody>
      </p:sp>
    </p:spTree>
    <p:extLst>
      <p:ext uri="{BB962C8B-B14F-4D97-AF65-F5344CB8AC3E}">
        <p14:creationId xmlns:p14="http://schemas.microsoft.com/office/powerpoint/2010/main" val="4266937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CE1FC0-0FBC-4E33-8CC4-A10281A9D2C5}" type="datetimeFigureOut">
              <a:rPr lang="fr-FR" smtClean="0"/>
              <a:t>27/04/2024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880AEC-6934-4C88-B407-96245C04E90D}" type="slidenum">
              <a:rPr lang="fr-FR" smtClean="0"/>
              <a:t>‹N°›</a:t>
            </a:fld>
            <a:endParaRPr lang="fr-FR"/>
          </a:p>
        </p:txBody>
      </p:sp>
    </p:spTree>
    <p:extLst>
      <p:ext uri="{BB962C8B-B14F-4D97-AF65-F5344CB8AC3E}">
        <p14:creationId xmlns:p14="http://schemas.microsoft.com/office/powerpoint/2010/main" val="3079213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3" Type="http://schemas.openxmlformats.org/officeDocument/2006/relationships/hyperlink" Target="https://en.wikipedia.org/wiki/Thursday_October_Christian_I" TargetMode="External"/><Relationship Id="rId18" Type="http://schemas.openxmlformats.org/officeDocument/2006/relationships/hyperlink" Target="https://fr.wikipedia.org/wiki/Lachlan_Macquarie" TargetMode="External"/><Relationship Id="rId26" Type="http://schemas.openxmlformats.org/officeDocument/2006/relationships/hyperlink" Target="https://fr.wikipedia.org/wiki/Garden_Museum" TargetMode="External"/><Relationship Id="rId3" Type="http://schemas.openxmlformats.org/officeDocument/2006/relationships/image" Target="../media/image6.jpeg"/><Relationship Id="rId21" Type="http://schemas.openxmlformats.org/officeDocument/2006/relationships/hyperlink" Target="https://fr.wikipedia.org/wiki/St_Tudy" TargetMode="External"/><Relationship Id="rId34" Type="http://schemas.openxmlformats.org/officeDocument/2006/relationships/hyperlink" Target="https://fr.wikipedia.org/wiki/Bataille_de_Camperdown" TargetMode="External"/><Relationship Id="rId7" Type="http://schemas.openxmlformats.org/officeDocument/2006/relationships/hyperlink" Target="https://fr.wikipedia.org/wiki/20_septembre" TargetMode="External"/><Relationship Id="rId12" Type="http://schemas.openxmlformats.org/officeDocument/2006/relationships/hyperlink" Target="https://fr.wikipedia.org/wiki/Marin_(profession)" TargetMode="External"/><Relationship Id="rId17" Type="http://schemas.openxmlformats.org/officeDocument/2006/relationships/hyperlink" Target="https://fr.wikipedia.org/wiki/Philip_Gidley_King" TargetMode="External"/><Relationship Id="rId25" Type="http://schemas.openxmlformats.org/officeDocument/2006/relationships/hyperlink" Target="https://fr.wikipedia.org/wiki/Londres" TargetMode="External"/><Relationship Id="rId33" Type="http://schemas.openxmlformats.org/officeDocument/2006/relationships/hyperlink" Target="https://fr.wikipedia.org/wiki/Bataille_du_Dogger_Bank_(1781)" TargetMode="External"/><Relationship Id="rId2" Type="http://schemas.openxmlformats.org/officeDocument/2006/relationships/image" Target="../media/image4.jpeg"/><Relationship Id="rId16" Type="http://schemas.openxmlformats.org/officeDocument/2006/relationships/hyperlink" Target="https://fr.wikipedia.org/wiki/Gouverneur_de_Nouvelle-Galles_du_Sud" TargetMode="External"/><Relationship Id="rId20" Type="http://schemas.openxmlformats.org/officeDocument/2006/relationships/hyperlink" Target="https://fr.wikipedia.org/wiki/1754" TargetMode="External"/><Relationship Id="rId29" Type="http://schemas.openxmlformats.org/officeDocument/2006/relationships/hyperlink" Target="https://fr.wikipedia.org/wiki/Personnalit%C3%A9_politique" TargetMode="External"/><Relationship Id="rId1" Type="http://schemas.openxmlformats.org/officeDocument/2006/relationships/slideLayout" Target="../slideLayouts/slideLayout7.xml"/><Relationship Id="rId6" Type="http://schemas.openxmlformats.org/officeDocument/2006/relationships/hyperlink" Target="https://en.wikipedia.org/wiki/Brigham,_Cumbria" TargetMode="External"/><Relationship Id="rId11" Type="http://schemas.openxmlformats.org/officeDocument/2006/relationships/hyperlink" Target="https://fr.wikipedia.org/wiki/Grande-Bretagne_(royaume)" TargetMode="External"/><Relationship Id="rId24" Type="http://schemas.openxmlformats.org/officeDocument/2006/relationships/hyperlink" Target="https://fr.wikipedia.org/wiki/1817" TargetMode="External"/><Relationship Id="rId32" Type="http://schemas.openxmlformats.org/officeDocument/2006/relationships/hyperlink" Target="https://fr.wikipedia.org/wiki/Amiral" TargetMode="External"/><Relationship Id="rId5" Type="http://schemas.openxmlformats.org/officeDocument/2006/relationships/hyperlink" Target="https://fr.wikipedia.org/wiki/1764" TargetMode="External"/><Relationship Id="rId15" Type="http://schemas.openxmlformats.org/officeDocument/2006/relationships/image" Target="../media/image8.jpeg"/><Relationship Id="rId23" Type="http://schemas.openxmlformats.org/officeDocument/2006/relationships/hyperlink" Target="https://fr.wikipedia.org/wiki/D%C3%A9cembre_1817" TargetMode="External"/><Relationship Id="rId28" Type="http://schemas.openxmlformats.org/officeDocument/2006/relationships/hyperlink" Target="https://fr.wikipedia.org/wiki/Officier" TargetMode="External"/><Relationship Id="rId36" Type="http://schemas.openxmlformats.org/officeDocument/2006/relationships/hyperlink" Target="https://fr.wikipedia.org/wiki/Fletcher_Christian" TargetMode="External"/><Relationship Id="rId10" Type="http://schemas.openxmlformats.org/officeDocument/2006/relationships/hyperlink" Target="https://fr.wikipedia.org/wiki/Adamstown" TargetMode="External"/><Relationship Id="rId19" Type="http://schemas.openxmlformats.org/officeDocument/2006/relationships/hyperlink" Target="https://fr.wikipedia.org/wiki/9_septembre" TargetMode="External"/><Relationship Id="rId31" Type="http://schemas.openxmlformats.org/officeDocument/2006/relationships/hyperlink" Target="https://fr.wikipedia.org/wiki/Royal_Navy" TargetMode="External"/><Relationship Id="rId4" Type="http://schemas.openxmlformats.org/officeDocument/2006/relationships/hyperlink" Target="https://fr.wikipedia.org/wiki/25_septembre" TargetMode="External"/><Relationship Id="rId9" Type="http://schemas.openxmlformats.org/officeDocument/2006/relationships/hyperlink" Target="https://fr.wikipedia.org/wiki/1793" TargetMode="External"/><Relationship Id="rId14" Type="http://schemas.openxmlformats.org/officeDocument/2006/relationships/image" Target="../media/image7.png"/><Relationship Id="rId22" Type="http://schemas.openxmlformats.org/officeDocument/2006/relationships/hyperlink" Target="https://fr.wikipedia.org/wiki/7_d%C3%A9cembre" TargetMode="External"/><Relationship Id="rId27" Type="http://schemas.openxmlformats.org/officeDocument/2006/relationships/hyperlink" Target="https://fr.wikipedia.org/wiki/Royaume_de_Grande-Bretagne" TargetMode="External"/><Relationship Id="rId30" Type="http://schemas.openxmlformats.org/officeDocument/2006/relationships/hyperlink" Target="https://fr.wikipedia.org/wiki/Royal_Society" TargetMode="External"/><Relationship Id="rId35" Type="http://schemas.openxmlformats.org/officeDocument/2006/relationships/hyperlink" Target="https://fr.wikipedia.org/wiki/William_Bligh" TargetMode="External"/><Relationship Id="rId8" Type="http://schemas.openxmlformats.org/officeDocument/2006/relationships/hyperlink" Target="https://fr.wikipedia.org/wiki/Septembre_1793"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fr.wikipedia.org/wiki/Tonneau_(unit%C3%A9)" TargetMode="External"/><Relationship Id="rId3" Type="http://schemas.openxmlformats.org/officeDocument/2006/relationships/image" Target="../media/image9.jpeg"/><Relationship Id="rId7" Type="http://schemas.openxmlformats.org/officeDocument/2006/relationships/hyperlink" Target="https://fr.wikipedia.org/wiki/D%C3%A9placement_(navire)" TargetMode="Externa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hyperlink" Target="https://fr.wikipedia.org/wiki/Ma%C3%AEtre-bau" TargetMode="External"/><Relationship Id="rId5" Type="http://schemas.openxmlformats.org/officeDocument/2006/relationships/hyperlink" Target="https://fr.wikipedia.org/wiki/Longueur_hors-tout" TargetMode="External"/><Relationship Id="rId4" Type="http://schemas.openxmlformats.org/officeDocument/2006/relationships/hyperlink" Target="https://fr.wikipedia.org/wiki/Royal_Navy" TargetMode="External"/><Relationship Id="rId9" Type="http://schemas.openxmlformats.org/officeDocument/2006/relationships/hyperlink" Target="https://fr.wikipedia.org/wiki/Pierrier"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hyperlink" Target="https://fr.wikipedia.org/wiki/Tasmanie"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hyperlink" Target="https://tahitileblog.fr/tourisme/plages-tahiti-testees/" TargetMode="External"/><Relationship Id="rId7" Type="http://schemas.openxmlformats.org/officeDocument/2006/relationships/hyperlink" Target="https://fr.wikipedia.org/wiki/William_Hodges" TargetMode="External"/><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hyperlink" Target="https://fr.wikipedia.org/wiki/Tahiti" TargetMode="External"/><Relationship Id="rId5" Type="http://schemas.openxmlformats.org/officeDocument/2006/relationships/hyperlink" Target="https://fr.wikipedia.org/wiki/Baie_de_Matavai" TargetMode="Externa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hyperlink" Target="https://tahitileblog.fr/tourisme/excursion-tetiaroa/" TargetMode="External"/><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4.jp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hyperlink" Target="https://en.wikipedia.org/wiki/Kupa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hyperlink" Target="https://www.infoplease.com/encyclopedia/history/bios/us/carteret-phili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en.wikipedia.org/wiki/John_Adams_(mutineer)" TargetMode="External"/><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9.gif"/><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4125524" y="274239"/>
            <a:ext cx="3940951" cy="2585323"/>
          </a:xfrm>
          <a:prstGeom prst="rect">
            <a:avLst/>
          </a:prstGeom>
          <a:noFill/>
        </p:spPr>
        <p:txBody>
          <a:bodyPr wrap="none" lIns="91440" tIns="45720" rIns="91440" bIns="45720">
            <a:spAutoFit/>
          </a:bodyPr>
          <a:lstStyle/>
          <a:p>
            <a:pPr algn="ctr"/>
            <a:r>
              <a:rPr lang="fr-FR" sz="5400" b="1" cap="none" spc="50" dirty="0" smtClean="0">
                <a:ln w="0"/>
                <a:solidFill>
                  <a:schemeClr val="bg2"/>
                </a:solidFill>
                <a:effectLst>
                  <a:innerShdw blurRad="63500" dist="50800" dir="13500000">
                    <a:srgbClr val="000000">
                      <a:alpha val="50000"/>
                    </a:srgbClr>
                  </a:innerShdw>
                </a:effectLst>
              </a:rPr>
              <a:t>Les Révoltés </a:t>
            </a:r>
          </a:p>
          <a:p>
            <a:pPr algn="ctr"/>
            <a:r>
              <a:rPr lang="fr-FR" sz="5400" b="1" cap="none" spc="50" dirty="0" smtClean="0">
                <a:ln w="0"/>
                <a:solidFill>
                  <a:schemeClr val="bg2"/>
                </a:solidFill>
                <a:effectLst>
                  <a:innerShdw blurRad="63500" dist="50800" dir="13500000">
                    <a:srgbClr val="000000">
                      <a:alpha val="50000"/>
                    </a:srgbClr>
                  </a:innerShdw>
                </a:effectLst>
              </a:rPr>
              <a:t>la </a:t>
            </a:r>
          </a:p>
          <a:p>
            <a:pPr algn="ctr"/>
            <a:r>
              <a:rPr lang="fr-FR" sz="5400" b="1" cap="none" spc="50" dirty="0" smtClean="0">
                <a:ln w="0"/>
                <a:solidFill>
                  <a:schemeClr val="bg2"/>
                </a:solidFill>
                <a:effectLst>
                  <a:innerShdw blurRad="63500" dist="50800" dir="13500000">
                    <a:srgbClr val="000000">
                      <a:alpha val="50000"/>
                    </a:srgbClr>
                  </a:innerShdw>
                </a:effectLst>
              </a:rPr>
              <a:t>BOUNTY</a:t>
            </a:r>
            <a:endParaRPr lang="fr-FR" sz="5400" b="1" cap="none" spc="50" dirty="0">
              <a:ln w="0"/>
              <a:solidFill>
                <a:schemeClr val="bg2"/>
              </a:solidFill>
              <a:effectLst>
                <a:innerShdw blurRad="63500" dist="50800" dir="13500000">
                  <a:srgbClr val="000000">
                    <a:alpha val="50000"/>
                  </a:srgbClr>
                </a:innerShdw>
              </a:effectLst>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8395" y="5361139"/>
            <a:ext cx="2169220" cy="1388301"/>
          </a:xfrm>
          <a:prstGeom prst="rect">
            <a:avLst/>
          </a:prstGeom>
          <a:ln>
            <a:noFill/>
          </a:ln>
          <a:effectLst>
            <a:softEdge rad="112500"/>
          </a:effectLst>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3781" y="3387974"/>
            <a:ext cx="1298448" cy="1444752"/>
          </a:xfrm>
          <a:prstGeom prst="rect">
            <a:avLst/>
          </a:prstGeom>
        </p:spPr>
      </p:pic>
    </p:spTree>
    <p:extLst>
      <p:ext uri="{BB962C8B-B14F-4D97-AF65-F5344CB8AC3E}">
        <p14:creationId xmlns:p14="http://schemas.microsoft.com/office/powerpoint/2010/main" val="1287345083"/>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Marlon Brando &amp; Tarita 1962.wav"/>
          </p:stSnd>
        </p:sndAc>
      </p:transition>
    </mc:Choice>
    <mc:Fallback xmlns="">
      <p:transition spd="slow">
        <p:sndAc>
          <p:stSnd loop="1">
            <p:snd r:embed="rId6" name="Marlon Brando &amp; Tarita 1962.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3206" y="839243"/>
            <a:ext cx="9025698" cy="5076955"/>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192066" y="839243"/>
            <a:ext cx="2821140" cy="5355312"/>
          </a:xfrm>
          <a:prstGeom prst="rect">
            <a:avLst/>
          </a:prstGeom>
        </p:spPr>
        <p:txBody>
          <a:bodyPr wrap="square">
            <a:spAutoFit/>
          </a:bodyPr>
          <a:lstStyle/>
          <a:p>
            <a:r>
              <a:rPr lang="fr-FR" b="1" i="0" dirty="0" smtClean="0">
                <a:solidFill>
                  <a:srgbClr val="FF0000"/>
                </a:solidFill>
                <a:effectLst/>
                <a:latin typeface="inherit"/>
              </a:rPr>
              <a:t>La mutinerie de la Bounty</a:t>
            </a:r>
            <a:r>
              <a:rPr lang="fr-FR" b="0" i="0" dirty="0" smtClean="0">
                <a:solidFill>
                  <a:srgbClr val="FF0000"/>
                </a:solidFill>
                <a:effectLst/>
                <a:latin typeface="Open Sans"/>
              </a:rPr>
              <a:t> .</a:t>
            </a:r>
          </a:p>
          <a:p>
            <a:r>
              <a:rPr lang="fr-FR" b="0" i="0" dirty="0" smtClean="0">
                <a:effectLst/>
                <a:latin typeface="Open Sans"/>
              </a:rPr>
              <a:t>est, non seulement, une page incontournable de l’histoire de la Polynésie, mais aussi et surtout, une des plus romanesques tragédies maritimes. Et c’est bien pour cela que, depuis plus de deux cents ans, elle inspire autant les écrivains et les cinéastes. Alors, embarquez à bord avec moi, pour revivre les aventures à peines croyables du </a:t>
            </a:r>
            <a:r>
              <a:rPr lang="fr-FR" b="1" i="0" dirty="0" smtClean="0">
                <a:effectLst/>
                <a:latin typeface="Open Sans"/>
              </a:rPr>
              <a:t>Capitaine Bligh</a:t>
            </a:r>
            <a:r>
              <a:rPr lang="fr-FR" b="0" i="0" dirty="0" smtClean="0">
                <a:effectLst/>
                <a:latin typeface="Open Sans"/>
              </a:rPr>
              <a:t> et de </a:t>
            </a:r>
            <a:r>
              <a:rPr lang="fr-FR" b="1" i="0" dirty="0" smtClean="0">
                <a:effectLst/>
                <a:latin typeface="Open Sans"/>
              </a:rPr>
              <a:t>Fletcher Christian</a:t>
            </a:r>
            <a:r>
              <a:rPr lang="fr-FR" b="0" i="0" dirty="0" smtClean="0">
                <a:effectLst/>
                <a:latin typeface="Open Sans"/>
              </a:rPr>
              <a:t> !</a:t>
            </a:r>
            <a:endParaRPr lang="fr-FR" dirty="0"/>
          </a:p>
        </p:txBody>
      </p:sp>
    </p:spTree>
    <p:extLst>
      <p:ext uri="{BB962C8B-B14F-4D97-AF65-F5344CB8AC3E}">
        <p14:creationId xmlns:p14="http://schemas.microsoft.com/office/powerpoint/2010/main" val="29526409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4"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upload.wikimedia.org/wikipedia/commons/5/5e/Fletcher_Christian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7775" y="977211"/>
            <a:ext cx="1873860" cy="26261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9621334" y="441263"/>
            <a:ext cx="2146742" cy="369332"/>
          </a:xfrm>
          <a:prstGeom prst="rect">
            <a:avLst/>
          </a:prstGeom>
        </p:spPr>
        <p:txBody>
          <a:bodyPr wrap="none">
            <a:spAutoFit/>
          </a:bodyPr>
          <a:lstStyle/>
          <a:p>
            <a:r>
              <a:rPr lang="fr-FR" b="1" i="0" dirty="0" smtClean="0">
                <a:solidFill>
                  <a:srgbClr val="000000"/>
                </a:solidFill>
                <a:effectLst/>
                <a:latin typeface="Arial" panose="020B0604020202020204" pitchFamily="34" charset="0"/>
              </a:rPr>
              <a:t>Fletcher Christian</a:t>
            </a:r>
            <a:endParaRPr lang="fr-FR" dirty="0"/>
          </a:p>
        </p:txBody>
      </p:sp>
      <p:graphicFrame>
        <p:nvGraphicFramePr>
          <p:cNvPr id="3" name="Tableau 2"/>
          <p:cNvGraphicFramePr>
            <a:graphicFrameLocks noGrp="1"/>
          </p:cNvGraphicFramePr>
          <p:nvPr>
            <p:extLst>
              <p:ext uri="{D42A27DB-BD31-4B8C-83A1-F6EECF244321}">
                <p14:modId xmlns:p14="http://schemas.microsoft.com/office/powerpoint/2010/main" val="4023434977"/>
              </p:ext>
            </p:extLst>
          </p:nvPr>
        </p:nvGraphicFramePr>
        <p:xfrm>
          <a:off x="9532307" y="3684588"/>
          <a:ext cx="2511342" cy="2979420"/>
        </p:xfrm>
        <a:graphic>
          <a:graphicData uri="http://schemas.openxmlformats.org/drawingml/2006/table">
            <a:tbl>
              <a:tblPr/>
              <a:tblGrid>
                <a:gridCol w="1255671">
                  <a:extLst>
                    <a:ext uri="{9D8B030D-6E8A-4147-A177-3AD203B41FA5}">
                      <a16:colId xmlns:a16="http://schemas.microsoft.com/office/drawing/2014/main" val="585433297"/>
                    </a:ext>
                  </a:extLst>
                </a:gridCol>
                <a:gridCol w="1255671">
                  <a:extLst>
                    <a:ext uri="{9D8B030D-6E8A-4147-A177-3AD203B41FA5}">
                      <a16:colId xmlns:a16="http://schemas.microsoft.com/office/drawing/2014/main" val="3906113625"/>
                    </a:ext>
                  </a:extLst>
                </a:gridCol>
              </a:tblGrid>
              <a:tr h="0">
                <a:tc gridSpan="2">
                  <a:txBody>
                    <a:bodyPr/>
                    <a:lstStyle/>
                    <a:p>
                      <a:endParaRPr lang="fr-FR" dirty="0"/>
                    </a:p>
                  </a:txBody>
                  <a:tcPr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hMerge="1">
                  <a:txBody>
                    <a:bodyPr/>
                    <a:lstStyle/>
                    <a:p>
                      <a:endParaRPr lang="fr-FR"/>
                    </a:p>
                  </a:txBody>
                  <a:tcPr/>
                </a:tc>
                <a:extLst>
                  <a:ext uri="{0D108BD9-81ED-4DB2-BD59-A6C34878D82A}">
                    <a16:rowId xmlns:a16="http://schemas.microsoft.com/office/drawing/2014/main" val="1285178857"/>
                  </a:ext>
                </a:extLst>
              </a:tr>
              <a:tr h="0">
                <a:tc>
                  <a:txBody>
                    <a:bodyPr/>
                    <a:lstStyle/>
                    <a:p>
                      <a:pPr algn="l"/>
                      <a:r>
                        <a:rPr lang="fr-FR" baseline="30000">
                          <a:effectLst/>
                        </a:rPr>
                        <a:t>Naissance</a:t>
                      </a:r>
                    </a:p>
                  </a:txBody>
                  <a:tcPr marR="95250" marT="38100" anchor="ctr">
                    <a:lnL>
                      <a:noFill/>
                    </a:lnL>
                    <a:lnR>
                      <a:noFill/>
                    </a:lnR>
                    <a:lnT w="12700" cmpd="sng">
                      <a:noFill/>
                      <a:prstDash val="solid"/>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4" tooltip="25 septembre"/>
                        </a:rPr>
                        <a:t>25 septembre</a:t>
                      </a:r>
                      <a:r>
                        <a:rPr lang="fr-FR" baseline="30000">
                          <a:effectLst/>
                        </a:rPr>
                        <a:t> </a:t>
                      </a:r>
                      <a:r>
                        <a:rPr lang="fr-FR" u="none" strike="noStrike" baseline="30000">
                          <a:solidFill>
                            <a:srgbClr val="0B0080"/>
                          </a:solidFill>
                          <a:effectLst/>
                          <a:hlinkClick r:id="rId5" tooltip="1764"/>
                        </a:rPr>
                        <a:t>1764</a:t>
                      </a:r>
                      <a:r>
                        <a:rPr lang="fr-FR" baseline="30000">
                          <a:effectLst/>
                        </a:rPr>
                        <a:t/>
                      </a:r>
                      <a:br>
                        <a:rPr lang="fr-FR" baseline="30000">
                          <a:effectLst/>
                        </a:rPr>
                      </a:br>
                      <a:r>
                        <a:rPr lang="fr-FR" baseline="30000">
                          <a:effectLst/>
                        </a:rPr>
                        <a:t>Brigham (</a:t>
                      </a:r>
                      <a:r>
                        <a:rPr lang="fr-FR" b="1" i="0" u="none" strike="noStrike" baseline="30000">
                          <a:solidFill>
                            <a:srgbClr val="663366"/>
                          </a:solidFill>
                          <a:effectLst/>
                          <a:latin typeface="Courier New" panose="02070309020205020404" pitchFamily="49" charset="0"/>
                          <a:hlinkClick r:id="rId6" tooltip="en:Brigham, Cumbria"/>
                        </a:rPr>
                        <a:t>en</a:t>
                      </a:r>
                      <a:r>
                        <a:rPr lang="fr-FR" baseline="30000">
                          <a:effectLst/>
                        </a:rPr>
                        <a:t>)</a:t>
                      </a:r>
                    </a:p>
                  </a:txBody>
                  <a:tcPr marT="38100" anchor="ctr">
                    <a:lnL>
                      <a:noFill/>
                    </a:lnL>
                    <a:lnR>
                      <a:noFill/>
                    </a:lnR>
                    <a:lnT>
                      <a:noFill/>
                    </a:lnT>
                    <a:lnB>
                      <a:noFill/>
                    </a:lnB>
                  </a:tcPr>
                </a:tc>
                <a:extLst>
                  <a:ext uri="{0D108BD9-81ED-4DB2-BD59-A6C34878D82A}">
                    <a16:rowId xmlns:a16="http://schemas.microsoft.com/office/drawing/2014/main" val="1388976146"/>
                  </a:ext>
                </a:extLst>
              </a:tr>
              <a:tr h="0">
                <a:tc>
                  <a:txBody>
                    <a:bodyPr/>
                    <a:lstStyle/>
                    <a:p>
                      <a:pPr algn="l"/>
                      <a:r>
                        <a:rPr lang="fr-FR" baseline="30000" dirty="0">
                          <a:effectLst/>
                        </a:rPr>
                        <a:t>Décès</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7" tooltip="20 septembre"/>
                        </a:rPr>
                        <a:t>20</a:t>
                      </a:r>
                      <a:r>
                        <a:rPr lang="fr-FR" baseline="30000">
                          <a:effectLst/>
                        </a:rPr>
                        <a:t> </a:t>
                      </a:r>
                      <a:r>
                        <a:rPr lang="fr-FR" u="none" strike="noStrike" baseline="30000">
                          <a:solidFill>
                            <a:srgbClr val="0B0080"/>
                          </a:solidFill>
                          <a:effectLst/>
                          <a:hlinkClick r:id="rId8" tooltip="Septembre 1793"/>
                        </a:rPr>
                        <a:t>septembre</a:t>
                      </a:r>
                      <a:r>
                        <a:rPr lang="fr-FR" baseline="30000">
                          <a:effectLst/>
                        </a:rPr>
                        <a:t> </a:t>
                      </a:r>
                      <a:r>
                        <a:rPr lang="fr-FR" u="none" strike="noStrike" baseline="30000">
                          <a:solidFill>
                            <a:srgbClr val="0B0080"/>
                          </a:solidFill>
                          <a:effectLst/>
                          <a:hlinkClick r:id="rId9" tooltip="1793"/>
                        </a:rPr>
                        <a:t>1793</a:t>
                      </a:r>
                      <a:r>
                        <a:rPr lang="fr-FR" baseline="30000">
                          <a:effectLst/>
                        </a:rPr>
                        <a:t> (à 28 ans)</a:t>
                      </a:r>
                      <a:br>
                        <a:rPr lang="fr-FR" baseline="30000">
                          <a:effectLst/>
                        </a:rPr>
                      </a:br>
                      <a:r>
                        <a:rPr lang="fr-FR" u="none" strike="noStrike" baseline="30000">
                          <a:solidFill>
                            <a:srgbClr val="0B0080"/>
                          </a:solidFill>
                          <a:effectLst/>
                          <a:hlinkClick r:id="rId10" tooltip="Adamstown"/>
                        </a:rPr>
                        <a:t>Adamstown</a:t>
                      </a:r>
                      <a:endParaRPr lang="fr-FR" baseline="30000">
                        <a:effectLst/>
                      </a:endParaRPr>
                    </a:p>
                  </a:txBody>
                  <a:tcPr marT="38100" anchor="ctr">
                    <a:lnL>
                      <a:noFill/>
                    </a:lnL>
                    <a:lnR>
                      <a:noFill/>
                    </a:lnR>
                    <a:lnT>
                      <a:noFill/>
                    </a:lnT>
                    <a:lnB>
                      <a:noFill/>
                    </a:lnB>
                  </a:tcPr>
                </a:tc>
                <a:extLst>
                  <a:ext uri="{0D108BD9-81ED-4DB2-BD59-A6C34878D82A}">
                    <a16:rowId xmlns:a16="http://schemas.microsoft.com/office/drawing/2014/main" val="1460847576"/>
                  </a:ext>
                </a:extLst>
              </a:tr>
              <a:tr h="0">
                <a:tc>
                  <a:txBody>
                    <a:bodyPr/>
                    <a:lstStyle/>
                    <a:p>
                      <a:pPr algn="l"/>
                      <a:r>
                        <a:rPr lang="fr-FR" baseline="30000">
                          <a:effectLst/>
                        </a:rPr>
                        <a:t>Nationalité</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11" tooltip="Grande-Bretagne (royaume)"/>
                        </a:rPr>
                        <a:t>Royaume de Grande-Bretagne</a:t>
                      </a:r>
                      <a:endParaRPr lang="fr-FR" baseline="30000">
                        <a:effectLst/>
                      </a:endParaRPr>
                    </a:p>
                  </a:txBody>
                  <a:tcPr marT="38100" anchor="ctr">
                    <a:lnL>
                      <a:noFill/>
                    </a:lnL>
                    <a:lnR>
                      <a:noFill/>
                    </a:lnR>
                    <a:lnT>
                      <a:noFill/>
                    </a:lnT>
                    <a:lnB>
                      <a:noFill/>
                    </a:lnB>
                  </a:tcPr>
                </a:tc>
                <a:extLst>
                  <a:ext uri="{0D108BD9-81ED-4DB2-BD59-A6C34878D82A}">
                    <a16:rowId xmlns:a16="http://schemas.microsoft.com/office/drawing/2014/main" val="2622944413"/>
                  </a:ext>
                </a:extLst>
              </a:tr>
              <a:tr h="0">
                <a:tc>
                  <a:txBody>
                    <a:bodyPr/>
                    <a:lstStyle/>
                    <a:p>
                      <a:pPr algn="l"/>
                      <a:r>
                        <a:rPr lang="fr-FR" baseline="30000">
                          <a:effectLst/>
                        </a:rPr>
                        <a:t>Activité</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12" tooltip="Marin (profession)"/>
                        </a:rPr>
                        <a:t>Marin</a:t>
                      </a:r>
                      <a:endParaRPr lang="fr-FR" baseline="30000">
                        <a:effectLst/>
                      </a:endParaRPr>
                    </a:p>
                  </a:txBody>
                  <a:tcPr marT="38100" anchor="ctr">
                    <a:lnL>
                      <a:noFill/>
                    </a:lnL>
                    <a:lnR>
                      <a:noFill/>
                    </a:lnR>
                    <a:lnT>
                      <a:noFill/>
                    </a:lnT>
                    <a:lnB>
                      <a:noFill/>
                    </a:lnB>
                  </a:tcPr>
                </a:tc>
                <a:extLst>
                  <a:ext uri="{0D108BD9-81ED-4DB2-BD59-A6C34878D82A}">
                    <a16:rowId xmlns:a16="http://schemas.microsoft.com/office/drawing/2014/main" val="3004350603"/>
                  </a:ext>
                </a:extLst>
              </a:tr>
              <a:tr h="0">
                <a:tc>
                  <a:txBody>
                    <a:bodyPr/>
                    <a:lstStyle/>
                    <a:p>
                      <a:pPr algn="l"/>
                      <a:r>
                        <a:rPr lang="fr-FR" baseline="30000" dirty="0">
                          <a:effectLst/>
                        </a:rPr>
                        <a:t>Enfant</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en-US" baseline="30000" dirty="0">
                          <a:effectLst/>
                        </a:rPr>
                        <a:t>Thursday October Christian I (</a:t>
                      </a:r>
                      <a:r>
                        <a:rPr lang="en-US" b="1" i="0" u="none" strike="noStrike" baseline="30000" dirty="0" err="1">
                          <a:solidFill>
                            <a:srgbClr val="663366"/>
                          </a:solidFill>
                          <a:effectLst/>
                          <a:latin typeface="Courier New" panose="02070309020205020404" pitchFamily="49" charset="0"/>
                          <a:hlinkClick r:id="rId13" tooltip="en:Thursday October Christian I"/>
                        </a:rPr>
                        <a:t>en</a:t>
                      </a:r>
                      <a:r>
                        <a:rPr lang="en-US" baseline="30000" dirty="0">
                          <a:effectLst/>
                        </a:rPr>
                        <a:t>)</a:t>
                      </a:r>
                    </a:p>
                  </a:txBody>
                  <a:tcPr marT="38100" anchor="ctr">
                    <a:lnL>
                      <a:noFill/>
                    </a:lnL>
                    <a:lnR>
                      <a:noFill/>
                    </a:lnR>
                    <a:lnT>
                      <a:noFill/>
                    </a:lnT>
                    <a:lnB>
                      <a:noFill/>
                    </a:lnB>
                  </a:tcPr>
                </a:tc>
                <a:extLst>
                  <a:ext uri="{0D108BD9-81ED-4DB2-BD59-A6C34878D82A}">
                    <a16:rowId xmlns:a16="http://schemas.microsoft.com/office/drawing/2014/main" val="3803746836"/>
                  </a:ext>
                </a:extLst>
              </a:tr>
            </a:tbl>
          </a:graphicData>
        </a:graphic>
      </p:graphicFrame>
      <p:pic>
        <p:nvPicPr>
          <p:cNvPr id="3075" name="Picture 3"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95813" y="3684588"/>
            <a:ext cx="95250" cy="952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95813" y="3684588"/>
            <a:ext cx="95250" cy="95250"/>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1" descr="WilliamBligh.jpe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908679" y="981977"/>
            <a:ext cx="1779371" cy="27073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4924669" y="400088"/>
            <a:ext cx="1631729" cy="369332"/>
          </a:xfrm>
          <a:prstGeom prst="rect">
            <a:avLst/>
          </a:prstGeom>
        </p:spPr>
        <p:txBody>
          <a:bodyPr wrap="none">
            <a:spAutoFit/>
          </a:bodyPr>
          <a:lstStyle/>
          <a:p>
            <a:r>
              <a:rPr lang="fr-FR" b="1" i="0" dirty="0" smtClean="0">
                <a:solidFill>
                  <a:srgbClr val="000000"/>
                </a:solidFill>
                <a:effectLst/>
                <a:latin typeface="Arial" panose="020B0604020202020204" pitchFamily="34" charset="0"/>
              </a:rPr>
              <a:t>William Bligh</a:t>
            </a:r>
            <a:endParaRPr lang="fr-FR" dirty="0"/>
          </a:p>
        </p:txBody>
      </p:sp>
      <p:graphicFrame>
        <p:nvGraphicFramePr>
          <p:cNvPr id="6" name="Tableau 5"/>
          <p:cNvGraphicFramePr>
            <a:graphicFrameLocks noGrp="1"/>
          </p:cNvGraphicFramePr>
          <p:nvPr>
            <p:extLst>
              <p:ext uri="{D42A27DB-BD31-4B8C-83A1-F6EECF244321}">
                <p14:modId xmlns:p14="http://schemas.microsoft.com/office/powerpoint/2010/main" val="857795477"/>
              </p:ext>
            </p:extLst>
          </p:nvPr>
        </p:nvGraphicFramePr>
        <p:xfrm>
          <a:off x="771668" y="267157"/>
          <a:ext cx="3000376" cy="1629689"/>
        </p:xfrm>
        <a:graphic>
          <a:graphicData uri="http://schemas.openxmlformats.org/drawingml/2006/table">
            <a:tbl>
              <a:tblPr/>
              <a:tblGrid>
                <a:gridCol w="3000376">
                  <a:extLst>
                    <a:ext uri="{9D8B030D-6E8A-4147-A177-3AD203B41FA5}">
                      <a16:colId xmlns:a16="http://schemas.microsoft.com/office/drawing/2014/main" val="3298038229"/>
                    </a:ext>
                  </a:extLst>
                </a:gridCol>
              </a:tblGrid>
              <a:tr h="0">
                <a:tc>
                  <a:txBody>
                    <a:bodyPr/>
                    <a:lstStyle/>
                    <a:p>
                      <a:pPr algn="ctr"/>
                      <a:r>
                        <a:rPr lang="fr-FR" u="none" strike="noStrike" dirty="0">
                          <a:solidFill>
                            <a:srgbClr val="0B0080"/>
                          </a:solidFill>
                          <a:effectLst/>
                          <a:hlinkClick r:id="rId16" tooltip="Gouverneur de Nouvelle-Galles du Sud"/>
                        </a:rPr>
                        <a:t>Gouverneur de Nouvelle-Galles du Sud</a:t>
                      </a:r>
                      <a:endParaRPr lang="fr-FR" dirty="0">
                        <a:solidFill>
                          <a:srgbClr val="000000"/>
                        </a:solidFill>
                        <a:effectLst/>
                      </a:endParaRPr>
                    </a:p>
                  </a:txBody>
                  <a:tcPr marL="38100" marR="38100" marT="38100" marB="38100" anchor="ctr">
                    <a:lnL>
                      <a:noFill/>
                    </a:lnL>
                    <a:lnR>
                      <a:noFill/>
                    </a:lnR>
                    <a:lnT>
                      <a:noFill/>
                    </a:lnT>
                    <a:lnB>
                      <a:noFill/>
                    </a:lnB>
                    <a:solidFill>
                      <a:srgbClr val="F6F6FF"/>
                    </a:solidFill>
                  </a:tcPr>
                </a:tc>
                <a:extLst>
                  <a:ext uri="{0D108BD9-81ED-4DB2-BD59-A6C34878D82A}">
                    <a16:rowId xmlns:a16="http://schemas.microsoft.com/office/drawing/2014/main" val="2688238606"/>
                  </a:ext>
                </a:extLst>
              </a:tr>
              <a:tr h="0">
                <a:tc>
                  <a:txBody>
                    <a:bodyPr/>
                    <a:lstStyle/>
                    <a:p>
                      <a:pPr algn="ctr"/>
                      <a:r>
                        <a:rPr lang="fr-FR" b="0" dirty="0">
                          <a:solidFill>
                            <a:srgbClr val="000000"/>
                          </a:solidFill>
                          <a:effectLst/>
                        </a:rPr>
                        <a:t>13 août 1806 - 26 janvier 1808</a:t>
                      </a:r>
                      <a:endParaRPr lang="fr-FR" dirty="0">
                        <a:solidFill>
                          <a:srgbClr val="000000"/>
                        </a:solidFill>
                        <a:effectLst/>
                      </a:endParaRPr>
                    </a:p>
                  </a:txBody>
                  <a:tcPr marL="38100" marR="38100" marT="38100" marB="38100" anchor="ctr">
                    <a:lnL>
                      <a:noFill/>
                    </a:lnL>
                    <a:lnR>
                      <a:noFill/>
                    </a:lnR>
                    <a:lnT>
                      <a:noFill/>
                    </a:lnT>
                    <a:lnB>
                      <a:noFill/>
                    </a:lnB>
                    <a:solidFill>
                      <a:srgbClr val="F9F9F9"/>
                    </a:solidFill>
                  </a:tcPr>
                </a:tc>
                <a:extLst>
                  <a:ext uri="{0D108BD9-81ED-4DB2-BD59-A6C34878D82A}">
                    <a16:rowId xmlns:a16="http://schemas.microsoft.com/office/drawing/2014/main" val="1570017423"/>
                  </a:ext>
                </a:extLst>
              </a:tr>
              <a:tr h="0">
                <a:tc>
                  <a:txBody>
                    <a:bodyPr/>
                    <a:lstStyle/>
                    <a:p>
                      <a:pPr algn="l"/>
                      <a:r>
                        <a:rPr lang="fr-FR" b="0" u="none" strike="noStrike" dirty="0">
                          <a:solidFill>
                            <a:srgbClr val="0B0080"/>
                          </a:solidFill>
                          <a:effectLst/>
                          <a:hlinkClick r:id="rId17" tooltip="Philip Gidley King"/>
                        </a:rPr>
                        <a:t>Philip </a:t>
                      </a:r>
                      <a:r>
                        <a:rPr lang="fr-FR" b="0" u="none" strike="noStrike" dirty="0" err="1">
                          <a:solidFill>
                            <a:srgbClr val="0B0080"/>
                          </a:solidFill>
                          <a:effectLst/>
                          <a:hlinkClick r:id="rId17" tooltip="Philip Gidley King"/>
                        </a:rPr>
                        <a:t>Gidley</a:t>
                      </a:r>
                      <a:r>
                        <a:rPr lang="fr-FR" b="0" u="none" strike="noStrike" dirty="0">
                          <a:solidFill>
                            <a:srgbClr val="0B0080"/>
                          </a:solidFill>
                          <a:effectLst/>
                          <a:hlinkClick r:id="rId17" tooltip="Philip Gidley King"/>
                        </a:rPr>
                        <a:t> King</a:t>
                      </a:r>
                      <a:endParaRPr lang="fr-FR" b="0" dirty="0">
                        <a:effectLst/>
                      </a:endParaRPr>
                    </a:p>
                    <a:p>
                      <a:pPr algn="r"/>
                      <a:r>
                        <a:rPr lang="fr-FR" b="0" u="none" strike="noStrike" dirty="0">
                          <a:solidFill>
                            <a:srgbClr val="0B0080"/>
                          </a:solidFill>
                          <a:effectLst/>
                          <a:hlinkClick r:id="rId18" tooltip="Lachlan Macquarie"/>
                        </a:rPr>
                        <a:t>Lachlan </a:t>
                      </a:r>
                      <a:r>
                        <a:rPr lang="fr-FR" b="0" u="none" strike="noStrike" dirty="0" err="1">
                          <a:solidFill>
                            <a:srgbClr val="0B0080"/>
                          </a:solidFill>
                          <a:effectLst/>
                          <a:hlinkClick r:id="rId18" tooltip="Lachlan Macquarie"/>
                        </a:rPr>
                        <a:t>Macquarie</a:t>
                      </a:r>
                      <a:endParaRPr lang="fr-FR" b="0" dirty="0">
                        <a:effectLst/>
                      </a:endParaRPr>
                    </a:p>
                  </a:txBody>
                  <a:tcPr marB="59969" anchor="ctr">
                    <a:lnL>
                      <a:noFill/>
                    </a:lnL>
                    <a:lnR>
                      <a:noFill/>
                    </a:lnR>
                    <a:lnT>
                      <a:noFill/>
                    </a:lnT>
                    <a:lnB>
                      <a:noFill/>
                    </a:lnB>
                    <a:solidFill>
                      <a:srgbClr val="F9F9F9"/>
                    </a:solidFill>
                  </a:tcPr>
                </a:tc>
                <a:extLst>
                  <a:ext uri="{0D108BD9-81ED-4DB2-BD59-A6C34878D82A}">
                    <a16:rowId xmlns:a16="http://schemas.microsoft.com/office/drawing/2014/main" val="3218942292"/>
                  </a:ext>
                </a:extLst>
              </a:tr>
            </a:tbl>
          </a:graphicData>
        </a:graphic>
      </p:graphicFrame>
      <p:graphicFrame>
        <p:nvGraphicFramePr>
          <p:cNvPr id="7" name="Tableau 6"/>
          <p:cNvGraphicFramePr>
            <a:graphicFrameLocks noGrp="1"/>
          </p:cNvGraphicFramePr>
          <p:nvPr>
            <p:extLst>
              <p:ext uri="{D42A27DB-BD31-4B8C-83A1-F6EECF244321}">
                <p14:modId xmlns:p14="http://schemas.microsoft.com/office/powerpoint/2010/main" val="1785002411"/>
              </p:ext>
            </p:extLst>
          </p:nvPr>
        </p:nvGraphicFramePr>
        <p:xfrm>
          <a:off x="694809" y="2040103"/>
          <a:ext cx="3000376" cy="2697480"/>
        </p:xfrm>
        <a:graphic>
          <a:graphicData uri="http://schemas.openxmlformats.org/drawingml/2006/table">
            <a:tbl>
              <a:tblPr/>
              <a:tblGrid>
                <a:gridCol w="1500188">
                  <a:extLst>
                    <a:ext uri="{9D8B030D-6E8A-4147-A177-3AD203B41FA5}">
                      <a16:colId xmlns:a16="http://schemas.microsoft.com/office/drawing/2014/main" val="3656296061"/>
                    </a:ext>
                  </a:extLst>
                </a:gridCol>
                <a:gridCol w="1500188">
                  <a:extLst>
                    <a:ext uri="{9D8B030D-6E8A-4147-A177-3AD203B41FA5}">
                      <a16:colId xmlns:a16="http://schemas.microsoft.com/office/drawing/2014/main" val="1232514290"/>
                    </a:ext>
                  </a:extLst>
                </a:gridCol>
              </a:tblGrid>
              <a:tr h="0">
                <a:tc gridSpan="2">
                  <a:txBody>
                    <a:bodyPr/>
                    <a:lstStyle/>
                    <a:p>
                      <a:r>
                        <a:rPr lang="fr-FR"/>
                        <a:t>Biographie</a:t>
                      </a:r>
                    </a:p>
                  </a:txBody>
                  <a:tcPr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hMerge="1">
                  <a:txBody>
                    <a:bodyPr/>
                    <a:lstStyle/>
                    <a:p>
                      <a:endParaRPr lang="fr-FR"/>
                    </a:p>
                  </a:txBody>
                  <a:tcPr/>
                </a:tc>
                <a:extLst>
                  <a:ext uri="{0D108BD9-81ED-4DB2-BD59-A6C34878D82A}">
                    <a16:rowId xmlns:a16="http://schemas.microsoft.com/office/drawing/2014/main" val="3249829129"/>
                  </a:ext>
                </a:extLst>
              </a:tr>
              <a:tr h="0">
                <a:tc>
                  <a:txBody>
                    <a:bodyPr/>
                    <a:lstStyle/>
                    <a:p>
                      <a:pPr algn="l"/>
                      <a:r>
                        <a:rPr lang="fr-FR" baseline="30000">
                          <a:effectLst/>
                        </a:rPr>
                        <a:t>Naissance</a:t>
                      </a:r>
                    </a:p>
                  </a:txBody>
                  <a:tcPr marR="95250" marT="38100" anchor="ctr">
                    <a:lnL>
                      <a:noFill/>
                    </a:lnL>
                    <a:lnR>
                      <a:noFill/>
                    </a:lnR>
                    <a:lnT w="12700" cmpd="sng">
                      <a:noFill/>
                      <a:prstDash val="solid"/>
                    </a:lnT>
                    <a:lnB>
                      <a:noFill/>
                    </a:lnB>
                    <a:lnTlToBr w="12700" cmpd="sng">
                      <a:noFill/>
                      <a:prstDash val="solid"/>
                    </a:lnTlToBr>
                    <a:lnBlToTr w="12700" cmpd="sng">
                      <a:noFill/>
                      <a:prstDash val="solid"/>
                    </a:lnBlToTr>
                  </a:tcPr>
                </a:tc>
                <a:tc>
                  <a:txBody>
                    <a:bodyPr/>
                    <a:lstStyle/>
                    <a:p>
                      <a:r>
                        <a:rPr lang="en-US" u="none" strike="noStrike" baseline="30000">
                          <a:solidFill>
                            <a:srgbClr val="0B0080"/>
                          </a:solidFill>
                          <a:effectLst/>
                          <a:hlinkClick r:id="rId19" tooltip="9 septembre"/>
                        </a:rPr>
                        <a:t>9 septembre</a:t>
                      </a:r>
                      <a:r>
                        <a:rPr lang="en-US" baseline="30000">
                          <a:effectLst/>
                        </a:rPr>
                        <a:t> </a:t>
                      </a:r>
                      <a:r>
                        <a:rPr lang="en-US" u="none" strike="noStrike" baseline="30000">
                          <a:solidFill>
                            <a:srgbClr val="0B0080"/>
                          </a:solidFill>
                          <a:effectLst/>
                          <a:hlinkClick r:id="rId20" tooltip="1754"/>
                        </a:rPr>
                        <a:t>1754</a:t>
                      </a:r>
                      <a:r>
                        <a:rPr lang="en-US" baseline="30000">
                          <a:effectLst/>
                        </a:rPr>
                        <a:t/>
                      </a:r>
                      <a:br>
                        <a:rPr lang="en-US" baseline="30000">
                          <a:effectLst/>
                        </a:rPr>
                      </a:br>
                      <a:r>
                        <a:rPr lang="en-US" u="none" strike="noStrike" baseline="30000">
                          <a:solidFill>
                            <a:srgbClr val="0B0080"/>
                          </a:solidFill>
                          <a:effectLst/>
                          <a:hlinkClick r:id="rId21" tooltip="St Tudy"/>
                        </a:rPr>
                        <a:t>St Tudy</a:t>
                      </a:r>
                      <a:endParaRPr lang="en-US" baseline="3000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022778407"/>
                  </a:ext>
                </a:extLst>
              </a:tr>
              <a:tr h="0">
                <a:tc>
                  <a:txBody>
                    <a:bodyPr/>
                    <a:lstStyle/>
                    <a:p>
                      <a:pPr algn="l"/>
                      <a:r>
                        <a:rPr lang="fr-FR" baseline="30000">
                          <a:effectLst/>
                        </a:rPr>
                        <a:t>Décès</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22" tooltip="7 décembre"/>
                        </a:rPr>
                        <a:t>7</a:t>
                      </a:r>
                      <a:r>
                        <a:rPr lang="fr-FR" baseline="30000">
                          <a:effectLst/>
                        </a:rPr>
                        <a:t> </a:t>
                      </a:r>
                      <a:r>
                        <a:rPr lang="fr-FR" u="none" strike="noStrike" baseline="30000">
                          <a:solidFill>
                            <a:srgbClr val="0B0080"/>
                          </a:solidFill>
                          <a:effectLst/>
                          <a:hlinkClick r:id="rId23" tooltip="Décembre 1817"/>
                        </a:rPr>
                        <a:t>décembre</a:t>
                      </a:r>
                      <a:r>
                        <a:rPr lang="fr-FR" baseline="30000">
                          <a:effectLst/>
                        </a:rPr>
                        <a:t> </a:t>
                      </a:r>
                      <a:r>
                        <a:rPr lang="fr-FR" u="none" strike="noStrike" baseline="30000">
                          <a:solidFill>
                            <a:srgbClr val="0B0080"/>
                          </a:solidFill>
                          <a:effectLst/>
                          <a:hlinkClick r:id="rId24" tooltip="1817"/>
                        </a:rPr>
                        <a:t>1817</a:t>
                      </a:r>
                      <a:r>
                        <a:rPr lang="fr-FR" baseline="30000">
                          <a:effectLst/>
                        </a:rPr>
                        <a:t> (à 63 ans)</a:t>
                      </a:r>
                      <a:br>
                        <a:rPr lang="fr-FR" baseline="30000">
                          <a:effectLst/>
                        </a:rPr>
                      </a:br>
                      <a:r>
                        <a:rPr lang="fr-FR" u="none" strike="noStrike" baseline="30000">
                          <a:solidFill>
                            <a:srgbClr val="0B0080"/>
                          </a:solidFill>
                          <a:effectLst/>
                          <a:hlinkClick r:id="rId25" tooltip="Londres"/>
                        </a:rPr>
                        <a:t>Londres</a:t>
                      </a:r>
                      <a:endParaRPr lang="fr-FR" baseline="3000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69243785"/>
                  </a:ext>
                </a:extLst>
              </a:tr>
              <a:tr h="0">
                <a:tc>
                  <a:txBody>
                    <a:bodyPr/>
                    <a:lstStyle/>
                    <a:p>
                      <a:pPr algn="l"/>
                      <a:r>
                        <a:rPr lang="fr-FR" baseline="30000">
                          <a:effectLst/>
                        </a:rPr>
                        <a:t>Sépulture</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26" tooltip="Garden Museum"/>
                        </a:rPr>
                        <a:t>Garden Museum</a:t>
                      </a:r>
                      <a:endParaRPr lang="fr-FR" baseline="3000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358849427"/>
                  </a:ext>
                </a:extLst>
              </a:tr>
              <a:tr h="0">
                <a:tc>
                  <a:txBody>
                    <a:bodyPr/>
                    <a:lstStyle/>
                    <a:p>
                      <a:pPr algn="l"/>
                      <a:r>
                        <a:rPr lang="fr-FR" baseline="30000">
                          <a:effectLst/>
                        </a:rPr>
                        <a:t>Nationalité</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27" tooltip="Royaume de Grande-Bretagne"/>
                        </a:rPr>
                        <a:t>Britannique</a:t>
                      </a:r>
                      <a:endParaRPr lang="fr-FR" baseline="3000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193868600"/>
                  </a:ext>
                </a:extLst>
              </a:tr>
              <a:tr h="0">
                <a:tc>
                  <a:txBody>
                    <a:bodyPr/>
                    <a:lstStyle/>
                    <a:p>
                      <a:pPr algn="l"/>
                      <a:r>
                        <a:rPr lang="fr-FR" baseline="30000" dirty="0">
                          <a:effectLst/>
                        </a:rPr>
                        <a:t>Activités</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28" tooltip="Officier"/>
                        </a:rPr>
                        <a:t>Officier</a:t>
                      </a:r>
                      <a:r>
                        <a:rPr lang="fr-FR" baseline="30000">
                          <a:effectLst/>
                        </a:rPr>
                        <a:t>, </a:t>
                      </a:r>
                      <a:r>
                        <a:rPr lang="fr-FR" u="none" strike="noStrike" baseline="30000">
                          <a:solidFill>
                            <a:srgbClr val="0B0080"/>
                          </a:solidFill>
                          <a:effectLst/>
                          <a:hlinkClick r:id="rId12" tooltip="Marin (profession)"/>
                        </a:rPr>
                        <a:t>marin</a:t>
                      </a:r>
                      <a:r>
                        <a:rPr lang="fr-FR" baseline="30000">
                          <a:effectLst/>
                        </a:rPr>
                        <a:t>, </a:t>
                      </a:r>
                      <a:r>
                        <a:rPr lang="fr-FR" u="none" strike="noStrike" baseline="30000">
                          <a:solidFill>
                            <a:srgbClr val="0B0080"/>
                          </a:solidFill>
                          <a:effectLst/>
                          <a:hlinkClick r:id="rId29" tooltip="Personnalité politique"/>
                        </a:rPr>
                        <a:t>homme politique</a:t>
                      </a:r>
                      <a:endParaRPr lang="fr-FR" baseline="3000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098873349"/>
                  </a:ext>
                </a:extLst>
              </a:tr>
              <a:tr h="0">
                <a:tc>
                  <a:txBody>
                    <a:bodyPr/>
                    <a:lstStyle/>
                    <a:p>
                      <a:pPr algn="l"/>
                      <a:r>
                        <a:rPr lang="fr-FR" baseline="30000">
                          <a:effectLst/>
                        </a:rPr>
                        <a:t>Conjoint</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baseline="30000" dirty="0">
                          <a:effectLst/>
                        </a:rPr>
                        <a:t>Elizabeth </a:t>
                      </a:r>
                      <a:r>
                        <a:rPr lang="fr-FR" baseline="30000" dirty="0" err="1">
                          <a:effectLst/>
                        </a:rPr>
                        <a:t>Betham</a:t>
                      </a:r>
                      <a:endParaRPr lang="fr-FR" baseline="30000" dirty="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69677793"/>
                  </a:ext>
                </a:extLst>
              </a:tr>
            </a:tbl>
          </a:graphicData>
        </a:graphic>
      </p:graphicFrame>
      <p:graphicFrame>
        <p:nvGraphicFramePr>
          <p:cNvPr id="8" name="Tableau 7"/>
          <p:cNvGraphicFramePr>
            <a:graphicFrameLocks noGrp="1"/>
          </p:cNvGraphicFramePr>
          <p:nvPr>
            <p:extLst>
              <p:ext uri="{D42A27DB-BD31-4B8C-83A1-F6EECF244321}">
                <p14:modId xmlns:p14="http://schemas.microsoft.com/office/powerpoint/2010/main" val="750935677"/>
              </p:ext>
            </p:extLst>
          </p:nvPr>
        </p:nvGraphicFramePr>
        <p:xfrm>
          <a:off x="694809" y="4518858"/>
          <a:ext cx="3000376" cy="1981200"/>
        </p:xfrm>
        <a:graphic>
          <a:graphicData uri="http://schemas.openxmlformats.org/drawingml/2006/table">
            <a:tbl>
              <a:tblPr/>
              <a:tblGrid>
                <a:gridCol w="1500188">
                  <a:extLst>
                    <a:ext uri="{9D8B030D-6E8A-4147-A177-3AD203B41FA5}">
                      <a16:colId xmlns:a16="http://schemas.microsoft.com/office/drawing/2014/main" val="1523405013"/>
                    </a:ext>
                  </a:extLst>
                </a:gridCol>
                <a:gridCol w="1500188">
                  <a:extLst>
                    <a:ext uri="{9D8B030D-6E8A-4147-A177-3AD203B41FA5}">
                      <a16:colId xmlns:a16="http://schemas.microsoft.com/office/drawing/2014/main" val="2960402587"/>
                    </a:ext>
                  </a:extLst>
                </a:gridCol>
              </a:tblGrid>
              <a:tr h="0">
                <a:tc gridSpan="2">
                  <a:txBody>
                    <a:bodyPr/>
                    <a:lstStyle/>
                    <a:p>
                      <a:endParaRPr lang="fr-FR" dirty="0"/>
                    </a:p>
                  </a:txBody>
                  <a:tcPr anchor="ct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hMerge="1">
                  <a:txBody>
                    <a:bodyPr/>
                    <a:lstStyle/>
                    <a:p>
                      <a:endParaRPr lang="fr-FR"/>
                    </a:p>
                  </a:txBody>
                  <a:tcPr/>
                </a:tc>
                <a:extLst>
                  <a:ext uri="{0D108BD9-81ED-4DB2-BD59-A6C34878D82A}">
                    <a16:rowId xmlns:a16="http://schemas.microsoft.com/office/drawing/2014/main" val="4099080076"/>
                  </a:ext>
                </a:extLst>
              </a:tr>
              <a:tr h="0">
                <a:tc>
                  <a:txBody>
                    <a:bodyPr/>
                    <a:lstStyle/>
                    <a:p>
                      <a:pPr algn="l"/>
                      <a:r>
                        <a:rPr lang="fr-FR" baseline="30000">
                          <a:effectLst/>
                        </a:rPr>
                        <a:t>Membre de</a:t>
                      </a:r>
                    </a:p>
                  </a:txBody>
                  <a:tcPr marR="95250" marT="38100" anchor="ctr">
                    <a:lnL>
                      <a:noFill/>
                    </a:lnL>
                    <a:lnR>
                      <a:noFill/>
                    </a:lnR>
                    <a:lnT w="12700" cmpd="sng">
                      <a:noFill/>
                      <a:prstDash val="solid"/>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30" tooltip="Royal Society"/>
                        </a:rPr>
                        <a:t>Royal Society</a:t>
                      </a:r>
                      <a:endParaRPr lang="fr-FR" baseline="3000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097303730"/>
                  </a:ext>
                </a:extLst>
              </a:tr>
              <a:tr h="0">
                <a:tc>
                  <a:txBody>
                    <a:bodyPr/>
                    <a:lstStyle/>
                    <a:p>
                      <a:pPr algn="l"/>
                      <a:r>
                        <a:rPr lang="fr-FR" baseline="30000">
                          <a:effectLst/>
                        </a:rPr>
                        <a:t>Arme</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31" tooltip="Royal Navy"/>
                        </a:rPr>
                        <a:t>Royal Navy</a:t>
                      </a:r>
                      <a:endParaRPr lang="fr-FR" baseline="3000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44965734"/>
                  </a:ext>
                </a:extLst>
              </a:tr>
              <a:tr h="0">
                <a:tc>
                  <a:txBody>
                    <a:bodyPr/>
                    <a:lstStyle/>
                    <a:p>
                      <a:pPr algn="l"/>
                      <a:r>
                        <a:rPr lang="fr-FR" baseline="30000">
                          <a:effectLst/>
                        </a:rPr>
                        <a:t>Grade militaire</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a:solidFill>
                            <a:srgbClr val="0B0080"/>
                          </a:solidFill>
                          <a:effectLst/>
                          <a:hlinkClick r:id="rId32" tooltip="Amiral"/>
                        </a:rPr>
                        <a:t>Amiral</a:t>
                      </a:r>
                      <a:endParaRPr lang="fr-FR" baseline="3000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461533745"/>
                  </a:ext>
                </a:extLst>
              </a:tr>
              <a:tr h="0">
                <a:tc>
                  <a:txBody>
                    <a:bodyPr/>
                    <a:lstStyle/>
                    <a:p>
                      <a:pPr algn="l"/>
                      <a:r>
                        <a:rPr lang="fr-FR" baseline="30000" dirty="0">
                          <a:effectLst/>
                        </a:rPr>
                        <a:t>Conflits</a:t>
                      </a:r>
                    </a:p>
                  </a:txBody>
                  <a:tcPr marR="95250" marT="38100" anchor="ctr">
                    <a:lnL>
                      <a:noFill/>
                    </a:lnL>
                    <a:lnR>
                      <a:noFill/>
                    </a:lnR>
                    <a:lnT>
                      <a:noFill/>
                    </a:lnT>
                    <a:lnB>
                      <a:noFill/>
                    </a:lnB>
                    <a:lnTlToBr w="12700" cmpd="sng">
                      <a:noFill/>
                      <a:prstDash val="solid"/>
                    </a:lnTlToBr>
                    <a:lnBlToTr w="12700" cmpd="sng">
                      <a:noFill/>
                      <a:prstDash val="solid"/>
                    </a:lnBlToTr>
                  </a:tcPr>
                </a:tc>
                <a:tc>
                  <a:txBody>
                    <a:bodyPr/>
                    <a:lstStyle/>
                    <a:p>
                      <a:r>
                        <a:rPr lang="fr-FR" u="none" strike="noStrike" baseline="30000" dirty="0">
                          <a:solidFill>
                            <a:srgbClr val="0B0080"/>
                          </a:solidFill>
                          <a:effectLst/>
                          <a:hlinkClick r:id="rId33" tooltip="Bataille du Dogger Bank (1781)"/>
                        </a:rPr>
                        <a:t>Bataille du Dogger Bank</a:t>
                      </a:r>
                      <a:r>
                        <a:rPr lang="fr-FR" baseline="30000" dirty="0">
                          <a:effectLst/>
                        </a:rPr>
                        <a:t/>
                      </a:r>
                      <a:br>
                        <a:rPr lang="fr-FR" baseline="30000" dirty="0">
                          <a:effectLst/>
                        </a:rPr>
                      </a:br>
                      <a:r>
                        <a:rPr lang="fr-FR" u="none" strike="noStrike" baseline="30000" dirty="0">
                          <a:solidFill>
                            <a:srgbClr val="0B0080"/>
                          </a:solidFill>
                          <a:effectLst/>
                          <a:hlinkClick r:id="rId34" tooltip="Bataille de Camperdown"/>
                        </a:rPr>
                        <a:t>Bataille de </a:t>
                      </a:r>
                      <a:r>
                        <a:rPr lang="fr-FR" u="none" strike="noStrike" baseline="30000" dirty="0" err="1">
                          <a:solidFill>
                            <a:srgbClr val="0B0080"/>
                          </a:solidFill>
                          <a:effectLst/>
                          <a:hlinkClick r:id="rId34" tooltip="Bataille de Camperdown"/>
                        </a:rPr>
                        <a:t>Camperdown</a:t>
                      </a:r>
                      <a:endParaRPr lang="fr-FR" baseline="30000" dirty="0">
                        <a:effectLst/>
                      </a:endParaRPr>
                    </a:p>
                  </a:txBody>
                  <a:tcPr marT="3810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803095104"/>
                  </a:ext>
                </a:extLst>
              </a:tr>
            </a:tbl>
          </a:graphicData>
        </a:graphic>
      </p:graphicFrame>
      <p:pic>
        <p:nvPicPr>
          <p:cNvPr id="3084" name="Picture 12"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71668" y="3010920"/>
            <a:ext cx="95250" cy="95250"/>
          </a:xfrm>
          <a:prstGeom prst="rect">
            <a:avLst/>
          </a:prstGeom>
          <a:noFill/>
          <a:extLst>
            <a:ext uri="{909E8E84-426E-40DD-AFC4-6F175D3DCCD1}">
              <a14:hiddenFill xmlns:a14="http://schemas.microsoft.com/office/drawing/2010/main">
                <a:solidFill>
                  <a:srgbClr val="FFFFFF"/>
                </a:solidFill>
              </a14:hiddenFill>
            </a:ext>
          </a:extLst>
        </p:spPr>
      </p:pic>
      <p:pic>
        <p:nvPicPr>
          <p:cNvPr id="3085" name="Picture 13"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71668" y="3010920"/>
            <a:ext cx="95250" cy="95250"/>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71668" y="3010920"/>
            <a:ext cx="95250" cy="95250"/>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71668" y="3010920"/>
            <a:ext cx="95250" cy="95250"/>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Voir et modifier les données sur Wikidata"/>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71668" y="3010920"/>
            <a:ext cx="95250" cy="9525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772044" y="4191734"/>
            <a:ext cx="5657589" cy="2308324"/>
          </a:xfrm>
          <a:prstGeom prst="rect">
            <a:avLst/>
          </a:prstGeom>
        </p:spPr>
        <p:txBody>
          <a:bodyPr wrap="square">
            <a:spAutoFit/>
          </a:bodyPr>
          <a:lstStyle/>
          <a:p>
            <a:r>
              <a:rPr lang="fr-FR" b="0" i="0" dirty="0" smtClean="0">
                <a:effectLst/>
                <a:latin typeface="Open Sans"/>
              </a:rPr>
              <a:t>Le commandement de la Bounty est confié à </a:t>
            </a:r>
            <a:r>
              <a:rPr lang="fr-FR" b="1" i="0" u="none" strike="noStrike" dirty="0" smtClean="0">
                <a:solidFill>
                  <a:srgbClr val="00CFD6"/>
                </a:solidFill>
                <a:effectLst/>
                <a:latin typeface="inherit"/>
                <a:hlinkClick r:id="rId35"/>
              </a:rPr>
              <a:t>William Bligh</a:t>
            </a:r>
            <a:r>
              <a:rPr lang="fr-FR" b="0" i="0" dirty="0" smtClean="0">
                <a:effectLst/>
                <a:latin typeface="Open Sans"/>
              </a:rPr>
              <a:t>, jeune lieutenant de 33 ans, ami de Joseph Banks et ancien maître navigateur sous les ordres de Cook lors de son troisième voyage dans le Pacifique. L’équipage est composé de 46 hommes dont 44 marins choisis par Bligh et deux botanistes nommés par Banks.  Parmi les officiers figure, </a:t>
            </a:r>
            <a:r>
              <a:rPr lang="fr-FR" b="1" i="0" u="none" strike="noStrike" dirty="0" smtClean="0">
                <a:solidFill>
                  <a:srgbClr val="00CFD6"/>
                </a:solidFill>
                <a:effectLst/>
                <a:latin typeface="inherit"/>
                <a:hlinkClick r:id="rId36"/>
              </a:rPr>
              <a:t>Fletcher Christian</a:t>
            </a:r>
            <a:r>
              <a:rPr lang="fr-FR" b="0" i="0" dirty="0" smtClean="0">
                <a:effectLst/>
                <a:latin typeface="Open Sans"/>
              </a:rPr>
              <a:t>, âgé de 23 ans.</a:t>
            </a:r>
            <a:endParaRPr lang="fr-FR" dirty="0"/>
          </a:p>
        </p:txBody>
      </p:sp>
    </p:spTree>
    <p:extLst>
      <p:ext uri="{BB962C8B-B14F-4D97-AF65-F5344CB8AC3E}">
        <p14:creationId xmlns:p14="http://schemas.microsoft.com/office/powerpoint/2010/main" val="35190973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6"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Mutiny On The Bounty MGM Film HMS Bounty Ship Painting Postcard - Non ClassÃ©s"/>
          <p:cNvPicPr>
            <a:picLocks noChangeAspect="1" noChangeArrowheads="1"/>
          </p:cNvPicPr>
          <p:nvPr/>
        </p:nvPicPr>
        <p:blipFill rotWithShape="1">
          <a:blip r:embed="rId3">
            <a:extLst>
              <a:ext uri="{28A0092B-C50C-407E-A947-70E740481C1C}">
                <a14:useLocalDpi xmlns:a14="http://schemas.microsoft.com/office/drawing/2010/main" val="0"/>
              </a:ext>
            </a:extLst>
          </a:blip>
          <a:srcRect b="2101"/>
          <a:stretch/>
        </p:blipFill>
        <p:spPr bwMode="auto">
          <a:xfrm>
            <a:off x="4835046" y="1514780"/>
            <a:ext cx="7099593" cy="500182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graphicFrame>
        <p:nvGraphicFramePr>
          <p:cNvPr id="3" name="Tableau 2"/>
          <p:cNvGraphicFramePr>
            <a:graphicFrameLocks noGrp="1"/>
          </p:cNvGraphicFramePr>
          <p:nvPr>
            <p:extLst>
              <p:ext uri="{D42A27DB-BD31-4B8C-83A1-F6EECF244321}">
                <p14:modId xmlns:p14="http://schemas.microsoft.com/office/powerpoint/2010/main" val="3053484703"/>
              </p:ext>
            </p:extLst>
          </p:nvPr>
        </p:nvGraphicFramePr>
        <p:xfrm>
          <a:off x="945731" y="1514779"/>
          <a:ext cx="3037546" cy="5091346"/>
        </p:xfrm>
        <a:graphic>
          <a:graphicData uri="http://schemas.openxmlformats.org/drawingml/2006/table">
            <a:tbl>
              <a:tblPr/>
              <a:tblGrid>
                <a:gridCol w="1518773">
                  <a:extLst>
                    <a:ext uri="{9D8B030D-6E8A-4147-A177-3AD203B41FA5}">
                      <a16:colId xmlns:a16="http://schemas.microsoft.com/office/drawing/2014/main" val="4077099053"/>
                    </a:ext>
                  </a:extLst>
                </a:gridCol>
                <a:gridCol w="1518773">
                  <a:extLst>
                    <a:ext uri="{9D8B030D-6E8A-4147-A177-3AD203B41FA5}">
                      <a16:colId xmlns:a16="http://schemas.microsoft.com/office/drawing/2014/main" val="1841434741"/>
                    </a:ext>
                  </a:extLst>
                </a:gridCol>
              </a:tblGrid>
              <a:tr h="334973">
                <a:tc>
                  <a:txBody>
                    <a:bodyPr/>
                    <a:lstStyle/>
                    <a:p>
                      <a:pPr algn="l"/>
                      <a:r>
                        <a:rPr lang="fr-FR" sz="1800" baseline="30000">
                          <a:effectLst/>
                        </a:rPr>
                        <a:t>Autres noms</a:t>
                      </a: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i="1"/>
                        <a:t>Bethia</a:t>
                      </a:r>
                      <a:endParaRPr lang="fr-FR" sz="1800"/>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557364713"/>
                  </a:ext>
                </a:extLst>
              </a:tr>
              <a:tr h="234938">
                <a:tc gridSpan="2">
                  <a:txBody>
                    <a:bodyPr/>
                    <a:lstStyle/>
                    <a:p>
                      <a:pPr algn="ctr"/>
                      <a:r>
                        <a:rPr lang="fr-FR" sz="1800" baseline="30000">
                          <a:solidFill>
                            <a:srgbClr val="FFFFFF"/>
                          </a:solidFill>
                          <a:effectLst/>
                        </a:rPr>
                        <a:t>Histoire</a:t>
                      </a:r>
                    </a:p>
                  </a:txBody>
                  <a:tcPr marL="30051" marR="30051" marT="30051" marB="3005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000080"/>
                    </a:solidFill>
                  </a:tcPr>
                </a:tc>
                <a:tc hMerge="1">
                  <a:txBody>
                    <a:bodyPr/>
                    <a:lstStyle/>
                    <a:p>
                      <a:endParaRPr lang="fr-FR"/>
                    </a:p>
                  </a:txBody>
                  <a:tcPr/>
                </a:tc>
                <a:extLst>
                  <a:ext uri="{0D108BD9-81ED-4DB2-BD59-A6C34878D82A}">
                    <a16:rowId xmlns:a16="http://schemas.microsoft.com/office/drawing/2014/main" val="1646250019"/>
                  </a:ext>
                </a:extLst>
              </a:tr>
              <a:tr h="334973">
                <a:tc>
                  <a:txBody>
                    <a:bodyPr/>
                    <a:lstStyle/>
                    <a:p>
                      <a:pPr algn="l"/>
                      <a:r>
                        <a:rPr lang="fr-FR" sz="1800" baseline="30000">
                          <a:effectLst/>
                        </a:rPr>
                        <a:t>A servi dans</a:t>
                      </a: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 </a:t>
                      </a:r>
                      <a:r>
                        <a:rPr lang="fr-FR" sz="1800" u="none" strike="noStrike">
                          <a:solidFill>
                            <a:srgbClr val="0B0080"/>
                          </a:solidFill>
                          <a:effectLst/>
                          <a:hlinkClick r:id="rId4" tooltip="Royal Navy"/>
                        </a:rPr>
                        <a:t>Royal Navy</a:t>
                      </a:r>
                      <a:endParaRPr lang="fr-FR" sz="1800"/>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537116703"/>
                  </a:ext>
                </a:extLst>
              </a:tr>
              <a:tr h="234938">
                <a:tc gridSpan="2">
                  <a:txBody>
                    <a:bodyPr/>
                    <a:lstStyle/>
                    <a:p>
                      <a:pPr algn="ctr"/>
                      <a:r>
                        <a:rPr lang="fr-FR" sz="1800" baseline="30000">
                          <a:solidFill>
                            <a:srgbClr val="FFFFFF"/>
                          </a:solidFill>
                          <a:effectLst/>
                        </a:rPr>
                        <a:t>Équipage</a:t>
                      </a:r>
                    </a:p>
                  </a:txBody>
                  <a:tcPr marL="30051" marR="30051" marT="30051" marB="3005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000080"/>
                    </a:solidFill>
                  </a:tcPr>
                </a:tc>
                <a:tc hMerge="1">
                  <a:txBody>
                    <a:bodyPr/>
                    <a:lstStyle/>
                    <a:p>
                      <a:endParaRPr lang="fr-FR"/>
                    </a:p>
                  </a:txBody>
                  <a:tcPr/>
                </a:tc>
                <a:extLst>
                  <a:ext uri="{0D108BD9-81ED-4DB2-BD59-A6C34878D82A}">
                    <a16:rowId xmlns:a16="http://schemas.microsoft.com/office/drawing/2014/main" val="611531611"/>
                  </a:ext>
                </a:extLst>
              </a:tr>
              <a:tr h="334973">
                <a:tc>
                  <a:txBody>
                    <a:bodyPr/>
                    <a:lstStyle/>
                    <a:p>
                      <a:pPr algn="l"/>
                      <a:r>
                        <a:rPr lang="fr-FR" sz="1800" baseline="30000">
                          <a:effectLst/>
                        </a:rPr>
                        <a:t>Équipage</a:t>
                      </a: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46</a:t>
                      </a: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158450226"/>
                  </a:ext>
                </a:extLst>
              </a:tr>
              <a:tr h="234938">
                <a:tc gridSpan="2">
                  <a:txBody>
                    <a:bodyPr/>
                    <a:lstStyle/>
                    <a:p>
                      <a:pPr algn="ctr"/>
                      <a:r>
                        <a:rPr lang="fr-FR" sz="1800" baseline="30000">
                          <a:solidFill>
                            <a:srgbClr val="FFFFFF"/>
                          </a:solidFill>
                          <a:effectLst/>
                        </a:rPr>
                        <a:t>Caractéristiques techniques</a:t>
                      </a:r>
                    </a:p>
                  </a:txBody>
                  <a:tcPr marL="30051" marR="30051" marT="30051" marB="3005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000080"/>
                    </a:solidFill>
                  </a:tcPr>
                </a:tc>
                <a:tc hMerge="1">
                  <a:txBody>
                    <a:bodyPr/>
                    <a:lstStyle/>
                    <a:p>
                      <a:endParaRPr lang="fr-FR"/>
                    </a:p>
                  </a:txBody>
                  <a:tcPr/>
                </a:tc>
                <a:extLst>
                  <a:ext uri="{0D108BD9-81ED-4DB2-BD59-A6C34878D82A}">
                    <a16:rowId xmlns:a16="http://schemas.microsoft.com/office/drawing/2014/main" val="3889449952"/>
                  </a:ext>
                </a:extLst>
              </a:tr>
              <a:tr h="334973">
                <a:tc>
                  <a:txBody>
                    <a:bodyPr/>
                    <a:lstStyle/>
                    <a:p>
                      <a:pPr algn="l"/>
                      <a:r>
                        <a:rPr lang="fr-FR" sz="1800" u="none" strike="noStrike" baseline="30000">
                          <a:solidFill>
                            <a:srgbClr val="0B0080"/>
                          </a:solidFill>
                          <a:effectLst/>
                          <a:hlinkClick r:id="rId5" tooltip="Longueur hors-tout"/>
                        </a:rPr>
                        <a:t>Longueur</a:t>
                      </a:r>
                      <a:endParaRPr lang="fr-FR" sz="1800" baseline="30000">
                        <a:effectLst/>
                      </a:endParaRP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27.7 mètres</a:t>
                      </a: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52551974"/>
                  </a:ext>
                </a:extLst>
              </a:tr>
              <a:tr h="334973">
                <a:tc>
                  <a:txBody>
                    <a:bodyPr/>
                    <a:lstStyle/>
                    <a:p>
                      <a:pPr algn="l"/>
                      <a:r>
                        <a:rPr lang="fr-FR" sz="1800" u="none" strike="noStrike" baseline="30000">
                          <a:solidFill>
                            <a:srgbClr val="0B0080"/>
                          </a:solidFill>
                          <a:effectLst/>
                          <a:hlinkClick r:id="rId6" tooltip="Maître-bau"/>
                        </a:rPr>
                        <a:t>Maître-bau</a:t>
                      </a:r>
                      <a:endParaRPr lang="fr-FR" sz="1800" baseline="30000">
                        <a:effectLst/>
                      </a:endParaRP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7.3 mètres</a:t>
                      </a: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495572865"/>
                  </a:ext>
                </a:extLst>
              </a:tr>
              <a:tr h="576222">
                <a:tc>
                  <a:txBody>
                    <a:bodyPr/>
                    <a:lstStyle/>
                    <a:p>
                      <a:pPr algn="l"/>
                      <a:r>
                        <a:rPr lang="fr-FR" sz="1800" u="none" strike="noStrike" baseline="30000">
                          <a:solidFill>
                            <a:srgbClr val="0B0080"/>
                          </a:solidFill>
                          <a:effectLst/>
                          <a:hlinkClick r:id="rId7" tooltip="Déplacement (navire)"/>
                        </a:rPr>
                        <a:t>Déplacement</a:t>
                      </a:r>
                      <a:endParaRPr lang="fr-FR" sz="1800" baseline="30000">
                        <a:effectLst/>
                      </a:endParaRP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a:t>215 </a:t>
                      </a:r>
                      <a:r>
                        <a:rPr lang="fr-FR" sz="1800" u="none" strike="noStrike">
                          <a:solidFill>
                            <a:srgbClr val="0B0080"/>
                          </a:solidFill>
                          <a:effectLst/>
                          <a:hlinkClick r:id="rId8" tooltip="Tonneau (unité)"/>
                        </a:rPr>
                        <a:t>tonneaux</a:t>
                      </a:r>
                      <a:endParaRPr lang="fr-FR" sz="1800"/>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996676564"/>
                  </a:ext>
                </a:extLst>
              </a:tr>
              <a:tr h="234938">
                <a:tc gridSpan="2">
                  <a:txBody>
                    <a:bodyPr/>
                    <a:lstStyle/>
                    <a:p>
                      <a:pPr algn="ctr"/>
                      <a:r>
                        <a:rPr lang="fr-FR" sz="1800" baseline="30000">
                          <a:solidFill>
                            <a:srgbClr val="FFFFFF"/>
                          </a:solidFill>
                          <a:effectLst/>
                        </a:rPr>
                        <a:t>Caractéristiques militaires</a:t>
                      </a:r>
                    </a:p>
                  </a:txBody>
                  <a:tcPr marL="30051" marR="30051" marT="30051" marB="3005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000080"/>
                    </a:solidFill>
                  </a:tcPr>
                </a:tc>
                <a:tc hMerge="1">
                  <a:txBody>
                    <a:bodyPr/>
                    <a:lstStyle/>
                    <a:p>
                      <a:endParaRPr lang="fr-FR"/>
                    </a:p>
                  </a:txBody>
                  <a:tcPr/>
                </a:tc>
                <a:extLst>
                  <a:ext uri="{0D108BD9-81ED-4DB2-BD59-A6C34878D82A}">
                    <a16:rowId xmlns:a16="http://schemas.microsoft.com/office/drawing/2014/main" val="2056641913"/>
                  </a:ext>
                </a:extLst>
              </a:tr>
              <a:tr h="1810986">
                <a:tc>
                  <a:txBody>
                    <a:bodyPr/>
                    <a:lstStyle/>
                    <a:p>
                      <a:pPr algn="l"/>
                      <a:r>
                        <a:rPr lang="fr-FR" sz="1800" baseline="30000">
                          <a:effectLst/>
                        </a:rPr>
                        <a:t>Armement</a:t>
                      </a: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800" dirty="0"/>
                        <a:t>quatre canons de quatre livres et dix </a:t>
                      </a:r>
                      <a:r>
                        <a:rPr lang="fr-FR" sz="1800" u="none" strike="noStrike" dirty="0">
                          <a:solidFill>
                            <a:srgbClr val="0B0080"/>
                          </a:solidFill>
                          <a:effectLst/>
                          <a:hlinkClick r:id="rId9" tooltip="Pierrier"/>
                        </a:rPr>
                        <a:t>pierriers</a:t>
                      </a:r>
                      <a:r>
                        <a:rPr lang="fr-FR" sz="1800" dirty="0"/>
                        <a:t> d'une demi-livre</a:t>
                      </a:r>
                    </a:p>
                  </a:txBody>
                  <a:tcPr marL="72122" marR="72122" marT="36061" marB="36061"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594333528"/>
                  </a:ext>
                </a:extLst>
              </a:tr>
            </a:tbl>
          </a:graphicData>
        </a:graphic>
      </p:graphicFrame>
      <p:sp>
        <p:nvSpPr>
          <p:cNvPr id="4" name="ZoneTexte 3"/>
          <p:cNvSpPr txBox="1"/>
          <p:nvPr/>
        </p:nvSpPr>
        <p:spPr>
          <a:xfrm>
            <a:off x="5924811" y="389236"/>
            <a:ext cx="4534421" cy="923330"/>
          </a:xfrm>
          <a:prstGeom prst="rect">
            <a:avLst/>
          </a:prstGeom>
          <a:noFill/>
        </p:spPr>
        <p:txBody>
          <a:bodyPr wrap="square" rtlCol="0">
            <a:spAutoFit/>
          </a:bodyPr>
          <a:lstStyle/>
          <a:p>
            <a:r>
              <a:rPr lang="fr-FR" dirty="0"/>
              <a:t>En 1787, </a:t>
            </a:r>
            <a:r>
              <a:rPr lang="fr-FR" b="1" i="1" dirty="0" err="1"/>
              <a:t>His</a:t>
            </a:r>
            <a:r>
              <a:rPr lang="fr-FR" b="1" i="1" dirty="0"/>
              <a:t> </a:t>
            </a:r>
            <a:r>
              <a:rPr lang="fr-FR" b="1" i="1" dirty="0" err="1"/>
              <a:t>Majesty’s</a:t>
            </a:r>
            <a:r>
              <a:rPr lang="fr-FR" b="1" i="1" dirty="0"/>
              <a:t> </a:t>
            </a:r>
            <a:r>
              <a:rPr lang="fr-FR" b="1" i="1" dirty="0" err="1"/>
              <a:t>Ship</a:t>
            </a:r>
            <a:r>
              <a:rPr lang="fr-FR" b="1" i="1" dirty="0"/>
              <a:t> Bounty </a:t>
            </a:r>
            <a:r>
              <a:rPr lang="fr-FR" dirty="0"/>
              <a:t>ou</a:t>
            </a:r>
            <a:r>
              <a:rPr lang="fr-FR" b="1" i="1" dirty="0"/>
              <a:t> HMS Bounty</a:t>
            </a:r>
            <a:r>
              <a:rPr lang="fr-FR" dirty="0"/>
              <a:t>, ancien navire marchand, est racheté et rebaptisé par la Royal </a:t>
            </a:r>
            <a:r>
              <a:rPr lang="fr-FR" dirty="0" err="1"/>
              <a:t>Navy</a:t>
            </a:r>
            <a:r>
              <a:rPr lang="fr-FR" dirty="0"/>
              <a:t>.</a:t>
            </a:r>
            <a:endParaRPr lang="fr-FR" b="1" dirty="0"/>
          </a:p>
        </p:txBody>
      </p:sp>
    </p:spTree>
    <p:extLst>
      <p:ext uri="{BB962C8B-B14F-4D97-AF65-F5344CB8AC3E}">
        <p14:creationId xmlns:p14="http://schemas.microsoft.com/office/powerpoint/2010/main" val="16626643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904999"/>
            <a:ext cx="7620000" cy="495300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841304" y="424582"/>
            <a:ext cx="6096000" cy="1200329"/>
          </a:xfrm>
          <a:prstGeom prst="rect">
            <a:avLst/>
          </a:prstGeom>
        </p:spPr>
        <p:txBody>
          <a:bodyPr>
            <a:spAutoFit/>
          </a:bodyPr>
          <a:lstStyle/>
          <a:p>
            <a:pPr fontAlgn="base"/>
            <a:r>
              <a:rPr lang="fr-FR" b="1" i="1" dirty="0" smtClean="0">
                <a:solidFill>
                  <a:srgbClr val="FF0000"/>
                </a:solidFill>
                <a:effectLst/>
                <a:latin typeface="inherit"/>
              </a:rPr>
              <a:t/>
            </a:r>
            <a:br>
              <a:rPr lang="fr-FR" b="1" i="1" dirty="0" smtClean="0">
                <a:solidFill>
                  <a:srgbClr val="FF0000"/>
                </a:solidFill>
                <a:effectLst/>
                <a:latin typeface="inherit"/>
              </a:rPr>
            </a:br>
            <a:r>
              <a:rPr lang="fr-FR" b="1" i="1" dirty="0" smtClean="0">
                <a:solidFill>
                  <a:srgbClr val="FF0000"/>
                </a:solidFill>
                <a:effectLst/>
                <a:latin typeface="inherit"/>
              </a:rPr>
              <a:t>— </a:t>
            </a:r>
            <a:r>
              <a:rPr lang="fr-FR" b="0" i="1" dirty="0" smtClean="0">
                <a:effectLst/>
                <a:latin typeface="inherit"/>
              </a:rPr>
              <a:t>La Bounty commandée par Bligh</a:t>
            </a:r>
            <a:endParaRPr lang="fr-FR" b="0" i="0" dirty="0" smtClean="0">
              <a:effectLst/>
              <a:latin typeface="Open Sans"/>
            </a:endParaRPr>
          </a:p>
          <a:p>
            <a:pPr fontAlgn="base"/>
            <a:r>
              <a:rPr lang="fr-FR" b="1" i="1" dirty="0" smtClean="0">
                <a:solidFill>
                  <a:srgbClr val="FFFF00"/>
                </a:solidFill>
                <a:effectLst/>
                <a:latin typeface="inherit"/>
              </a:rPr>
              <a:t>— </a:t>
            </a:r>
            <a:r>
              <a:rPr lang="fr-FR" b="0" i="1" dirty="0" smtClean="0">
                <a:effectLst/>
                <a:latin typeface="inherit"/>
              </a:rPr>
              <a:t>La Bounty commandée par Christian</a:t>
            </a:r>
            <a:endParaRPr lang="fr-FR" b="0" i="0" dirty="0" smtClean="0">
              <a:effectLst/>
              <a:latin typeface="Open Sans"/>
            </a:endParaRPr>
          </a:p>
          <a:p>
            <a:pPr fontAlgn="base"/>
            <a:r>
              <a:rPr lang="fr-FR" b="1" i="1" dirty="0" smtClean="0">
                <a:solidFill>
                  <a:srgbClr val="339966"/>
                </a:solidFill>
                <a:effectLst/>
                <a:latin typeface="inherit"/>
              </a:rPr>
              <a:t>— </a:t>
            </a:r>
            <a:r>
              <a:rPr lang="fr-FR" b="0" i="1" dirty="0" smtClean="0">
                <a:effectLst/>
                <a:latin typeface="inherit"/>
              </a:rPr>
              <a:t>Le voyage de Bligh sur la chaloupe</a:t>
            </a:r>
            <a:endParaRPr lang="fr-FR" b="0" i="0" dirty="0">
              <a:effectLst/>
              <a:latin typeface="Open Sans"/>
            </a:endParaRPr>
          </a:p>
        </p:txBody>
      </p:sp>
      <p:sp>
        <p:nvSpPr>
          <p:cNvPr id="4" name="Rectangle 3"/>
          <p:cNvSpPr/>
          <p:nvPr/>
        </p:nvSpPr>
        <p:spPr>
          <a:xfrm>
            <a:off x="185802" y="789945"/>
            <a:ext cx="4430039" cy="2308324"/>
          </a:xfrm>
          <a:prstGeom prst="rect">
            <a:avLst/>
          </a:prstGeom>
        </p:spPr>
        <p:txBody>
          <a:bodyPr wrap="square">
            <a:spAutoFit/>
          </a:bodyPr>
          <a:lstStyle/>
          <a:p>
            <a:pPr fontAlgn="base"/>
            <a:r>
              <a:rPr lang="fr-FR" b="1" i="0" u="none" strike="noStrike" dirty="0" smtClean="0">
                <a:solidFill>
                  <a:srgbClr val="FF0000"/>
                </a:solidFill>
                <a:effectLst/>
                <a:latin typeface="Open Sans"/>
              </a:rPr>
              <a:t>Le voyage de la Bounty jusqu’à Tahiti</a:t>
            </a:r>
          </a:p>
          <a:p>
            <a:pPr fontAlgn="base"/>
            <a:r>
              <a:rPr lang="fr-FR" b="1" i="0" dirty="0" smtClean="0">
                <a:effectLst/>
                <a:latin typeface="inherit"/>
              </a:rPr>
              <a:t>Le 23 décembre 1787</a:t>
            </a:r>
            <a:r>
              <a:rPr lang="fr-FR" b="0" i="0" dirty="0" smtClean="0">
                <a:effectLst/>
                <a:latin typeface="Open Sans"/>
              </a:rPr>
              <a:t>, la Bounty part de Spithead au nord de l’île anglaise de </a:t>
            </a:r>
            <a:r>
              <a:rPr lang="fr-FR" b="1" i="0" dirty="0" smtClean="0">
                <a:effectLst/>
                <a:latin typeface="inherit"/>
              </a:rPr>
              <a:t>White</a:t>
            </a:r>
            <a:r>
              <a:rPr lang="fr-FR" b="0" i="0" dirty="0" smtClean="0">
                <a:effectLst/>
                <a:latin typeface="Open Sans"/>
              </a:rPr>
              <a:t>. Une première tempête oblige le navire à faire escale quelques jours à Tenerife pour réparer et ravitailler. </a:t>
            </a:r>
            <a:r>
              <a:rPr lang="fr-FR" dirty="0"/>
              <a:t> </a:t>
            </a:r>
            <a:r>
              <a:rPr lang="fr-FR" b="1" dirty="0"/>
              <a:t>Bligh continue à humilier régulièrement ses subordonnés</a:t>
            </a:r>
            <a:r>
              <a:rPr lang="fr-FR" dirty="0"/>
              <a:t>.</a:t>
            </a:r>
            <a:endParaRPr lang="fr-FR" b="0" i="0" dirty="0">
              <a:effectLst/>
              <a:latin typeface="Open Sans"/>
            </a:endParaRPr>
          </a:p>
        </p:txBody>
      </p:sp>
      <p:sp>
        <p:nvSpPr>
          <p:cNvPr id="5" name="Rectangle 4"/>
          <p:cNvSpPr/>
          <p:nvPr/>
        </p:nvSpPr>
        <p:spPr>
          <a:xfrm>
            <a:off x="229643" y="3408474"/>
            <a:ext cx="4430039" cy="3139321"/>
          </a:xfrm>
          <a:prstGeom prst="rect">
            <a:avLst/>
          </a:prstGeom>
        </p:spPr>
        <p:txBody>
          <a:bodyPr wrap="square">
            <a:spAutoFit/>
          </a:bodyPr>
          <a:lstStyle/>
          <a:p>
            <a:r>
              <a:rPr lang="fr-FR" b="0" i="0" dirty="0" smtClean="0">
                <a:effectLst/>
                <a:latin typeface="Open Sans"/>
              </a:rPr>
              <a:t>Les quinze premiers jours d’avril 1788, la Bounty tente de passer le Cap Horn. Mais les tempêtes obligent Bligh à abandonner et à faire route </a:t>
            </a:r>
            <a:r>
              <a:rPr lang="fr-FR" b="1" i="0" dirty="0" smtClean="0">
                <a:effectLst/>
                <a:latin typeface="Open Sans"/>
              </a:rPr>
              <a:t>vers le Cap de Bonne-Espérance</a:t>
            </a:r>
            <a:r>
              <a:rPr lang="fr-FR" b="0" i="0" dirty="0" smtClean="0">
                <a:effectLst/>
                <a:latin typeface="Open Sans"/>
              </a:rPr>
              <a:t>, à l’extrémité sud de l’Afrique. Le 24 mai 1788, la Bounty jette l’ancre à False </a:t>
            </a:r>
            <a:r>
              <a:rPr lang="fr-FR" b="0" i="0" dirty="0" err="1" smtClean="0">
                <a:effectLst/>
                <a:latin typeface="Open Sans"/>
              </a:rPr>
              <a:t>Bay</a:t>
            </a:r>
            <a:r>
              <a:rPr lang="fr-FR" b="0" i="0" dirty="0" smtClean="0">
                <a:effectLst/>
                <a:latin typeface="Open Sans"/>
              </a:rPr>
              <a:t>, à l’est du Cap et y reste cinq semaines. Elle repart le 1</a:t>
            </a:r>
            <a:r>
              <a:rPr lang="fr-FR" b="0" i="0" baseline="30000" dirty="0" smtClean="0">
                <a:effectLst/>
                <a:latin typeface="Open Sans"/>
              </a:rPr>
              <a:t>er</a:t>
            </a:r>
            <a:r>
              <a:rPr lang="fr-FR" b="0" i="0" dirty="0" smtClean="0">
                <a:effectLst/>
                <a:latin typeface="Open Sans"/>
              </a:rPr>
              <a:t> juillet pour atteindre, le 22 août, </a:t>
            </a:r>
            <a:r>
              <a:rPr lang="fr-FR" b="1" i="0" dirty="0" smtClean="0">
                <a:effectLst/>
                <a:latin typeface="Open Sans"/>
              </a:rPr>
              <a:t>la baie de l’Aventure</a:t>
            </a:r>
            <a:r>
              <a:rPr lang="fr-FR" b="0" i="0" dirty="0" smtClean="0">
                <a:effectLst/>
                <a:latin typeface="Open Sans"/>
              </a:rPr>
              <a:t> sur l’île de </a:t>
            </a:r>
            <a:r>
              <a:rPr lang="fr-FR" b="1" i="0" u="none" strike="noStrike" dirty="0" smtClean="0">
                <a:solidFill>
                  <a:srgbClr val="00CFD6"/>
                </a:solidFill>
                <a:effectLst/>
                <a:latin typeface="inherit"/>
                <a:hlinkClick r:id="rId4"/>
              </a:rPr>
              <a:t>Tasmanie</a:t>
            </a:r>
            <a:r>
              <a:rPr lang="fr-FR" b="0" i="0" dirty="0" smtClean="0">
                <a:effectLst/>
                <a:latin typeface="Open Sans"/>
              </a:rPr>
              <a:t>, au sud de l’Australie. </a:t>
            </a:r>
            <a:endParaRPr lang="fr-FR" dirty="0"/>
          </a:p>
        </p:txBody>
      </p:sp>
    </p:spTree>
    <p:extLst>
      <p:ext uri="{BB962C8B-B14F-4D97-AF65-F5344CB8AC3E}">
        <p14:creationId xmlns:p14="http://schemas.microsoft.com/office/powerpoint/2010/main" val="32172085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7221" y="306826"/>
            <a:ext cx="6096000" cy="2862322"/>
          </a:xfrm>
          <a:prstGeom prst="rect">
            <a:avLst/>
          </a:prstGeom>
        </p:spPr>
        <p:txBody>
          <a:bodyPr>
            <a:spAutoFit/>
          </a:bodyPr>
          <a:lstStyle/>
          <a:p>
            <a:r>
              <a:rPr lang="fr-FR" b="0" i="0" dirty="0" smtClean="0">
                <a:effectLst/>
                <a:latin typeface="Open Sans"/>
              </a:rPr>
              <a:t>L’équipage se repose, pêche et renouvelle les stocks d’eau douce et de bois. C’est lors de cette escale qu’apparaissent les premières tensions sérieuses entre Bligh et son équipage. L’officier charpentier William Purcell est sévèrement puni car il refuse de retourner sur le navire, après que Bligh ait critiqué sa méthode de coupe du bois. Jusqu’à l’arrivée à Tahiti, l’ambiance à bord ne cesse de se dégrader, à cause de l’intransigeance et de l’injustice dont fait preuve le capitaine Bligh.</a:t>
            </a:r>
            <a:endParaRPr lang="fr-FR" dirty="0"/>
          </a:p>
        </p:txBody>
      </p:sp>
      <p:sp>
        <p:nvSpPr>
          <p:cNvPr id="4" name="Rectangle 3"/>
          <p:cNvSpPr/>
          <p:nvPr/>
        </p:nvSpPr>
        <p:spPr>
          <a:xfrm>
            <a:off x="267221" y="4456134"/>
            <a:ext cx="6096000" cy="1477328"/>
          </a:xfrm>
          <a:prstGeom prst="rect">
            <a:avLst/>
          </a:prstGeom>
        </p:spPr>
        <p:txBody>
          <a:bodyPr>
            <a:spAutoFit/>
          </a:bodyPr>
          <a:lstStyle/>
          <a:p>
            <a:r>
              <a:rPr lang="fr-FR" b="0" i="0" dirty="0" smtClean="0">
                <a:effectLst/>
                <a:latin typeface="Open Sans"/>
              </a:rPr>
              <a:t>Le navire jette finalement l’ancre dans </a:t>
            </a:r>
            <a:r>
              <a:rPr lang="fr-FR" b="1" i="0" dirty="0" smtClean="0">
                <a:effectLst/>
                <a:latin typeface="Open Sans"/>
              </a:rPr>
              <a:t>la baie de </a:t>
            </a:r>
            <a:r>
              <a:rPr lang="fr-FR" b="1" i="0" dirty="0" err="1" smtClean="0">
                <a:effectLst/>
                <a:latin typeface="Open Sans"/>
              </a:rPr>
              <a:t>Matavai</a:t>
            </a:r>
            <a:r>
              <a:rPr lang="fr-FR" b="0" i="0" dirty="0" smtClean="0">
                <a:effectLst/>
                <a:latin typeface="Open Sans"/>
              </a:rPr>
              <a:t>, au nord de Tahiti, le 26 octobre 1788, après un voyage de 10 mois et de 27 000 milles marins (50 000 km). Une stèle érigée en 2005 à </a:t>
            </a:r>
            <a:r>
              <a:rPr lang="fr-FR" b="1" i="0" u="none" strike="noStrike" dirty="0" smtClean="0">
                <a:solidFill>
                  <a:srgbClr val="00CFD6"/>
                </a:solidFill>
                <a:effectLst/>
                <a:latin typeface="inherit"/>
                <a:hlinkClick r:id="rId3"/>
              </a:rPr>
              <a:t>la pointe vénus</a:t>
            </a:r>
            <a:r>
              <a:rPr lang="fr-FR" b="0" i="0" dirty="0" smtClean="0">
                <a:effectLst/>
                <a:latin typeface="Open Sans"/>
              </a:rPr>
              <a:t>, commémore l’événement</a:t>
            </a:r>
            <a:endParaRPr lang="fr-FR" dirty="0"/>
          </a:p>
        </p:txBody>
      </p:sp>
      <p:pic>
        <p:nvPicPr>
          <p:cNvPr id="8194" name="Picture 2" descr="Peinture de navires et de pirogues dans une baie entourÃ©e de hautes montagn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0519" y="3763013"/>
            <a:ext cx="3891987" cy="25828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7202464" y="6427650"/>
            <a:ext cx="4528099" cy="307777"/>
          </a:xfrm>
          <a:prstGeom prst="rect">
            <a:avLst/>
          </a:prstGeom>
        </p:spPr>
        <p:txBody>
          <a:bodyPr wrap="none">
            <a:spAutoFit/>
          </a:bodyPr>
          <a:lstStyle/>
          <a:p>
            <a:r>
              <a:rPr lang="fr-FR" sz="1400" b="0" i="0" dirty="0" smtClean="0">
                <a:solidFill>
                  <a:srgbClr val="222222"/>
                </a:solidFill>
                <a:effectLst/>
                <a:latin typeface="Arial" panose="020B0604020202020204" pitchFamily="34" charset="0"/>
              </a:rPr>
              <a:t>La </a:t>
            </a:r>
            <a:r>
              <a:rPr lang="fr-FR" sz="1400" b="0" i="0" u="none" strike="noStrike" dirty="0" smtClean="0">
                <a:solidFill>
                  <a:srgbClr val="0B0080"/>
                </a:solidFill>
                <a:effectLst/>
                <a:latin typeface="Arial" panose="020B0604020202020204" pitchFamily="34" charset="0"/>
                <a:hlinkClick r:id="rId5" tooltip="Baie de Matavai"/>
              </a:rPr>
              <a:t>baie de </a:t>
            </a:r>
            <a:r>
              <a:rPr lang="fr-FR" sz="1400" b="0" i="0" u="none" strike="noStrike" dirty="0" err="1" smtClean="0">
                <a:solidFill>
                  <a:srgbClr val="0B0080"/>
                </a:solidFill>
                <a:effectLst/>
                <a:latin typeface="Arial" panose="020B0604020202020204" pitchFamily="34" charset="0"/>
                <a:hlinkClick r:id="rId5" tooltip="Baie de Matavai"/>
              </a:rPr>
              <a:t>Matavai</a:t>
            </a:r>
            <a:r>
              <a:rPr lang="fr-FR" sz="1400" b="0" i="0" dirty="0" smtClean="0">
                <a:solidFill>
                  <a:srgbClr val="222222"/>
                </a:solidFill>
                <a:effectLst/>
                <a:latin typeface="Arial" panose="020B0604020202020204" pitchFamily="34" charset="0"/>
              </a:rPr>
              <a:t> à </a:t>
            </a:r>
            <a:r>
              <a:rPr lang="fr-FR" sz="1400" b="0" i="0" u="sng" dirty="0" smtClean="0">
                <a:solidFill>
                  <a:srgbClr val="0B0080"/>
                </a:solidFill>
                <a:effectLst/>
                <a:latin typeface="Arial" panose="020B0604020202020204" pitchFamily="34" charset="0"/>
                <a:hlinkClick r:id="rId6"/>
              </a:rPr>
              <a:t>Tahiti</a:t>
            </a:r>
            <a:r>
              <a:rPr lang="fr-FR" sz="1400" b="0" i="0" dirty="0" smtClean="0">
                <a:solidFill>
                  <a:srgbClr val="222222"/>
                </a:solidFill>
                <a:effectLst/>
                <a:latin typeface="Arial" panose="020B0604020202020204" pitchFamily="34" charset="0"/>
              </a:rPr>
              <a:t> par </a:t>
            </a:r>
            <a:r>
              <a:rPr lang="fr-FR" sz="1400" b="0" i="0" u="none" strike="noStrike" dirty="0" smtClean="0">
                <a:solidFill>
                  <a:srgbClr val="0B0080"/>
                </a:solidFill>
                <a:effectLst/>
                <a:latin typeface="Arial" panose="020B0604020202020204" pitchFamily="34" charset="0"/>
                <a:hlinkClick r:id="rId7" tooltip="William Hodges"/>
              </a:rPr>
              <a:t>William </a:t>
            </a:r>
            <a:r>
              <a:rPr lang="fr-FR" sz="1400" b="0" i="0" u="none" strike="noStrike" dirty="0" err="1" smtClean="0">
                <a:solidFill>
                  <a:srgbClr val="0B0080"/>
                </a:solidFill>
                <a:effectLst/>
                <a:latin typeface="Arial" panose="020B0604020202020204" pitchFamily="34" charset="0"/>
                <a:hlinkClick r:id="rId7" tooltip="William Hodges"/>
              </a:rPr>
              <a:t>Hodges</a:t>
            </a:r>
            <a:r>
              <a:rPr lang="fr-FR" sz="1400" b="0" i="0" dirty="0" smtClean="0">
                <a:solidFill>
                  <a:srgbClr val="222222"/>
                </a:solidFill>
                <a:effectLst/>
                <a:latin typeface="Arial" panose="020B0604020202020204" pitchFamily="34" charset="0"/>
              </a:rPr>
              <a:t> (1776).</a:t>
            </a:r>
            <a:endParaRPr lang="fr-FR" sz="1400" dirty="0"/>
          </a:p>
        </p:txBody>
      </p:sp>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99968" y="73388"/>
            <a:ext cx="5530179" cy="3616237"/>
          </a:xfrm>
          <a:prstGeom prst="rect">
            <a:avLst/>
          </a:prstGeom>
          <a:ln>
            <a:noFill/>
          </a:ln>
          <a:effectLst>
            <a:softEdge rad="112500"/>
          </a:effectLst>
        </p:spPr>
      </p:pic>
    </p:spTree>
    <p:extLst>
      <p:ext uri="{BB962C8B-B14F-4D97-AF65-F5344CB8AC3E}">
        <p14:creationId xmlns:p14="http://schemas.microsoft.com/office/powerpoint/2010/main" val="42074840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386203" y="4819048"/>
            <a:ext cx="6096000" cy="369332"/>
          </a:xfrm>
          <a:prstGeom prst="rect">
            <a:avLst/>
          </a:prstGeom>
        </p:spPr>
        <p:txBody>
          <a:bodyPr>
            <a:spAutoFit/>
          </a:bodyPr>
          <a:lstStyle/>
          <a:p>
            <a:r>
              <a:rPr lang="fr-FR" b="0" i="0" dirty="0" smtClean="0">
                <a:solidFill>
                  <a:srgbClr val="333333"/>
                </a:solidFill>
                <a:effectLst/>
                <a:latin typeface="Arial" panose="020B0604020202020204" pitchFamily="34" charset="0"/>
              </a:rPr>
              <a:t>.</a:t>
            </a:r>
            <a:endParaRPr lang="fr-FR" dirty="0"/>
          </a:p>
        </p:txBody>
      </p:sp>
      <p:sp>
        <p:nvSpPr>
          <p:cNvPr id="3" name="Rectangle 2"/>
          <p:cNvSpPr/>
          <p:nvPr/>
        </p:nvSpPr>
        <p:spPr>
          <a:xfrm>
            <a:off x="480165" y="584538"/>
            <a:ext cx="6096000" cy="2031325"/>
          </a:xfrm>
          <a:prstGeom prst="rect">
            <a:avLst/>
          </a:prstGeom>
        </p:spPr>
        <p:txBody>
          <a:bodyPr>
            <a:spAutoFit/>
          </a:bodyPr>
          <a:lstStyle/>
          <a:p>
            <a:r>
              <a:rPr lang="fr-FR" b="0" i="0" dirty="0" smtClean="0">
                <a:effectLst/>
                <a:latin typeface="Open Sans"/>
              </a:rPr>
              <a:t>En janvier, trois marins désertent et s’enfuient en pirogue vers </a:t>
            </a:r>
            <a:r>
              <a:rPr lang="fr-FR" b="1" i="0" u="none" strike="noStrike" dirty="0" err="1" smtClean="0">
                <a:solidFill>
                  <a:srgbClr val="00CFD6"/>
                </a:solidFill>
                <a:effectLst/>
                <a:latin typeface="inherit"/>
                <a:hlinkClick r:id="rId3"/>
              </a:rPr>
              <a:t>Tetiaroa</a:t>
            </a:r>
            <a:r>
              <a:rPr lang="fr-FR" b="0" i="0" dirty="0" smtClean="0">
                <a:effectLst/>
                <a:latin typeface="Open Sans"/>
              </a:rPr>
              <a:t>. Ils sont finalement retrouvés au bout de trois semaines. En guise de punition, ils reçoivent chacun entre 24 et 48 coups du « chat à neuf queues », sorte de fouet à neuf lanières avec des crochets aux extrémités ! Début avril 1789, la Bounty repart vers l’Angleterre, chargée de plus de mille plants d’arbre à pain.</a:t>
            </a:r>
            <a:endParaRPr lang="fr-FR" dirty="0"/>
          </a:p>
        </p:txBody>
      </p:sp>
      <p:pic>
        <p:nvPicPr>
          <p:cNvPr id="9218" name="Picture 2" descr="Le chat Ã  neuf queu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1467" y="407095"/>
            <a:ext cx="3281471" cy="28023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480165" y="3988051"/>
            <a:ext cx="6096000" cy="2031325"/>
          </a:xfrm>
          <a:prstGeom prst="rect">
            <a:avLst/>
          </a:prstGeom>
        </p:spPr>
        <p:txBody>
          <a:bodyPr>
            <a:spAutoFit/>
          </a:bodyPr>
          <a:lstStyle/>
          <a:p>
            <a:r>
              <a:rPr lang="fr-FR" b="0" i="0" dirty="0" smtClean="0">
                <a:effectLst/>
                <a:latin typeface="Open Sans"/>
              </a:rPr>
              <a:t>Le 27 avril, alors que Christian est déjà passablement déprimé, </a:t>
            </a:r>
            <a:r>
              <a:rPr lang="fr-FR" b="1" i="0" dirty="0" smtClean="0">
                <a:effectLst/>
                <a:latin typeface="Open Sans"/>
              </a:rPr>
              <a:t>Bligh l’accuse de lui avoir volé des noix de coco</a:t>
            </a:r>
            <a:r>
              <a:rPr lang="fr-FR" b="0" i="0" dirty="0" smtClean="0">
                <a:effectLst/>
                <a:latin typeface="Open Sans"/>
              </a:rPr>
              <a:t> ! C’est la goutte d’eau qui fait déborder le vase ! Après avoir brièvement songé à déserter en construisant un radeau, Christian opte finalement, aux premières heures du </a:t>
            </a:r>
            <a:r>
              <a:rPr lang="fr-FR" b="1" i="0" dirty="0" smtClean="0">
                <a:effectLst/>
                <a:latin typeface="Open Sans"/>
              </a:rPr>
              <a:t>28 avril</a:t>
            </a:r>
            <a:r>
              <a:rPr lang="fr-FR" b="0" i="0" dirty="0" smtClean="0">
                <a:effectLst/>
                <a:latin typeface="Open Sans"/>
              </a:rPr>
              <a:t>, pour la mutinerie. Avec l’aide de quelques uns, il prend le contrôle de la Bounty.</a:t>
            </a:r>
            <a:endParaRPr lang="fr-FR" dirty="0"/>
          </a:p>
        </p:txBody>
      </p:sp>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79255" y="3409685"/>
            <a:ext cx="2743026" cy="338829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046345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La mutinerie de la Boun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7573" y="125261"/>
            <a:ext cx="7169063" cy="37049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279748" y="290754"/>
            <a:ext cx="4392460" cy="2862322"/>
          </a:xfrm>
          <a:prstGeom prst="rect">
            <a:avLst/>
          </a:prstGeom>
        </p:spPr>
        <p:txBody>
          <a:bodyPr wrap="square">
            <a:spAutoFit/>
          </a:bodyPr>
          <a:lstStyle/>
          <a:p>
            <a:r>
              <a:rPr lang="fr-FR" b="0" i="0" dirty="0" smtClean="0">
                <a:effectLst/>
                <a:latin typeface="Open Sans"/>
              </a:rPr>
              <a:t>Bligh est débarqué à bord d’une chaloupe de 7 mètres. A cause de la taille réduite de l’embarcation, seuls 18 marins sur ceux qui restent loyaux au capitaine peuvent l’accompagner. Les 19 hommes sont alors abandonnés dans la chaloupe avec seulement cinq jours de nourriture et d’eau, un sextant, une boussole, une boîte à outils… et l’aide de Dieu.</a:t>
            </a:r>
            <a:endParaRPr lang="fr-FR" dirty="0"/>
          </a:p>
        </p:txBody>
      </p:sp>
      <p:sp>
        <p:nvSpPr>
          <p:cNvPr id="5" name="Rectangle 4"/>
          <p:cNvSpPr/>
          <p:nvPr/>
        </p:nvSpPr>
        <p:spPr>
          <a:xfrm>
            <a:off x="183716" y="3318570"/>
            <a:ext cx="7085556" cy="3539430"/>
          </a:xfrm>
          <a:prstGeom prst="rect">
            <a:avLst/>
          </a:prstGeom>
        </p:spPr>
        <p:txBody>
          <a:bodyPr wrap="square">
            <a:spAutoFit/>
          </a:bodyPr>
          <a:lstStyle/>
          <a:p>
            <a:pPr fontAlgn="base"/>
            <a:r>
              <a:rPr lang="fr-FR" sz="1600" b="1" i="0" u="none" strike="noStrike" dirty="0" smtClean="0">
                <a:solidFill>
                  <a:srgbClr val="0081C1"/>
                </a:solidFill>
                <a:effectLst/>
                <a:latin typeface="Open Sans"/>
              </a:rPr>
              <a:t>L’exploit du capitaine Bligh</a:t>
            </a:r>
            <a:endParaRPr lang="fr-FR" sz="1600" b="1" i="0" u="none" strike="noStrike" dirty="0" smtClean="0">
              <a:solidFill>
                <a:srgbClr val="000000"/>
              </a:solidFill>
              <a:effectLst/>
              <a:latin typeface="Open Sans"/>
            </a:endParaRPr>
          </a:p>
          <a:p>
            <a:pPr fontAlgn="base"/>
            <a:r>
              <a:rPr lang="fr-FR" sz="1600" b="0" i="0" dirty="0" smtClean="0">
                <a:effectLst/>
                <a:latin typeface="Open Sans"/>
              </a:rPr>
              <a:t>Le capitaine Bligh accomplit un véritable exploit en naviguant </a:t>
            </a:r>
            <a:r>
              <a:rPr lang="fr-FR" sz="1600" b="1" i="0" dirty="0" smtClean="0">
                <a:effectLst/>
                <a:latin typeface="inherit"/>
              </a:rPr>
              <a:t>6 700 km dans la chaloupe non pontée et surchargée</a:t>
            </a:r>
            <a:r>
              <a:rPr lang="fr-FR" sz="1600" b="0" i="0" dirty="0" smtClean="0">
                <a:effectLst/>
                <a:latin typeface="Open Sans"/>
              </a:rPr>
              <a:t>, sur des eaux pratiquement inconnues à l’époque. Il brave les tempêtes, les tribus hostiles sur les îles et même le début d’une nouvelle mutinerie tellement les conditions de voyage sont atroces. C’est grâce à ses qualités de navigateur et de chef inflexible qu’il réussit à conduire pratiquement tout son équipage vivant jusqu’à </a:t>
            </a:r>
            <a:r>
              <a:rPr lang="fr-FR" sz="1600" b="1" i="0" u="none" strike="noStrike" dirty="0" smtClean="0">
                <a:solidFill>
                  <a:srgbClr val="00CFD6"/>
                </a:solidFill>
                <a:effectLst/>
                <a:latin typeface="inherit"/>
                <a:hlinkClick r:id="rId4"/>
              </a:rPr>
              <a:t>Kupang</a:t>
            </a:r>
            <a:r>
              <a:rPr lang="fr-FR" sz="1600" b="0" i="0" dirty="0" smtClean="0">
                <a:effectLst/>
                <a:latin typeface="Open Sans"/>
              </a:rPr>
              <a:t>, sur l’île hollandaise de Timor en Indonésie. Il ne perd qu’un seul homme lors d’une attaque, sur l’île de </a:t>
            </a:r>
            <a:r>
              <a:rPr lang="fr-FR" sz="1600" b="0" i="0" dirty="0" err="1" smtClean="0">
                <a:effectLst/>
                <a:latin typeface="Open Sans"/>
              </a:rPr>
              <a:t>Tofoa</a:t>
            </a:r>
            <a:r>
              <a:rPr lang="fr-FR" sz="1600" b="0" i="0" dirty="0" smtClean="0">
                <a:effectLst/>
                <a:latin typeface="Open Sans"/>
              </a:rPr>
              <a:t> aux Tonga.</a:t>
            </a:r>
          </a:p>
          <a:p>
            <a:pPr fontAlgn="base"/>
            <a:r>
              <a:rPr lang="fr-FR" sz="1600" b="0" i="0" dirty="0" smtClean="0">
                <a:effectLst/>
                <a:latin typeface="Open Sans"/>
              </a:rPr>
              <a:t>De retour en Angleterre, Bligh est jugé en cours martiale, pour la perte de la Bounty. Il est acquitté et même félicité pour son exploit maritime. En 1792, aux commandes du HMS Providence il accomplit enfin sa mission et réussit à introduire aux Antilles l’arbre à pain que les esclaves refuseront de manger !</a:t>
            </a:r>
            <a:endParaRPr lang="fr-FR" sz="1600" b="0" i="0" dirty="0">
              <a:effectLst/>
              <a:latin typeface="Open Sans"/>
            </a:endParaRPr>
          </a:p>
        </p:txBody>
      </p:sp>
      <p:pic>
        <p:nvPicPr>
          <p:cNvPr id="11266" name="Picture 2" descr="Image associÃ©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9272" y="3906814"/>
            <a:ext cx="4747364" cy="28684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982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25676" y="495428"/>
            <a:ext cx="4121063" cy="2585323"/>
          </a:xfrm>
          <a:prstGeom prst="rect">
            <a:avLst/>
          </a:prstGeom>
        </p:spPr>
        <p:txBody>
          <a:bodyPr wrap="square">
            <a:spAutoFit/>
          </a:bodyPr>
          <a:lstStyle/>
          <a:p>
            <a:r>
              <a:rPr lang="fr-FR" b="0" i="0" dirty="0" smtClean="0">
                <a:solidFill>
                  <a:srgbClr val="333333"/>
                </a:solidFill>
                <a:effectLst/>
                <a:latin typeface="Arial" panose="020B0604020202020204" pitchFamily="34" charset="0"/>
              </a:rPr>
              <a:t>Après la mutinerie, Christian et ses marins sont rentrés à Tahiti, où seize des vingt-cinq hommes ont décidé de rester pour toujours. Christian, ainsi que huit autres personnes, leurs femmes et une poignée d'hommes tahitiens ont ensuite cherché refuge dans le Pacifique Sud, pour finalement s'établir à Pitcairn le 23 janvier 1790</a:t>
            </a:r>
            <a:endParaRPr lang="fr-FR" dirty="0"/>
          </a:p>
        </p:txBody>
      </p:sp>
      <p:pic>
        <p:nvPicPr>
          <p:cNvPr id="12290" name="Picture 2" descr="Pitcairn Island landing area - The Ed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8246" y="3785074"/>
            <a:ext cx="4196219" cy="27957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2" name="Picture 4" descr="Plaque commemorating bounty mutineers and polynesians - Pitcairn Isla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6739" y="112734"/>
            <a:ext cx="7620000" cy="357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325676" y="4549480"/>
            <a:ext cx="7052153" cy="2031325"/>
          </a:xfrm>
          <a:prstGeom prst="rect">
            <a:avLst/>
          </a:prstGeom>
        </p:spPr>
        <p:txBody>
          <a:bodyPr wrap="square">
            <a:spAutoFit/>
          </a:bodyPr>
          <a:lstStyle/>
          <a:p>
            <a:r>
              <a:rPr lang="fr-FR" b="0" i="0" dirty="0" smtClean="0">
                <a:effectLst/>
                <a:latin typeface="Open Sans"/>
              </a:rPr>
              <a:t>La Bounty est déchargée, en partie démontée puis incendiée. Plus de retour possible ! Les premiers mois sont paisibles avec une bonne entente entre les mutins et les Tahitiens. Plusieurs marins, dont Fletcher Christian, ont des enfants avec des tahitiennes. Christian organise la vie sur l’île de manière relativement démocratique, sauf que les Tahitien sont exclus des prises de décision ! </a:t>
            </a:r>
            <a:endParaRPr lang="fr-FR" dirty="0"/>
          </a:p>
        </p:txBody>
      </p:sp>
    </p:spTree>
    <p:extLst>
      <p:ext uri="{BB962C8B-B14F-4D97-AF65-F5344CB8AC3E}">
        <p14:creationId xmlns:p14="http://schemas.microsoft.com/office/powerpoint/2010/main" val="38056420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2525" y="0"/>
            <a:ext cx="4609475" cy="6858000"/>
          </a:xfrm>
          <a:prstGeom prst="rect">
            <a:avLst/>
          </a:prstGeom>
          <a:ln>
            <a:noFill/>
          </a:ln>
          <a:effectLst>
            <a:softEdge rad="112500"/>
          </a:effectLst>
        </p:spPr>
      </p:pic>
      <p:sp>
        <p:nvSpPr>
          <p:cNvPr id="4" name="Rectangle 3"/>
          <p:cNvSpPr/>
          <p:nvPr/>
        </p:nvSpPr>
        <p:spPr>
          <a:xfrm>
            <a:off x="304800" y="230242"/>
            <a:ext cx="6985348" cy="4247317"/>
          </a:xfrm>
          <a:prstGeom prst="rect">
            <a:avLst/>
          </a:prstGeom>
        </p:spPr>
        <p:txBody>
          <a:bodyPr wrap="square">
            <a:spAutoFit/>
          </a:bodyPr>
          <a:lstStyle/>
          <a:p>
            <a:pPr fontAlgn="base"/>
            <a:r>
              <a:rPr lang="fr-FR" b="1" i="0" u="none" strike="noStrike" dirty="0" smtClean="0">
                <a:solidFill>
                  <a:srgbClr val="0081C1"/>
                </a:solidFill>
                <a:effectLst/>
                <a:latin typeface="Open Sans"/>
              </a:rPr>
              <a:t>La capture des mutins et la cour martiale</a:t>
            </a:r>
            <a:endParaRPr lang="fr-FR" b="1" i="0" u="none" strike="noStrike" dirty="0" smtClean="0">
              <a:solidFill>
                <a:srgbClr val="000000"/>
              </a:solidFill>
              <a:effectLst/>
              <a:latin typeface="Open Sans"/>
            </a:endParaRPr>
          </a:p>
          <a:p>
            <a:pPr fontAlgn="base"/>
            <a:r>
              <a:rPr lang="fr-FR" b="0" i="0" dirty="0" smtClean="0">
                <a:effectLst/>
                <a:latin typeface="Open Sans"/>
              </a:rPr>
              <a:t>Les 16 marins qui choisissent de demeurer sur Tahiti se séparèrent. Deux d’entre eux meurent assassinés. Les autres vivent plutôt paisiblement pendant un an et demi, jusqu’au </a:t>
            </a:r>
            <a:r>
              <a:rPr lang="fr-FR" b="1" i="0" dirty="0" smtClean="0">
                <a:effectLst/>
                <a:latin typeface="inherit"/>
              </a:rPr>
              <a:t>23 mars 1791</a:t>
            </a:r>
            <a:r>
              <a:rPr lang="fr-FR" b="0" i="0" dirty="0" smtClean="0">
                <a:effectLst/>
                <a:latin typeface="Open Sans"/>
              </a:rPr>
              <a:t>, date de l’arrivée de la frégate </a:t>
            </a:r>
            <a:r>
              <a:rPr lang="fr-FR" b="1" i="0" dirty="0" smtClean="0">
                <a:effectLst/>
                <a:latin typeface="inherit"/>
              </a:rPr>
              <a:t>HMS </a:t>
            </a:r>
            <a:r>
              <a:rPr lang="fr-FR" b="1" i="0" dirty="0" err="1" smtClean="0">
                <a:effectLst/>
                <a:latin typeface="inherit"/>
              </a:rPr>
              <a:t>Pandora</a:t>
            </a:r>
            <a:r>
              <a:rPr lang="fr-FR" b="1" i="0" dirty="0" smtClean="0">
                <a:effectLst/>
                <a:latin typeface="inherit"/>
              </a:rPr>
              <a:t> commandée par le capitaine Edward Edwards</a:t>
            </a:r>
            <a:r>
              <a:rPr lang="fr-FR" b="0" i="0" dirty="0" smtClean="0">
                <a:effectLst/>
                <a:latin typeface="Open Sans"/>
              </a:rPr>
              <a:t>.</a:t>
            </a:r>
          </a:p>
          <a:p>
            <a:pPr fontAlgn="base"/>
            <a:r>
              <a:rPr lang="fr-FR" b="0" i="0" dirty="0" smtClean="0">
                <a:effectLst/>
                <a:latin typeface="Open Sans"/>
              </a:rPr>
              <a:t> Les quatorze marins survivants sont arrêtés. Edwards ne fait aucune distinction entre les mutins et ceux restés loyaux à Bligh et gardés par Christian contre leur volonté. Ils sont tous emprisonnés à l’arrière du navire dans une cellule surnommée</a:t>
            </a:r>
            <a:r>
              <a:rPr lang="fr-FR" b="1" i="0" dirty="0" smtClean="0">
                <a:effectLst/>
                <a:latin typeface="Open Sans"/>
              </a:rPr>
              <a:t> la « boîte de Pandore »</a:t>
            </a:r>
            <a:r>
              <a:rPr lang="fr-FR" b="0" i="0" dirty="0" smtClean="0">
                <a:effectLst/>
                <a:latin typeface="Open Sans"/>
              </a:rPr>
              <a:t>.</a:t>
            </a:r>
            <a:r>
              <a:rPr lang="fr-FR" dirty="0">
                <a:latin typeface="Open Sans"/>
              </a:rPr>
              <a:t> . </a:t>
            </a:r>
            <a:r>
              <a:rPr lang="fr-FR" b="1" dirty="0">
                <a:latin typeface="Open Sans"/>
              </a:rPr>
              <a:t>Le 29 août 1791, la </a:t>
            </a:r>
            <a:r>
              <a:rPr lang="fr-FR" b="1" dirty="0" err="1">
                <a:latin typeface="Open Sans"/>
              </a:rPr>
              <a:t>Pandora</a:t>
            </a:r>
            <a:r>
              <a:rPr lang="fr-FR" b="1" dirty="0">
                <a:latin typeface="Open Sans"/>
              </a:rPr>
              <a:t> s’échoue</a:t>
            </a:r>
            <a:r>
              <a:rPr lang="fr-FR" dirty="0">
                <a:latin typeface="Open Sans"/>
              </a:rPr>
              <a:t> sur un récif de la grande barrière de corail </a:t>
            </a:r>
            <a:r>
              <a:rPr lang="fr-FR" dirty="0" smtClean="0">
                <a:latin typeface="Open Sans"/>
              </a:rPr>
              <a:t>!</a:t>
            </a:r>
          </a:p>
          <a:p>
            <a:pPr fontAlgn="base"/>
            <a:r>
              <a:rPr lang="fr-FR" dirty="0" smtClean="0">
                <a:latin typeface="Open Sans"/>
              </a:rPr>
              <a:t> </a:t>
            </a:r>
            <a:r>
              <a:rPr lang="fr-FR" dirty="0">
                <a:latin typeface="Open Sans"/>
              </a:rPr>
              <a:t>Quatre prisonniers et 31 marins de la </a:t>
            </a:r>
            <a:r>
              <a:rPr lang="fr-FR" dirty="0" err="1">
                <a:latin typeface="Open Sans"/>
              </a:rPr>
              <a:t>Pandora</a:t>
            </a:r>
            <a:r>
              <a:rPr lang="fr-FR" dirty="0">
                <a:latin typeface="Open Sans"/>
              </a:rPr>
              <a:t> se noient. Les survivants embarquent à bord d’une chaloupe et empruntent le même trajet que Bligh, deux ans plus tôt.</a:t>
            </a:r>
            <a:endParaRPr lang="fr-FR" b="0" i="0" dirty="0">
              <a:effectLst/>
              <a:latin typeface="Open Sans"/>
            </a:endParaRPr>
          </a:p>
        </p:txBody>
      </p:sp>
      <p:sp>
        <p:nvSpPr>
          <p:cNvPr id="5" name="Rectangle 4"/>
          <p:cNvSpPr/>
          <p:nvPr/>
        </p:nvSpPr>
        <p:spPr>
          <a:xfrm>
            <a:off x="304800" y="4587254"/>
            <a:ext cx="6872614" cy="2031325"/>
          </a:xfrm>
          <a:prstGeom prst="rect">
            <a:avLst/>
          </a:prstGeom>
        </p:spPr>
        <p:txBody>
          <a:bodyPr wrap="square">
            <a:spAutoFit/>
          </a:bodyPr>
          <a:lstStyle/>
          <a:p>
            <a:r>
              <a:rPr lang="fr-FR" b="0" i="0" dirty="0" smtClean="0">
                <a:effectLst/>
                <a:latin typeface="Open Sans"/>
              </a:rPr>
              <a:t>Le procès en </a:t>
            </a:r>
            <a:r>
              <a:rPr lang="fr-FR" b="1" i="0" dirty="0" smtClean="0">
                <a:effectLst/>
                <a:latin typeface="Open Sans"/>
              </a:rPr>
              <a:t>cour martiale</a:t>
            </a:r>
            <a:r>
              <a:rPr lang="fr-FR" b="0" i="0" dirty="0" smtClean="0">
                <a:effectLst/>
                <a:latin typeface="Open Sans"/>
              </a:rPr>
              <a:t> des 10 marins survivants s’ouvre </a:t>
            </a:r>
            <a:r>
              <a:rPr lang="fr-FR" b="1" i="0" dirty="0" smtClean="0">
                <a:effectLst/>
                <a:latin typeface="Open Sans"/>
              </a:rPr>
              <a:t>le 12 septembre 1792</a:t>
            </a:r>
            <a:r>
              <a:rPr lang="fr-FR" b="0" i="0" dirty="0" smtClean="0">
                <a:effectLst/>
                <a:latin typeface="Open Sans"/>
              </a:rPr>
              <a:t>. Les quatre marins restés loyaux à Bligh sont acquittés. Les six accusés restants sont reconnus coupables de mutinerie et condamnés à mort. Trois d’entre eux sont graciés par le roi et </a:t>
            </a:r>
            <a:r>
              <a:rPr lang="fr-FR" b="1" i="0" dirty="0" smtClean="0">
                <a:effectLst/>
                <a:latin typeface="Open Sans"/>
              </a:rPr>
              <a:t>les trois autres sont pendus</a:t>
            </a:r>
            <a:r>
              <a:rPr lang="fr-FR" b="0" i="0" dirty="0" smtClean="0">
                <a:effectLst/>
                <a:latin typeface="Open Sans"/>
              </a:rPr>
              <a:t> à une vergue de bateau dans le port de Portsmouth </a:t>
            </a:r>
            <a:r>
              <a:rPr lang="fr-FR" b="1" i="0" dirty="0" smtClean="0">
                <a:effectLst/>
                <a:latin typeface="Open Sans"/>
              </a:rPr>
              <a:t>le 28 octobre 1792</a:t>
            </a:r>
            <a:r>
              <a:rPr lang="fr-FR" b="0" i="0" dirty="0" smtClean="0">
                <a:effectLst/>
                <a:latin typeface="Open Sans"/>
              </a:rPr>
              <a:t>. Il semblerait que ce sont les plus pauvres qui ont été pendus…</a:t>
            </a:r>
            <a:endParaRPr lang="fr-FR" dirty="0"/>
          </a:p>
        </p:txBody>
      </p:sp>
    </p:spTree>
    <p:extLst>
      <p:ext uri="{BB962C8B-B14F-4D97-AF65-F5344CB8AC3E}">
        <p14:creationId xmlns:p14="http://schemas.microsoft.com/office/powerpoint/2010/main" val="42413011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325" y="0"/>
            <a:ext cx="6271409" cy="35386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283922" y="1014730"/>
            <a:ext cx="4363234" cy="4801314"/>
          </a:xfrm>
          <a:prstGeom prst="rect">
            <a:avLst/>
          </a:prstGeom>
        </p:spPr>
        <p:txBody>
          <a:bodyPr wrap="square">
            <a:spAutoFit/>
          </a:bodyPr>
          <a:lstStyle/>
          <a:p>
            <a:r>
              <a:rPr lang="fr-FR" b="0" i="0" dirty="0" smtClean="0">
                <a:effectLst/>
                <a:latin typeface="Arial" panose="020B0604020202020204" pitchFamily="34" charset="0"/>
              </a:rPr>
              <a:t>Île volcanique isolée située à 1 350 km au sud-est de Tahiti, elle a été nommée en l'honneur de l'aspirant britannique Robert Pitcairn, qui avait aperçu l'île pour la première fois le 2 juillet 1767. L'emplacement avait été incorrectement cartographié par l'explorateur </a:t>
            </a:r>
            <a:r>
              <a:rPr lang="fr-FR" b="0" i="0" u="none" strike="noStrike" dirty="0" smtClean="0">
                <a:effectLst/>
                <a:latin typeface="Arial" panose="020B0604020202020204" pitchFamily="34" charset="0"/>
                <a:hlinkClick r:id="rId4"/>
              </a:rPr>
              <a:t>Carteret</a:t>
            </a:r>
            <a:r>
              <a:rPr lang="fr-FR" b="0" i="0" dirty="0" smtClean="0">
                <a:effectLst/>
                <a:latin typeface="Arial" panose="020B0604020202020204" pitchFamily="34" charset="0"/>
              </a:rPr>
              <a:t> , qui avait raté la marque à 200 milles. était donc le refuge idéal pour les mutinés. Bien qu'un navire britannique ait passé trois mois à les chercher, les mutins ont échappé à toute détection. Ceux qui étaient restés à Tahiti n’ont pas eu autant de chance. Ils ont été rapidement capturés et traduits en justice en Angleterre, où sept d'entre eux ont été exonérés et trois ont été pendus.</a:t>
            </a:r>
            <a:endParaRPr lang="fr-FR" dirty="0"/>
          </a:p>
        </p:txBody>
      </p:sp>
      <p:sp>
        <p:nvSpPr>
          <p:cNvPr id="3" name="Rectangle 2"/>
          <p:cNvSpPr/>
          <p:nvPr/>
        </p:nvSpPr>
        <p:spPr>
          <a:xfrm>
            <a:off x="6475811" y="425977"/>
            <a:ext cx="1326004" cy="369332"/>
          </a:xfrm>
          <a:prstGeom prst="rect">
            <a:avLst/>
          </a:prstGeom>
        </p:spPr>
        <p:txBody>
          <a:bodyPr wrap="none">
            <a:spAutoFit/>
          </a:bodyPr>
          <a:lstStyle/>
          <a:p>
            <a:r>
              <a:rPr lang="fr-FR" b="0" i="0" dirty="0" smtClean="0">
                <a:solidFill>
                  <a:srgbClr val="515050"/>
                </a:solidFill>
                <a:effectLst/>
                <a:latin typeface="Arial" panose="020B0604020202020204" pitchFamily="34" charset="0"/>
              </a:rPr>
              <a:t>Île Pitcairn.</a:t>
            </a:r>
            <a:endParaRPr lang="fr-FR" dirty="0"/>
          </a:p>
        </p:txBody>
      </p:sp>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b="1905"/>
          <a:stretch/>
        </p:blipFill>
        <p:spPr>
          <a:xfrm>
            <a:off x="6226430" y="3169661"/>
            <a:ext cx="5421824" cy="3538027"/>
          </a:xfrm>
          <a:prstGeom prst="rect">
            <a:avLst/>
          </a:prstGeom>
        </p:spPr>
      </p:pic>
    </p:spTree>
    <p:extLst>
      <p:ext uri="{BB962C8B-B14F-4D97-AF65-F5344CB8AC3E}">
        <p14:creationId xmlns:p14="http://schemas.microsoft.com/office/powerpoint/2010/main" val="13298223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55447" y="771122"/>
            <a:ext cx="5582433" cy="2308324"/>
          </a:xfrm>
          <a:prstGeom prst="rect">
            <a:avLst/>
          </a:prstGeom>
        </p:spPr>
        <p:txBody>
          <a:bodyPr wrap="square">
            <a:spAutoFit/>
          </a:bodyPr>
          <a:lstStyle/>
          <a:p>
            <a:r>
              <a:rPr lang="fr-FR" b="0" i="0" dirty="0" smtClean="0">
                <a:effectLst/>
                <a:latin typeface="Open Sans"/>
              </a:rPr>
              <a:t>Finalement la situation dégénère en </a:t>
            </a:r>
            <a:r>
              <a:rPr lang="fr-FR" b="1" i="0" dirty="0" smtClean="0">
                <a:effectLst/>
                <a:latin typeface="Open Sans"/>
              </a:rPr>
              <a:t>septembre 1793</a:t>
            </a:r>
            <a:r>
              <a:rPr lang="fr-FR" b="0" i="0" dirty="0" smtClean="0">
                <a:effectLst/>
                <a:latin typeface="Open Sans"/>
              </a:rPr>
              <a:t>, lorsque </a:t>
            </a:r>
            <a:r>
              <a:rPr lang="fr-FR" b="1" i="0" dirty="0" smtClean="0">
                <a:effectLst/>
                <a:latin typeface="Open Sans"/>
              </a:rPr>
              <a:t>Christian et quatre autres mutins sont assassinés</a:t>
            </a:r>
            <a:r>
              <a:rPr lang="fr-FR" b="0" i="0" dirty="0" smtClean="0">
                <a:effectLst/>
                <a:latin typeface="Open Sans"/>
              </a:rPr>
              <a:t> par les hommes tahitiens, eux même tués, ensuite, par les veuves des marins. Bref, c’est le carnage et après encore quelques décès, il ne reste que </a:t>
            </a:r>
            <a:r>
              <a:rPr lang="fr-FR" b="1" i="0" u="none" strike="noStrike" dirty="0" smtClean="0">
                <a:solidFill>
                  <a:srgbClr val="00CFD6"/>
                </a:solidFill>
                <a:effectLst/>
                <a:latin typeface="inherit"/>
                <a:hlinkClick r:id="rId3"/>
              </a:rPr>
              <a:t>John Adams</a:t>
            </a:r>
            <a:r>
              <a:rPr lang="fr-FR" b="0" i="0" dirty="0" smtClean="0">
                <a:effectLst/>
                <a:latin typeface="Open Sans"/>
              </a:rPr>
              <a:t>. Il se charge de l’éducation et du bien-être des neuf femmes et des enfants. </a:t>
            </a:r>
            <a:endParaRPr lang="fr-FR" dirty="0"/>
          </a:p>
        </p:txBody>
      </p:sp>
      <p:pic>
        <p:nvPicPr>
          <p:cNvPr id="7" name="Picture 2" descr="Image associÃ©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3327" y="1474940"/>
            <a:ext cx="5715000" cy="42862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Rectangle 7"/>
          <p:cNvSpPr/>
          <p:nvPr/>
        </p:nvSpPr>
        <p:spPr>
          <a:xfrm>
            <a:off x="264362" y="3079446"/>
            <a:ext cx="5764604" cy="3416320"/>
          </a:xfrm>
          <a:prstGeom prst="rect">
            <a:avLst/>
          </a:prstGeom>
        </p:spPr>
        <p:txBody>
          <a:bodyPr wrap="square">
            <a:spAutoFit/>
          </a:bodyPr>
          <a:lstStyle/>
          <a:p>
            <a:pPr algn="just"/>
            <a:r>
              <a:rPr lang="fr-FR" b="1" i="0" dirty="0" smtClean="0">
                <a:effectLst/>
                <a:latin typeface="arial" panose="020B0604020202020204" pitchFamily="34" charset="0"/>
              </a:rPr>
              <a:t>Seuls les officiers savent faire le point et les matelots le savent bien !</a:t>
            </a:r>
            <a:endParaRPr lang="fr-FR" b="0" i="0" dirty="0" smtClean="0">
              <a:effectLst/>
              <a:latin typeface="arial" panose="020B0604020202020204" pitchFamily="34" charset="0"/>
            </a:endParaRPr>
          </a:p>
          <a:p>
            <a:pPr algn="just"/>
            <a:r>
              <a:rPr lang="fr-FR" b="0" i="0" dirty="0" smtClean="0">
                <a:effectLst/>
                <a:latin typeface="arial" panose="020B0604020202020204" pitchFamily="34" charset="0"/>
              </a:rPr>
              <a:t>La réussite de la mutinerie du Bounty tient bien au fait que c’est un officier, le second, qui en prend la tête et sait parfaitement connaître sa position en mer.</a:t>
            </a:r>
          </a:p>
          <a:p>
            <a:pPr algn="just"/>
            <a:r>
              <a:rPr lang="fr-FR" b="0" i="0" dirty="0" smtClean="0">
                <a:effectLst/>
                <a:latin typeface="arial" panose="020B0604020202020204" pitchFamily="34" charset="0"/>
              </a:rPr>
              <a:t>Pour échapper à la Royal </a:t>
            </a:r>
            <a:r>
              <a:rPr lang="fr-FR" b="0" i="0" dirty="0" err="1" smtClean="0">
                <a:effectLst/>
                <a:latin typeface="arial" panose="020B0604020202020204" pitchFamily="34" charset="0"/>
              </a:rPr>
              <a:t>Navy</a:t>
            </a:r>
            <a:r>
              <a:rPr lang="fr-FR" b="0" i="0" dirty="0" smtClean="0">
                <a:effectLst/>
                <a:latin typeface="arial" panose="020B0604020202020204" pitchFamily="34" charset="0"/>
              </a:rPr>
              <a:t> qui ne pardonne jamais (et ce serait la pendaison pour tous), Christian mènera le bateau sur une île du Pacifique qui a tout pour plaire car en plus d’être riche en eau, fruits, … elle est portée sur la carte avec une erreur considérable…, puis il brûlera la Bounty. Et c’est un fait qu’ils ne seront pas retrouvés …</a:t>
            </a:r>
            <a:endParaRPr lang="fr-FR" b="0" i="0" dirty="0">
              <a:effectLst/>
              <a:latin typeface="arial" panose="020B0604020202020204" pitchFamily="34" charset="0"/>
            </a:endParaRPr>
          </a:p>
        </p:txBody>
      </p:sp>
    </p:spTree>
    <p:extLst>
      <p:ext uri="{BB962C8B-B14F-4D97-AF65-F5344CB8AC3E}">
        <p14:creationId xmlns:p14="http://schemas.microsoft.com/office/powerpoint/2010/main" val="31304081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Ã©sultat de recherche d'images pour &quot;john adams bounty&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36112" y="434648"/>
            <a:ext cx="2438400" cy="31908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RÃ©sultat de recherche d'images pour &quot;john adams bounty&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5613" y="1528175"/>
            <a:ext cx="3376764" cy="49632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215613" y="538712"/>
            <a:ext cx="2685351" cy="646331"/>
          </a:xfrm>
          <a:prstGeom prst="rect">
            <a:avLst/>
          </a:prstGeom>
        </p:spPr>
        <p:txBody>
          <a:bodyPr wrap="none">
            <a:spAutoFit/>
          </a:bodyPr>
          <a:lstStyle/>
          <a:p>
            <a:r>
              <a:rPr lang="fr-FR" b="0" i="0" dirty="0" smtClean="0">
                <a:solidFill>
                  <a:srgbClr val="42433E"/>
                </a:solidFill>
                <a:effectLst/>
                <a:latin typeface="CeraPRO-Regular"/>
              </a:rPr>
              <a:t>Pierre tombale originale </a:t>
            </a:r>
          </a:p>
          <a:p>
            <a:r>
              <a:rPr lang="fr-FR" b="0" i="0" dirty="0" smtClean="0">
                <a:solidFill>
                  <a:srgbClr val="42433E"/>
                </a:solidFill>
                <a:effectLst/>
                <a:latin typeface="CeraPRO-Regular"/>
              </a:rPr>
              <a:t>de John Adams, Bounty</a:t>
            </a:r>
            <a:endParaRPr lang="fr-FR" b="0" i="0" dirty="0">
              <a:solidFill>
                <a:srgbClr val="42433E"/>
              </a:solidFill>
              <a:effectLst/>
              <a:latin typeface="CeraPRO-Regular"/>
            </a:endParaRPr>
          </a:p>
        </p:txBody>
      </p:sp>
      <p:sp>
        <p:nvSpPr>
          <p:cNvPr id="4" name="Rectangle 3"/>
          <p:cNvSpPr/>
          <p:nvPr/>
        </p:nvSpPr>
        <p:spPr>
          <a:xfrm>
            <a:off x="3848913" y="1732698"/>
            <a:ext cx="4730663" cy="3785652"/>
          </a:xfrm>
          <a:prstGeom prst="rect">
            <a:avLst/>
          </a:prstGeom>
        </p:spPr>
        <p:txBody>
          <a:bodyPr wrap="square">
            <a:spAutoFit/>
          </a:bodyPr>
          <a:lstStyle/>
          <a:p>
            <a:r>
              <a:rPr lang="fr-FR" sz="1600" b="0" i="0" dirty="0" smtClean="0">
                <a:effectLst/>
                <a:latin typeface="CeraPRO-Regular"/>
              </a:rPr>
              <a:t> John Adams décédé en 1829 - le dernier des mutins Bounty à avoir survécu à Pitcairn. Planche de bois avec un sommet courbé ornemental, recouverte sur une face par une feuille de plomb portant l’inscription gravée et surmontée d’un motif en larmes . La feuille de plomb est courbée sur les bords de la planche et fixée à l’arrière avec des clous. Inscription: 'SACRÉ / À / LA MÉMOIRE / DE M. JOHN ADAMS / QUI MEURA LE 5 MARS 1829/65 ANS /. Supprimé de l'île Pitcairn par le contre-amiral Sir Fairfax Moresby qui s'était rendu sur l'île en août 1852 à bord du HMS 'Portland'. Il s’intéressait depuis longtemps aux insulaires et a été le premier officier de la marine britannique à se rendre à Pitcairn. </a:t>
            </a:r>
            <a:endParaRPr lang="fr-FR" sz="1600" dirty="0"/>
          </a:p>
        </p:txBody>
      </p:sp>
      <p:pic>
        <p:nvPicPr>
          <p:cNvPr id="1032" name="Picture 8" descr="RÃ©sultat de recherche d'images pour &quot;john adams bounty&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80121" y="3800888"/>
            <a:ext cx="3599253" cy="29527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6619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9956" y="995044"/>
            <a:ext cx="5532328" cy="3139321"/>
          </a:xfrm>
          <a:prstGeom prst="rect">
            <a:avLst/>
          </a:prstGeom>
        </p:spPr>
        <p:txBody>
          <a:bodyPr wrap="square">
            <a:spAutoFit/>
          </a:bodyPr>
          <a:lstStyle/>
          <a:p>
            <a:r>
              <a:rPr lang="fr-FR" dirty="0">
                <a:latin typeface="CeraPRO-Regular"/>
              </a:rPr>
              <a:t>Le capitaine Edward </a:t>
            </a:r>
            <a:r>
              <a:rPr lang="fr-FR" dirty="0" err="1">
                <a:latin typeface="CeraPRO-Regular"/>
              </a:rPr>
              <a:t>Gennys</a:t>
            </a:r>
            <a:r>
              <a:rPr lang="fr-FR" dirty="0">
                <a:latin typeface="CeraPRO-Regular"/>
              </a:rPr>
              <a:t> </a:t>
            </a:r>
            <a:r>
              <a:rPr lang="fr-FR" dirty="0" err="1">
                <a:latin typeface="CeraPRO-Regular"/>
              </a:rPr>
              <a:t>Fanshawe</a:t>
            </a:r>
            <a:r>
              <a:rPr lang="fr-FR" dirty="0">
                <a:latin typeface="CeraPRO-Regular"/>
              </a:rPr>
              <a:t>, qui avait téléphoné à cet endroit en 1849, avait fait un dessin de la maison d'Adams et de l'enceinte de la tombe, même si le marqueur ne se distinguait </a:t>
            </a:r>
            <a:r>
              <a:rPr lang="fr-FR" dirty="0" smtClean="0">
                <a:latin typeface="CeraPRO-Regular"/>
              </a:rPr>
              <a:t>pas:</a:t>
            </a:r>
            <a:r>
              <a:rPr lang="fr-FR" dirty="0">
                <a:latin typeface="CeraPRO-Regular"/>
              </a:rPr>
              <a:t> </a:t>
            </a:r>
            <a:endParaRPr lang="fr-FR" dirty="0" smtClean="0">
              <a:latin typeface="CeraPRO-Regular"/>
            </a:endParaRPr>
          </a:p>
          <a:p>
            <a:endParaRPr lang="fr-FR" dirty="0">
              <a:solidFill>
                <a:srgbClr val="666666"/>
              </a:solidFill>
              <a:latin typeface="CeraPRO-Regular"/>
            </a:endParaRPr>
          </a:p>
          <a:p>
            <a:endParaRPr lang="fr-FR" dirty="0" smtClean="0">
              <a:solidFill>
                <a:srgbClr val="666666"/>
              </a:solidFill>
              <a:latin typeface="CeraPRO-Regular"/>
            </a:endParaRPr>
          </a:p>
          <a:p>
            <a:endParaRPr lang="fr-FR" dirty="0" smtClean="0">
              <a:solidFill>
                <a:srgbClr val="666666"/>
              </a:solidFill>
              <a:latin typeface="CeraPRO-Regular"/>
            </a:endParaRPr>
          </a:p>
          <a:p>
            <a:endParaRPr lang="fr-FR" dirty="0">
              <a:solidFill>
                <a:srgbClr val="666666"/>
              </a:solidFill>
              <a:latin typeface="CeraPRO-Regular"/>
            </a:endParaRPr>
          </a:p>
          <a:p>
            <a:endParaRPr lang="fr-FR" dirty="0" smtClean="0">
              <a:solidFill>
                <a:srgbClr val="666666"/>
              </a:solidFill>
              <a:latin typeface="CeraPRO-Regular"/>
            </a:endParaRPr>
          </a:p>
          <a:p>
            <a:endParaRPr lang="fr-FR" dirty="0">
              <a:solidFill>
                <a:srgbClr val="666666"/>
              </a:solidFill>
              <a:latin typeface="CeraPRO-Regular"/>
            </a:endParaRPr>
          </a:p>
          <a:p>
            <a:endParaRPr lang="fr-FR" dirty="0" smtClean="0">
              <a:solidFill>
                <a:srgbClr val="666666"/>
              </a:solidFill>
              <a:latin typeface="CeraPRO-Regular"/>
            </a:endParaRPr>
          </a:p>
        </p:txBody>
      </p:sp>
      <p:pic>
        <p:nvPicPr>
          <p:cNvPr id="7170" name="Picture 2" descr="RÃ©sultat de recherche d'images pour &quot;john adams bounty&quot;"/>
          <p:cNvPicPr>
            <a:picLocks noChangeAspect="1" noChangeArrowheads="1"/>
          </p:cNvPicPr>
          <p:nvPr/>
        </p:nvPicPr>
        <p:blipFill rotWithShape="1">
          <a:blip r:embed="rId3">
            <a:extLst>
              <a:ext uri="{28A0092B-C50C-407E-A947-70E740481C1C}">
                <a14:useLocalDpi xmlns:a14="http://schemas.microsoft.com/office/drawing/2010/main" val="0"/>
              </a:ext>
            </a:extLst>
          </a:blip>
          <a:srcRect l="2608" t="3053" r="2248" b="9667"/>
          <a:stretch/>
        </p:blipFill>
        <p:spPr bwMode="auto">
          <a:xfrm>
            <a:off x="6162805" y="175364"/>
            <a:ext cx="5749446" cy="42964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Image associÃ©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02706" y="2592888"/>
            <a:ext cx="2793305" cy="41491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4688910" y="4710736"/>
            <a:ext cx="6096000" cy="2031325"/>
          </a:xfrm>
          <a:prstGeom prst="rect">
            <a:avLst/>
          </a:prstGeom>
        </p:spPr>
        <p:txBody>
          <a:bodyPr>
            <a:spAutoFit/>
          </a:bodyPr>
          <a:lstStyle/>
          <a:p>
            <a:r>
              <a:rPr lang="fr-FR" dirty="0" smtClean="0">
                <a:latin typeface="CeraPRO-Regular"/>
              </a:rPr>
              <a:t>La tête de lit en bois a été remplacée par une autre en pierre de Devonport (elle a été fabriquée là-bas). Il avait le même libellé avec "Dans l'espoir" à la fin . Cela a été cassé en 1949 voir «National Geographic Magazine», janvier 1949 p. 33. «Le Sunday Times Magazine» du 29 juillet 1973 montrait la même pierre tombale, désormais cimentée. Son état actuel n'est pas connu.</a:t>
            </a:r>
            <a:endParaRPr lang="fr-FR" dirty="0"/>
          </a:p>
        </p:txBody>
      </p:sp>
    </p:spTree>
    <p:extLst>
      <p:ext uri="{BB962C8B-B14F-4D97-AF65-F5344CB8AC3E}">
        <p14:creationId xmlns:p14="http://schemas.microsoft.com/office/powerpoint/2010/main" val="26131869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8" name="Picture 8" descr="RÃ©sultat de recherche d'images pour &quot;fond d'ecran mer&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bateau-image-animee-002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25887" y="513565"/>
            <a:ext cx="11450594" cy="5744073"/>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95145" y="4485320"/>
            <a:ext cx="1434189" cy="1595788"/>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4815" y="909442"/>
            <a:ext cx="3362325" cy="1181100"/>
          </a:xfrm>
          <a:prstGeom prst="rect">
            <a:avLst/>
          </a:prstGeom>
        </p:spPr>
      </p:pic>
      <p:sp>
        <p:nvSpPr>
          <p:cNvPr id="6" name="ZoneTexte 5"/>
          <p:cNvSpPr txBox="1"/>
          <p:nvPr/>
        </p:nvSpPr>
        <p:spPr>
          <a:xfrm>
            <a:off x="1703540" y="3385601"/>
            <a:ext cx="4096011" cy="369332"/>
          </a:xfrm>
          <a:prstGeom prst="rect">
            <a:avLst/>
          </a:prstGeom>
          <a:noFill/>
        </p:spPr>
        <p:txBody>
          <a:bodyPr wrap="square" rtlCol="0">
            <a:spAutoFit/>
          </a:bodyPr>
          <a:lstStyle/>
          <a:p>
            <a:r>
              <a:rPr lang="fr-FR" b="1" dirty="0" smtClean="0"/>
              <a:t>Commentaires et images du NET</a:t>
            </a:r>
            <a:endParaRPr lang="fr-FR" b="1" dirty="0"/>
          </a:p>
        </p:txBody>
      </p:sp>
      <p:sp>
        <p:nvSpPr>
          <p:cNvPr id="7" name="ZoneTexte 6"/>
          <p:cNvSpPr txBox="1"/>
          <p:nvPr/>
        </p:nvSpPr>
        <p:spPr>
          <a:xfrm>
            <a:off x="1703540" y="4647156"/>
            <a:ext cx="3582444" cy="369332"/>
          </a:xfrm>
          <a:prstGeom prst="rect">
            <a:avLst/>
          </a:prstGeom>
          <a:noFill/>
        </p:spPr>
        <p:txBody>
          <a:bodyPr wrap="square" rtlCol="0">
            <a:spAutoFit/>
          </a:bodyPr>
          <a:lstStyle/>
          <a:p>
            <a:endParaRPr lang="fr-FR" b="1" dirty="0"/>
          </a:p>
        </p:txBody>
      </p:sp>
    </p:spTree>
    <p:extLst>
      <p:ext uri="{BB962C8B-B14F-4D97-AF65-F5344CB8AC3E}">
        <p14:creationId xmlns:p14="http://schemas.microsoft.com/office/powerpoint/2010/main" val="2957715319"/>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2046</Words>
  <Application>Microsoft Office PowerPoint</Application>
  <PresentationFormat>Grand écran</PresentationFormat>
  <Paragraphs>102</Paragraphs>
  <Slides>15</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15</vt:i4>
      </vt:variant>
    </vt:vector>
  </HeadingPairs>
  <TitlesOfParts>
    <vt:vector size="24" baseType="lpstr">
      <vt:lpstr>arial</vt:lpstr>
      <vt:lpstr>arial</vt:lpstr>
      <vt:lpstr>Calibri</vt:lpstr>
      <vt:lpstr>Calibri Light</vt:lpstr>
      <vt:lpstr>CeraPRO-Regular</vt:lpstr>
      <vt:lpstr>Courier New</vt:lpstr>
      <vt:lpstr>inherit</vt:lpstr>
      <vt:lpstr>Open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2019-07-24T09:35:21Z</dcterms:created>
  <dcterms:modified xsi:type="dcterms:W3CDTF">2024-04-27T14:19:32Z</dcterms:modified>
</cp:coreProperties>
</file>