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8" r:id="rId2"/>
    <p:sldId id="257" r:id="rId3"/>
    <p:sldId id="259" r:id="rId4"/>
    <p:sldId id="260" r:id="rId5"/>
    <p:sldId id="261" r:id="rId6"/>
    <p:sldId id="262" r:id="rId7"/>
    <p:sldId id="263" r:id="rId8"/>
    <p:sldId id="264" r:id="rId9"/>
    <p:sldId id="265" r:id="rId10"/>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soJbtro6/SoLTu+WNFVBBw==" hashData="Qxbya4Mp8517ZURC7wilkf21otvVI5f8+vvuJr2u/V2bBt/6nuJQiD4UhFko/kWDVokOoGOZgIO07cnbxfbmsQ=="/>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7007" autoAdjust="0"/>
    <p:restoredTop sz="96552" autoAdjust="0"/>
  </p:normalViewPr>
  <p:slideViewPr>
    <p:cSldViewPr snapToGrid="0">
      <p:cViewPr varScale="1">
        <p:scale>
          <a:sx n="116" d="100"/>
          <a:sy n="116" d="100"/>
        </p:scale>
        <p:origin x="276"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Modifier le style des sous-titres du masque</a:t>
            </a:r>
            <a:endParaRPr lang="fr-FR"/>
          </a:p>
        </p:txBody>
      </p:sp>
      <p:sp>
        <p:nvSpPr>
          <p:cNvPr id="4" name="Espace réservé de la date 3"/>
          <p:cNvSpPr>
            <a:spLocks noGrp="1"/>
          </p:cNvSpPr>
          <p:nvPr>
            <p:ph type="dt" sz="half" idx="10"/>
          </p:nvPr>
        </p:nvSpPr>
        <p:spPr/>
        <p:txBody>
          <a:bodyPr/>
          <a:lstStyle/>
          <a:p>
            <a:fld id="{E5E57489-927A-4220-99A6-11A9712B61C4}" type="datetimeFigureOut">
              <a:rPr lang="fr-FR" smtClean="0"/>
              <a:t>27/04/2024</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58F063CB-F502-40BF-8F81-0A6024436AB2}" type="slidenum">
              <a:rPr lang="fr-FR" smtClean="0"/>
              <a:t>‹N°›</a:t>
            </a:fld>
            <a:endParaRPr lang="fr-FR"/>
          </a:p>
        </p:txBody>
      </p:sp>
    </p:spTree>
    <p:extLst>
      <p:ext uri="{BB962C8B-B14F-4D97-AF65-F5344CB8AC3E}">
        <p14:creationId xmlns:p14="http://schemas.microsoft.com/office/powerpoint/2010/main" val="392338904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E5E57489-927A-4220-99A6-11A9712B61C4}" type="datetimeFigureOut">
              <a:rPr lang="fr-FR" smtClean="0"/>
              <a:t>27/04/2024</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58F063CB-F502-40BF-8F81-0A6024436AB2}" type="slidenum">
              <a:rPr lang="fr-FR" smtClean="0"/>
              <a:t>‹N°›</a:t>
            </a:fld>
            <a:endParaRPr lang="fr-FR"/>
          </a:p>
        </p:txBody>
      </p:sp>
    </p:spTree>
    <p:extLst>
      <p:ext uri="{BB962C8B-B14F-4D97-AF65-F5344CB8AC3E}">
        <p14:creationId xmlns:p14="http://schemas.microsoft.com/office/powerpoint/2010/main" val="235287648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Modifier les styles du texte du masque</a:t>
            </a:r>
          </a:p>
        </p:txBody>
      </p:sp>
      <p:sp>
        <p:nvSpPr>
          <p:cNvPr id="4" name="Espace réservé de la date 3"/>
          <p:cNvSpPr>
            <a:spLocks noGrp="1"/>
          </p:cNvSpPr>
          <p:nvPr>
            <p:ph type="dt" sz="half" idx="10"/>
          </p:nvPr>
        </p:nvSpPr>
        <p:spPr/>
        <p:txBody>
          <a:bodyPr/>
          <a:lstStyle/>
          <a:p>
            <a:fld id="{E5E57489-927A-4220-99A6-11A9712B61C4}" type="datetimeFigureOut">
              <a:rPr lang="fr-FR" smtClean="0"/>
              <a:t>27/04/2024</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58F063CB-F502-40BF-8F81-0A6024436AB2}" type="slidenum">
              <a:rPr lang="fr-FR" smtClean="0"/>
              <a:t>‹N°›</a:t>
            </a:fld>
            <a:endParaRPr lang="fr-FR"/>
          </a:p>
        </p:txBody>
      </p:sp>
    </p:spTree>
    <p:extLst>
      <p:ext uri="{BB962C8B-B14F-4D97-AF65-F5344CB8AC3E}">
        <p14:creationId xmlns:p14="http://schemas.microsoft.com/office/powerpoint/2010/main" val="269030329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E5E57489-927A-4220-99A6-11A9712B61C4}" type="datetimeFigureOut">
              <a:rPr lang="fr-FR" smtClean="0"/>
              <a:t>27/04/2024</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58F063CB-F502-40BF-8F81-0A6024436AB2}" type="slidenum">
              <a:rPr lang="fr-FR" smtClean="0"/>
              <a:t>‹N°›</a:t>
            </a:fld>
            <a:endParaRPr lang="fr-FR"/>
          </a:p>
        </p:txBody>
      </p:sp>
    </p:spTree>
    <p:extLst>
      <p:ext uri="{BB962C8B-B14F-4D97-AF65-F5344CB8AC3E}">
        <p14:creationId xmlns:p14="http://schemas.microsoft.com/office/powerpoint/2010/main" val="86291354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Modifier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Modifier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E5E57489-927A-4220-99A6-11A9712B61C4}" type="datetimeFigureOut">
              <a:rPr lang="fr-FR" smtClean="0"/>
              <a:t>27/04/2024</a:t>
            </a:fld>
            <a:endParaRPr lang="fr-FR"/>
          </a:p>
        </p:txBody>
      </p:sp>
      <p:sp>
        <p:nvSpPr>
          <p:cNvPr id="8" name="Espace réservé du pied de page 7"/>
          <p:cNvSpPr>
            <a:spLocks noGrp="1"/>
          </p:cNvSpPr>
          <p:nvPr>
            <p:ph type="ftr" sz="quarter" idx="11"/>
          </p:nvPr>
        </p:nvSpPr>
        <p:spPr/>
        <p:txBody>
          <a:bodyPr/>
          <a:lstStyle/>
          <a:p>
            <a:endParaRPr lang="fr-FR"/>
          </a:p>
        </p:txBody>
      </p:sp>
      <p:sp>
        <p:nvSpPr>
          <p:cNvPr id="9" name="Espace réservé du numéro de diapositive 8"/>
          <p:cNvSpPr>
            <a:spLocks noGrp="1"/>
          </p:cNvSpPr>
          <p:nvPr>
            <p:ph type="sldNum" sz="quarter" idx="12"/>
          </p:nvPr>
        </p:nvSpPr>
        <p:spPr/>
        <p:txBody>
          <a:bodyPr/>
          <a:lstStyle/>
          <a:p>
            <a:fld id="{58F063CB-F502-40BF-8F81-0A6024436AB2}" type="slidenum">
              <a:rPr lang="fr-FR" smtClean="0"/>
              <a:t>‹N°›</a:t>
            </a:fld>
            <a:endParaRPr lang="fr-FR"/>
          </a:p>
        </p:txBody>
      </p:sp>
    </p:spTree>
    <p:extLst>
      <p:ext uri="{BB962C8B-B14F-4D97-AF65-F5344CB8AC3E}">
        <p14:creationId xmlns:p14="http://schemas.microsoft.com/office/powerpoint/2010/main" val="213608133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E5E57489-927A-4220-99A6-11A9712B61C4}" type="datetimeFigureOut">
              <a:rPr lang="fr-FR" smtClean="0"/>
              <a:t>27/04/2024</a:t>
            </a:fld>
            <a:endParaRPr lang="fr-FR"/>
          </a:p>
        </p:txBody>
      </p:sp>
      <p:sp>
        <p:nvSpPr>
          <p:cNvPr id="4" name="Espace réservé du pied de page 3"/>
          <p:cNvSpPr>
            <a:spLocks noGrp="1"/>
          </p:cNvSpPr>
          <p:nvPr>
            <p:ph type="ftr" sz="quarter" idx="11"/>
          </p:nvPr>
        </p:nvSpPr>
        <p:spPr/>
        <p:txBody>
          <a:bodyPr/>
          <a:lstStyle/>
          <a:p>
            <a:endParaRPr lang="fr-FR"/>
          </a:p>
        </p:txBody>
      </p:sp>
      <p:sp>
        <p:nvSpPr>
          <p:cNvPr id="5" name="Espace réservé du numéro de diapositive 4"/>
          <p:cNvSpPr>
            <a:spLocks noGrp="1"/>
          </p:cNvSpPr>
          <p:nvPr>
            <p:ph type="sldNum" sz="quarter" idx="12"/>
          </p:nvPr>
        </p:nvSpPr>
        <p:spPr/>
        <p:txBody>
          <a:bodyPr/>
          <a:lstStyle/>
          <a:p>
            <a:fld id="{58F063CB-F502-40BF-8F81-0A6024436AB2}" type="slidenum">
              <a:rPr lang="fr-FR" smtClean="0"/>
              <a:t>‹N°›</a:t>
            </a:fld>
            <a:endParaRPr lang="fr-FR"/>
          </a:p>
        </p:txBody>
      </p:sp>
    </p:spTree>
    <p:extLst>
      <p:ext uri="{BB962C8B-B14F-4D97-AF65-F5344CB8AC3E}">
        <p14:creationId xmlns:p14="http://schemas.microsoft.com/office/powerpoint/2010/main" val="71754531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E5E57489-927A-4220-99A6-11A9712B61C4}" type="datetimeFigureOut">
              <a:rPr lang="fr-FR" smtClean="0"/>
              <a:t>27/04/2024</a:t>
            </a:fld>
            <a:endParaRPr lang="fr-FR"/>
          </a:p>
        </p:txBody>
      </p:sp>
      <p:sp>
        <p:nvSpPr>
          <p:cNvPr id="3" name="Espace réservé du pied de page 2"/>
          <p:cNvSpPr>
            <a:spLocks noGrp="1"/>
          </p:cNvSpPr>
          <p:nvPr>
            <p:ph type="ftr" sz="quarter" idx="11"/>
          </p:nvPr>
        </p:nvSpPr>
        <p:spPr/>
        <p:txBody>
          <a:bodyPr/>
          <a:lstStyle/>
          <a:p>
            <a:endParaRPr lang="fr-FR"/>
          </a:p>
        </p:txBody>
      </p:sp>
      <p:sp>
        <p:nvSpPr>
          <p:cNvPr id="4" name="Espace réservé du numéro de diapositive 3"/>
          <p:cNvSpPr>
            <a:spLocks noGrp="1"/>
          </p:cNvSpPr>
          <p:nvPr>
            <p:ph type="sldNum" sz="quarter" idx="12"/>
          </p:nvPr>
        </p:nvSpPr>
        <p:spPr/>
        <p:txBody>
          <a:bodyPr/>
          <a:lstStyle/>
          <a:p>
            <a:fld id="{58F063CB-F502-40BF-8F81-0A6024436AB2}" type="slidenum">
              <a:rPr lang="fr-FR" smtClean="0"/>
              <a:t>‹N°›</a:t>
            </a:fld>
            <a:endParaRPr lang="fr-FR"/>
          </a:p>
        </p:txBody>
      </p:sp>
    </p:spTree>
    <p:extLst>
      <p:ext uri="{BB962C8B-B14F-4D97-AF65-F5344CB8AC3E}">
        <p14:creationId xmlns:p14="http://schemas.microsoft.com/office/powerpoint/2010/main" val="300815384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Modifier les styles du texte du masque</a:t>
            </a:r>
          </a:p>
        </p:txBody>
      </p:sp>
      <p:sp>
        <p:nvSpPr>
          <p:cNvPr id="5" name="Espace réservé de la date 4"/>
          <p:cNvSpPr>
            <a:spLocks noGrp="1"/>
          </p:cNvSpPr>
          <p:nvPr>
            <p:ph type="dt" sz="half" idx="10"/>
          </p:nvPr>
        </p:nvSpPr>
        <p:spPr/>
        <p:txBody>
          <a:bodyPr/>
          <a:lstStyle/>
          <a:p>
            <a:fld id="{E5E57489-927A-4220-99A6-11A9712B61C4}" type="datetimeFigureOut">
              <a:rPr lang="fr-FR" smtClean="0"/>
              <a:t>27/04/2024</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58F063CB-F502-40BF-8F81-0A6024436AB2}" type="slidenum">
              <a:rPr lang="fr-FR" smtClean="0"/>
              <a:t>‹N°›</a:t>
            </a:fld>
            <a:endParaRPr lang="fr-FR"/>
          </a:p>
        </p:txBody>
      </p:sp>
    </p:spTree>
    <p:extLst>
      <p:ext uri="{BB962C8B-B14F-4D97-AF65-F5344CB8AC3E}">
        <p14:creationId xmlns:p14="http://schemas.microsoft.com/office/powerpoint/2010/main" val="54409827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Modifier les styles du texte du masque</a:t>
            </a:r>
          </a:p>
        </p:txBody>
      </p:sp>
      <p:sp>
        <p:nvSpPr>
          <p:cNvPr id="5" name="Espace réservé de la date 4"/>
          <p:cNvSpPr>
            <a:spLocks noGrp="1"/>
          </p:cNvSpPr>
          <p:nvPr>
            <p:ph type="dt" sz="half" idx="10"/>
          </p:nvPr>
        </p:nvSpPr>
        <p:spPr/>
        <p:txBody>
          <a:bodyPr/>
          <a:lstStyle/>
          <a:p>
            <a:fld id="{E5E57489-927A-4220-99A6-11A9712B61C4}" type="datetimeFigureOut">
              <a:rPr lang="fr-FR" smtClean="0"/>
              <a:t>27/04/2024</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58F063CB-F502-40BF-8F81-0A6024436AB2}" type="slidenum">
              <a:rPr lang="fr-FR" smtClean="0"/>
              <a:t>‹N°›</a:t>
            </a:fld>
            <a:endParaRPr lang="fr-FR"/>
          </a:p>
        </p:txBody>
      </p:sp>
    </p:spTree>
    <p:extLst>
      <p:ext uri="{BB962C8B-B14F-4D97-AF65-F5344CB8AC3E}">
        <p14:creationId xmlns:p14="http://schemas.microsoft.com/office/powerpoint/2010/main" val="328559740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E5E57489-927A-4220-99A6-11A9712B61C4}" type="datetimeFigureOut">
              <a:rPr lang="fr-FR" smtClean="0"/>
              <a:t>27/04/2024</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58F063CB-F502-40BF-8F81-0A6024436AB2}" type="slidenum">
              <a:rPr lang="fr-FR" smtClean="0"/>
              <a:t>‹N°›</a:t>
            </a:fld>
            <a:endParaRPr lang="fr-FR"/>
          </a:p>
        </p:txBody>
      </p:sp>
    </p:spTree>
    <p:extLst>
      <p:ext uri="{BB962C8B-B14F-4D97-AF65-F5344CB8AC3E}">
        <p14:creationId xmlns:p14="http://schemas.microsoft.com/office/powerpoint/2010/main" val="353769975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E5E57489-927A-4220-99A6-11A9712B61C4}" type="datetimeFigureOut">
              <a:rPr lang="fr-FR" smtClean="0"/>
              <a:t>27/04/2024</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58F063CB-F502-40BF-8F81-0A6024436AB2}" type="slidenum">
              <a:rPr lang="fr-FR" smtClean="0"/>
              <a:t>‹N°›</a:t>
            </a:fld>
            <a:endParaRPr lang="fr-FR"/>
          </a:p>
        </p:txBody>
      </p:sp>
    </p:spTree>
    <p:extLst>
      <p:ext uri="{BB962C8B-B14F-4D97-AF65-F5344CB8AC3E}">
        <p14:creationId xmlns:p14="http://schemas.microsoft.com/office/powerpoint/2010/main" val="31717351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srcRect/>
          <a:tile tx="0" ty="0" sx="100000" sy="100000" flip="none" algn="tl"/>
        </a:blip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5E57489-927A-4220-99A6-11A9712B61C4}" type="datetimeFigureOut">
              <a:rPr lang="fr-FR" smtClean="0"/>
              <a:t>27/04/2024</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8F063CB-F502-40BF-8F81-0A6024436AB2}" type="slidenum">
              <a:rPr lang="fr-FR" smtClean="0"/>
              <a:t>‹N°›</a:t>
            </a:fld>
            <a:endParaRPr lang="fr-FR"/>
          </a:p>
        </p:txBody>
      </p:sp>
    </p:spTree>
    <p:extLst>
      <p:ext uri="{BB962C8B-B14F-4D97-AF65-F5344CB8AC3E}">
        <p14:creationId xmlns:p14="http://schemas.microsoft.com/office/powerpoint/2010/main" val="382667452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audio" Target="../media/audio1.wav"/><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5.gif"/><Relationship Id="rId5" Type="http://schemas.openxmlformats.org/officeDocument/2006/relationships/image" Target="../media/image4.jp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hyperlink" Target="https://fr.wikipedia.org/w/index.php?title=H%C3%B4pital_Sainte-Catherine&amp;action=edit&amp;redlink=1" TargetMode="External"/><Relationship Id="rId2" Type="http://schemas.openxmlformats.org/officeDocument/2006/relationships/image" Target="../media/image8.jpeg"/><Relationship Id="rId1" Type="http://schemas.openxmlformats.org/officeDocument/2006/relationships/slideLayout" Target="../slideLayouts/slideLayout7.xml"/><Relationship Id="rId4" Type="http://schemas.openxmlformats.org/officeDocument/2006/relationships/image" Target="../media/image9.jpeg"/></Relationships>
</file>

<file path=ppt/slides/_rels/slide4.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7.xml"/><Relationship Id="rId4" Type="http://schemas.openxmlformats.org/officeDocument/2006/relationships/image" Target="../media/image14.png"/></Relationships>
</file>

<file path=ppt/slides/_rels/slide6.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7.png"/><Relationship Id="rId7" Type="http://schemas.openxmlformats.org/officeDocument/2006/relationships/hyperlink" Target="https://www.cathedrale-saint-omer.com/portfolio/Chapelles/index-chapelle-saint-martin.html" TargetMode="External"/><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image" Target="../media/image20.png"/><Relationship Id="rId5" Type="http://schemas.openxmlformats.org/officeDocument/2006/relationships/image" Target="../media/image19.png"/><Relationship Id="rId4" Type="http://schemas.openxmlformats.org/officeDocument/2006/relationships/image" Target="../media/image18.png"/></Relationships>
</file>

<file path=ppt/slides/_rels/slide8.xml.rels><?xml version="1.0" encoding="UTF-8" standalone="yes"?>
<Relationships xmlns="http://schemas.openxmlformats.org/package/2006/relationships"><Relationship Id="rId8" Type="http://schemas.openxmlformats.org/officeDocument/2006/relationships/image" Target="../media/image22.jpeg"/><Relationship Id="rId3" Type="http://schemas.openxmlformats.org/officeDocument/2006/relationships/image" Target="../media/image21.jpeg"/><Relationship Id="rId7" Type="http://schemas.openxmlformats.org/officeDocument/2006/relationships/hyperlink" Target="https://fr.wikipedia.org/wiki/Ermite" TargetMode="External"/><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hyperlink" Target="https://fr.wikipedia.org/wiki/Villemontry" TargetMode="External"/><Relationship Id="rId5" Type="http://schemas.openxmlformats.org/officeDocument/2006/relationships/hyperlink" Target="https://fr.wikipedia.org/wiki/D%C3%A9ambulatoire" TargetMode="External"/><Relationship Id="rId4" Type="http://schemas.openxmlformats.org/officeDocument/2006/relationships/hyperlink" Target="https://fr.wikipedia.org/wiki/Reclusoir" TargetMode="External"/><Relationship Id="rId9" Type="http://schemas.openxmlformats.org/officeDocument/2006/relationships/image" Target="../media/image23.jpeg"/></Relationships>
</file>

<file path=ppt/slides/_rels/slide9.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image" Target="../media/image24.gif"/><Relationship Id="rId1" Type="http://schemas.openxmlformats.org/officeDocument/2006/relationships/slideLayout" Target="../slideLayouts/slideLayout7.xml"/><Relationship Id="rId4" Type="http://schemas.openxmlformats.org/officeDocument/2006/relationships/image" Target="../media/image25.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204000" cy="6864750"/>
          </a:xfrm>
          <a:prstGeom prst="rect">
            <a:avLst/>
          </a:prstGeom>
        </p:spPr>
      </p:pic>
      <p:pic>
        <p:nvPicPr>
          <p:cNvPr id="2050" name="Picture 2" descr="https://reclusesmiss.org/wp/wp-content/uploads/2014/07/saintethais.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765675" y="1290637"/>
            <a:ext cx="2381250" cy="2709863"/>
          </a:xfrm>
          <a:prstGeom prst="rect">
            <a:avLst/>
          </a:prstGeom>
          <a:noFill/>
          <a:extLst>
            <a:ext uri="{909E8E84-426E-40DD-AFC4-6F175D3DCCD1}">
              <a14:hiddenFill xmlns:a14="http://schemas.microsoft.com/office/drawing/2010/main">
                <a:solidFill>
                  <a:srgbClr val="FFFFFF"/>
                </a:solidFill>
              </a14:hiddenFill>
            </a:ext>
          </a:extLst>
        </p:spPr>
      </p:pic>
      <p:pic>
        <p:nvPicPr>
          <p:cNvPr id="4" name="Image 3"/>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35166" y="568261"/>
            <a:ext cx="1298448" cy="1444752"/>
          </a:xfrm>
          <a:prstGeom prst="rect">
            <a:avLst/>
          </a:prstGeom>
        </p:spPr>
      </p:pic>
      <p:pic>
        <p:nvPicPr>
          <p:cNvPr id="6" name="Image 5"/>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302020" y="1022413"/>
            <a:ext cx="3095625" cy="1981200"/>
          </a:xfrm>
          <a:prstGeom prst="rect">
            <a:avLst/>
          </a:prstGeom>
          <a:ln>
            <a:noFill/>
          </a:ln>
          <a:effectLst>
            <a:softEdge rad="112500"/>
          </a:effectLst>
        </p:spPr>
      </p:pic>
    </p:spTree>
    <p:extLst>
      <p:ext uri="{BB962C8B-B14F-4D97-AF65-F5344CB8AC3E}">
        <p14:creationId xmlns:p14="http://schemas.microsoft.com/office/powerpoint/2010/main" val="2205349591"/>
      </p:ext>
    </p:extLst>
  </p:cSld>
  <p:clrMapOvr>
    <a:masterClrMapping/>
  </p:clrMapOvr>
  <mc:AlternateContent xmlns:mc="http://schemas.openxmlformats.org/markup-compatibility/2006" xmlns:p14="http://schemas.microsoft.com/office/powerpoint/2010/main">
    <mc:Choice Requires="p14">
      <p:transition spd="slow" p14:dur="2000">
        <p:sndAc>
          <p:stSnd>
            <p:snd r:embed="rId2" name="La bourrée des serfs - Musique médiévale _  Frédéric LAURENT (480p_30fps_H264-128kbit_AAC).wav"/>
          </p:stSnd>
        </p:sndAc>
      </p:transition>
    </mc:Choice>
    <mc:Fallback xmlns="">
      <p:transition spd="slow">
        <p:sndAc>
          <p:stSnd>
            <p:snd r:embed="rId7" name="La bourrée des serfs - Musique médiévale _  Frédéric LAURENT (480p_30fps_H264-128kbit_AAC).wav"/>
          </p:stSnd>
        </p:sndAc>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75414" y="123109"/>
            <a:ext cx="12047456" cy="2308324"/>
          </a:xfrm>
          <a:prstGeom prst="rect">
            <a:avLst/>
          </a:prstGeom>
          <a:ln w="38100">
            <a:solidFill>
              <a:srgbClr val="C00000"/>
            </a:solidFill>
          </a:ln>
        </p:spPr>
        <p:txBody>
          <a:bodyPr wrap="square">
            <a:spAutoFit/>
          </a:bodyPr>
          <a:lstStyle/>
          <a:p>
            <a:r>
              <a:rPr lang="fr-FR" i="0" dirty="0" smtClean="0">
                <a:effectLst/>
                <a:latin typeface="Lucida Calligraphy" panose="03010101010101010101" pitchFamily="66" charset="0"/>
              </a:rPr>
              <a:t>Au Moyen Âge, le summum de la dévotion religieuse consiste à s’isoler dans une cellule étroite dont on mure l’entrée. C’est aussi l’un des rares moyens accessibles à une femme pour arracher son indépendance…On les appelle « </a:t>
            </a:r>
            <a:r>
              <a:rPr lang="fr-FR" i="0" dirty="0" err="1" smtClean="0">
                <a:effectLst/>
                <a:latin typeface="Lucida Calligraphy" panose="03010101010101010101" pitchFamily="66" charset="0"/>
              </a:rPr>
              <a:t>reclusoirs</a:t>
            </a:r>
            <a:r>
              <a:rPr lang="fr-FR" i="0" dirty="0" smtClean="0">
                <a:effectLst/>
                <a:latin typeface="Lucida Calligraphy" panose="03010101010101010101" pitchFamily="66" charset="0"/>
              </a:rPr>
              <a:t> » ou « </a:t>
            </a:r>
            <a:r>
              <a:rPr lang="fr-FR" i="0" dirty="0" err="1" smtClean="0">
                <a:effectLst/>
                <a:latin typeface="Lucida Calligraphy" panose="03010101010101010101" pitchFamily="66" charset="0"/>
              </a:rPr>
              <a:t>recluseries</a:t>
            </a:r>
            <a:r>
              <a:rPr lang="fr-FR" i="0" dirty="0" smtClean="0">
                <a:effectLst/>
                <a:latin typeface="Lucida Calligraphy" panose="03010101010101010101" pitchFamily="66" charset="0"/>
              </a:rPr>
              <a:t> ». Ces cellules exigües (4 à 9 mètres carrés), qu’on peut encore apercevoir accolées aux murs de certaines églises, ressemblent à un défi lancé à la face du temps. Rien n’a changé depuis leur construction médiévale : des murs aveugles et nus, un sol de dalle froide, un filet de lumière grise filtrant à travers une fenêtre grillagée. Pour seul confort, une cheminée glacée ; pour seule décoration, un crucifix au mur. Une table, un tabouret, un lit de bois dur.</a:t>
            </a:r>
            <a:endParaRPr lang="fr-FR" i="0" dirty="0">
              <a:effectLst/>
              <a:latin typeface="Lucida Calligraphy" panose="03010101010101010101" pitchFamily="66" charset="0"/>
            </a:endParaRPr>
          </a:p>
        </p:txBody>
      </p:sp>
      <p:pic>
        <p:nvPicPr>
          <p:cNvPr id="1030" name="Picture 6" descr="Les recluses, ou les emmurées du Moyen-Âge"/>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148555" y="3173206"/>
            <a:ext cx="3960000" cy="2216005"/>
          </a:xfrm>
          <a:prstGeom prst="rect">
            <a:avLst/>
          </a:prstGeom>
          <a:noFill/>
          <a:extLst>
            <a:ext uri="{909E8E84-426E-40DD-AFC4-6F175D3DCCD1}">
              <a14:hiddenFill xmlns:a14="http://schemas.microsoft.com/office/drawing/2010/main">
                <a:solidFill>
                  <a:srgbClr val="FFFFFF"/>
                </a:solidFill>
              </a14:hiddenFill>
            </a:ext>
          </a:extLst>
        </p:spPr>
      </p:pic>
      <p:pic>
        <p:nvPicPr>
          <p:cNvPr id="1036" name="Picture 12" descr="Le tragique destin des « Recluses » de Bordeaux"/>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35299" y="2555001"/>
            <a:ext cx="6120000" cy="4080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544625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Les recluses, ou les emmurées du Moyen-Âg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945888" y="0"/>
            <a:ext cx="4762500"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106016" y="167009"/>
            <a:ext cx="6744455" cy="4308872"/>
          </a:xfrm>
          <a:prstGeom prst="rect">
            <a:avLst/>
          </a:prstGeom>
        </p:spPr>
        <p:txBody>
          <a:bodyPr wrap="square">
            <a:spAutoFit/>
          </a:bodyPr>
          <a:lstStyle/>
          <a:p>
            <a:pPr fontAlgn="base"/>
            <a:r>
              <a:rPr lang="fr-FR" sz="1600" b="1" i="0" dirty="0" smtClean="0">
                <a:solidFill>
                  <a:srgbClr val="373737"/>
                </a:solidFill>
                <a:effectLst/>
                <a:latin typeface="Lucida Calligraphy" panose="03010101010101010101" pitchFamily="66" charset="0"/>
              </a:rPr>
              <a:t>Alix la </a:t>
            </a:r>
            <a:r>
              <a:rPr lang="fr-FR" sz="1600" b="1" i="0" dirty="0" err="1" smtClean="0">
                <a:solidFill>
                  <a:srgbClr val="373737"/>
                </a:solidFill>
                <a:effectLst/>
                <a:latin typeface="Lucida Calligraphy" panose="03010101010101010101" pitchFamily="66" charset="0"/>
              </a:rPr>
              <a:t>Burgotte</a:t>
            </a:r>
            <a:r>
              <a:rPr lang="fr-FR" sz="1600" b="1" i="0" dirty="0" smtClean="0">
                <a:solidFill>
                  <a:srgbClr val="373737"/>
                </a:solidFill>
                <a:effectLst/>
                <a:latin typeface="Lucida Calligraphy" panose="03010101010101010101" pitchFamily="66" charset="0"/>
              </a:rPr>
              <a:t>,</a:t>
            </a:r>
          </a:p>
          <a:p>
            <a:pPr fontAlgn="base"/>
            <a:r>
              <a:rPr lang="fr-FR" sz="1600" b="0" i="0" dirty="0" smtClean="0">
                <a:solidFill>
                  <a:srgbClr val="373737"/>
                </a:solidFill>
                <a:effectLst/>
                <a:latin typeface="Lucida Calligraphy" panose="03010101010101010101" pitchFamily="66" charset="0"/>
              </a:rPr>
              <a:t> était  religieuse à </a:t>
            </a:r>
            <a:r>
              <a:rPr lang="fr-FR" sz="1600" b="1" i="0" dirty="0" smtClean="0">
                <a:solidFill>
                  <a:srgbClr val="373737"/>
                </a:solidFill>
                <a:effectLst/>
                <a:latin typeface="Lucida Calligraphy" panose="03010101010101010101" pitchFamily="66" charset="0"/>
              </a:rPr>
              <a:t>l’hôpital</a:t>
            </a:r>
            <a:r>
              <a:rPr lang="fr-FR" sz="1600" b="1" i="0" u="none" strike="noStrike" dirty="0" smtClean="0">
                <a:solidFill>
                  <a:srgbClr val="1982D1"/>
                </a:solidFill>
                <a:effectLst/>
                <a:latin typeface="Lucida Calligraphy" panose="03010101010101010101" pitchFamily="66" charset="0"/>
                <a:hlinkClick r:id="rId3" tooltip="Hôpital Sainte-Catherine (page inexistante)"/>
              </a:rPr>
              <a:t> </a:t>
            </a:r>
            <a:r>
              <a:rPr lang="fr-FR" sz="1600" b="1" i="0" dirty="0" smtClean="0">
                <a:solidFill>
                  <a:srgbClr val="373737"/>
                </a:solidFill>
                <a:effectLst/>
                <a:latin typeface="Lucida Calligraphy" panose="03010101010101010101" pitchFamily="66" charset="0"/>
              </a:rPr>
              <a:t>Sainte-Catherine (1181-1794) </a:t>
            </a:r>
            <a:r>
              <a:rPr lang="fr-FR" sz="1600" b="0" i="0" dirty="0" smtClean="0">
                <a:solidFill>
                  <a:srgbClr val="373737"/>
                </a:solidFill>
                <a:effectLst/>
                <a:latin typeface="Lucida Calligraphy" panose="03010101010101010101" pitchFamily="66" charset="0"/>
              </a:rPr>
              <a:t>rue Saint-Denis, dans le quartier des Halles</a:t>
            </a:r>
            <a:r>
              <a:rPr lang="fr-FR" sz="1600" b="1" i="0" dirty="0" smtClean="0">
                <a:solidFill>
                  <a:srgbClr val="373737"/>
                </a:solidFill>
                <a:effectLst/>
                <a:latin typeface="Lucida Calligraphy" panose="03010101010101010101" pitchFamily="66" charset="0"/>
              </a:rPr>
              <a:t>.</a:t>
            </a:r>
            <a:r>
              <a:rPr lang="fr-FR" sz="1600" b="0" i="0" dirty="0" smtClean="0">
                <a:solidFill>
                  <a:srgbClr val="373737"/>
                </a:solidFill>
                <a:effectLst/>
                <a:latin typeface="Lucida Calligraphy" panose="03010101010101010101" pitchFamily="66" charset="0"/>
              </a:rPr>
              <a:t> Après un certain temps, elle manifesta le désir de se cloîtrer, ce qui lui fut accordé. </a:t>
            </a:r>
            <a:r>
              <a:rPr lang="fr-FR" sz="1600" b="1" i="0" dirty="0" smtClean="0">
                <a:solidFill>
                  <a:srgbClr val="373737"/>
                </a:solidFill>
                <a:effectLst/>
                <a:latin typeface="Lucida Calligraphy" panose="03010101010101010101" pitchFamily="66" charset="0"/>
              </a:rPr>
              <a:t>Le 2 juillet 1424</a:t>
            </a:r>
            <a:r>
              <a:rPr lang="fr-FR" sz="1600" b="0" i="0" dirty="0" smtClean="0">
                <a:solidFill>
                  <a:srgbClr val="373737"/>
                </a:solidFill>
                <a:effectLst/>
                <a:latin typeface="Lucida Calligraphy" panose="03010101010101010101" pitchFamily="66" charset="0"/>
              </a:rPr>
              <a:t>, elle acquit de Jean Nicolas, papetier, un terrain d’environ cinq toises (moins de 10 m</a:t>
            </a:r>
            <a:r>
              <a:rPr lang="fr-FR" sz="1600" b="0" i="0" baseline="30000" dirty="0" smtClean="0">
                <a:solidFill>
                  <a:srgbClr val="373737"/>
                </a:solidFill>
                <a:effectLst/>
                <a:latin typeface="Lucida Calligraphy" panose="03010101010101010101" pitchFamily="66" charset="0"/>
              </a:rPr>
              <a:t>2</a:t>
            </a:r>
            <a:r>
              <a:rPr lang="fr-FR" sz="1600" b="0" i="0" dirty="0" smtClean="0">
                <a:solidFill>
                  <a:srgbClr val="373737"/>
                </a:solidFill>
                <a:effectLst/>
                <a:latin typeface="Lucida Calligraphy" panose="03010101010101010101" pitchFamily="66" charset="0"/>
              </a:rPr>
              <a:t>), </a:t>
            </a:r>
            <a:r>
              <a:rPr lang="fr-FR" sz="1600" b="1" i="0" dirty="0" smtClean="0">
                <a:solidFill>
                  <a:srgbClr val="373737"/>
                </a:solidFill>
                <a:effectLst/>
                <a:latin typeface="Lucida Calligraphy" panose="03010101010101010101" pitchFamily="66" charset="0"/>
              </a:rPr>
              <a:t>entre l’église et la fontaine des Innocents</a:t>
            </a:r>
            <a:r>
              <a:rPr lang="fr-FR" sz="1600" b="0" i="0" dirty="0" smtClean="0">
                <a:solidFill>
                  <a:srgbClr val="373737"/>
                </a:solidFill>
                <a:effectLst/>
                <a:latin typeface="Lucida Calligraphy" panose="03010101010101010101" pitchFamily="66" charset="0"/>
              </a:rPr>
              <a:t>, sur lequel elle fit construire son </a:t>
            </a:r>
            <a:r>
              <a:rPr lang="fr-FR" sz="1600" b="0" i="0" dirty="0" err="1" smtClean="0">
                <a:solidFill>
                  <a:srgbClr val="373737"/>
                </a:solidFill>
                <a:effectLst/>
                <a:latin typeface="Lucida Calligraphy" panose="03010101010101010101" pitchFamily="66" charset="0"/>
              </a:rPr>
              <a:t>réclusoir</a:t>
            </a:r>
            <a:r>
              <a:rPr lang="fr-FR" sz="1600" b="0" i="0" dirty="0" smtClean="0">
                <a:solidFill>
                  <a:srgbClr val="373737"/>
                </a:solidFill>
                <a:effectLst/>
                <a:latin typeface="Lucida Calligraphy" panose="03010101010101010101" pitchFamily="66" charset="0"/>
              </a:rPr>
              <a:t>.</a:t>
            </a:r>
          </a:p>
          <a:p>
            <a:pPr fontAlgn="base"/>
            <a:r>
              <a:rPr lang="fr-FR" sz="1600" b="1" i="0" dirty="0" smtClean="0">
                <a:solidFill>
                  <a:srgbClr val="373737"/>
                </a:solidFill>
                <a:effectLst/>
                <a:latin typeface="Lucida Calligraphy" panose="03010101010101010101" pitchFamily="66" charset="0"/>
              </a:rPr>
              <a:t>Alix la </a:t>
            </a:r>
            <a:r>
              <a:rPr lang="fr-FR" sz="1600" b="1" i="0" dirty="0" err="1" smtClean="0">
                <a:solidFill>
                  <a:srgbClr val="373737"/>
                </a:solidFill>
                <a:effectLst/>
                <a:latin typeface="Lucida Calligraphy" panose="03010101010101010101" pitchFamily="66" charset="0"/>
              </a:rPr>
              <a:t>Burgotte</a:t>
            </a:r>
            <a:r>
              <a:rPr lang="fr-FR" sz="1600" b="0" i="0" dirty="0" smtClean="0">
                <a:solidFill>
                  <a:srgbClr val="373737"/>
                </a:solidFill>
                <a:effectLst/>
                <a:latin typeface="Lucida Calligraphy" panose="03010101010101010101" pitchFamily="66" charset="0"/>
              </a:rPr>
              <a:t> avait pour demeure une espèce de cellule étroite où le jour et l’air ne pénétraient que par deux meurtrières grillées, dont l’une ouvrait sur la voie publique et lui servait  pour recevoir ses aliments, et l’autre, pratiquée dans l’église même, lui permettait de prendre part aux cérémonies religieuses.</a:t>
            </a:r>
            <a:r>
              <a:rPr lang="fr-FR" sz="1600" b="1" dirty="0">
                <a:latin typeface="Lucida Calligraphy" panose="03010101010101010101" pitchFamily="66" charset="0"/>
              </a:rPr>
              <a:t> Alix</a:t>
            </a:r>
            <a:r>
              <a:rPr lang="fr-FR" sz="1600" dirty="0">
                <a:latin typeface="Lucida Calligraphy" panose="03010101010101010101" pitchFamily="66" charset="0"/>
              </a:rPr>
              <a:t> y mourut </a:t>
            </a:r>
            <a:r>
              <a:rPr lang="fr-FR" sz="1600" b="1" dirty="0">
                <a:latin typeface="Lucida Calligraphy" panose="03010101010101010101" pitchFamily="66" charset="0"/>
              </a:rPr>
              <a:t>le 29 juin 1466</a:t>
            </a:r>
            <a:r>
              <a:rPr lang="fr-FR" sz="1600" dirty="0">
                <a:latin typeface="Lucida Calligraphy" panose="03010101010101010101" pitchFamily="66" charset="0"/>
              </a:rPr>
              <a:t> après y avoir demeuré </a:t>
            </a:r>
            <a:r>
              <a:rPr lang="fr-FR" sz="1600" b="1" dirty="0">
                <a:latin typeface="Lucida Calligraphy" panose="03010101010101010101" pitchFamily="66" charset="0"/>
              </a:rPr>
              <a:t>au moins 46 ans</a:t>
            </a:r>
            <a:r>
              <a:rPr lang="fr-FR" sz="1600" dirty="0">
                <a:latin typeface="Lucida Calligraphy" panose="03010101010101010101" pitchFamily="66" charset="0"/>
              </a:rPr>
              <a:t> comme l’indiquait son tombeau situé dans l’église des Saints-Innocents</a:t>
            </a:r>
            <a:r>
              <a:rPr lang="fr-FR" dirty="0"/>
              <a:t>.</a:t>
            </a:r>
            <a:endParaRPr lang="fr-FR" b="0" i="0" dirty="0">
              <a:solidFill>
                <a:srgbClr val="373737"/>
              </a:solidFill>
              <a:effectLst/>
              <a:latin typeface="Helvetica Neue"/>
            </a:endParaRPr>
          </a:p>
        </p:txBody>
      </p:sp>
      <p:pic>
        <p:nvPicPr>
          <p:cNvPr id="3076" name="Picture 4" descr="https://www.paris-a-nu.fr/wp-content/uploads/2017/10/Saints_Innocents_1550_Hoffbauer-1.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352152" y="4163607"/>
            <a:ext cx="4392000" cy="269439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38738040"/>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92350" y="204429"/>
            <a:ext cx="5734739" cy="4025389"/>
          </a:xfrm>
          <a:prstGeom prst="rect">
            <a:avLst/>
          </a:prstGeom>
        </p:spPr>
      </p:pic>
      <p:pic>
        <p:nvPicPr>
          <p:cNvPr id="4" name="Picture 2" descr="https://thestorytellershatfr.files.wordpress.com/2023/06/1024px-recluse_et_reclusoir.jpg?w=102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081162" y="204428"/>
            <a:ext cx="4824000" cy="4023149"/>
          </a:xfrm>
          <a:prstGeom prst="rect">
            <a:avLst/>
          </a:prstGeom>
          <a:noFill/>
          <a:extLst>
            <a:ext uri="{909E8E84-426E-40DD-AFC4-6F175D3DCCD1}">
              <a14:hiddenFill xmlns:a14="http://schemas.microsoft.com/office/drawing/2010/main">
                <a:solidFill>
                  <a:srgbClr val="FFFFFF"/>
                </a:solidFill>
              </a14:hiddenFill>
            </a:ext>
          </a:extLst>
        </p:spPr>
      </p:pic>
      <p:sp>
        <p:nvSpPr>
          <p:cNvPr id="7" name="Rectangle 6"/>
          <p:cNvSpPr/>
          <p:nvPr/>
        </p:nvSpPr>
        <p:spPr>
          <a:xfrm>
            <a:off x="350015" y="4522596"/>
            <a:ext cx="11612812" cy="2031325"/>
          </a:xfrm>
          <a:prstGeom prst="rect">
            <a:avLst/>
          </a:prstGeom>
          <a:ln w="38100">
            <a:solidFill>
              <a:srgbClr val="C00000"/>
            </a:solidFill>
          </a:ln>
        </p:spPr>
        <p:txBody>
          <a:bodyPr wrap="square">
            <a:spAutoFit/>
          </a:bodyPr>
          <a:lstStyle/>
          <a:p>
            <a:pPr fontAlgn="base"/>
            <a:r>
              <a:rPr lang="fr-FR" b="0" i="0" dirty="0" smtClean="0">
                <a:solidFill>
                  <a:srgbClr val="373737"/>
                </a:solidFill>
                <a:effectLst/>
                <a:latin typeface="Lucida Calligraphy" panose="03010101010101010101" pitchFamily="66" charset="0"/>
              </a:rPr>
              <a:t>Il y eut d’autres </a:t>
            </a:r>
            <a:r>
              <a:rPr lang="fr-FR" b="0" i="0" dirty="0" err="1" smtClean="0">
                <a:solidFill>
                  <a:srgbClr val="373737"/>
                </a:solidFill>
                <a:effectLst/>
                <a:latin typeface="Lucida Calligraphy" panose="03010101010101010101" pitchFamily="66" charset="0"/>
              </a:rPr>
              <a:t>récluses</a:t>
            </a:r>
            <a:r>
              <a:rPr lang="fr-FR" b="0" i="0" dirty="0" smtClean="0">
                <a:solidFill>
                  <a:srgbClr val="373737"/>
                </a:solidFill>
                <a:effectLst/>
                <a:latin typeface="Lucida Calligraphy" panose="03010101010101010101" pitchFamily="66" charset="0"/>
              </a:rPr>
              <a:t> volontaires ou forcées. Parmi ces dernières  </a:t>
            </a:r>
            <a:r>
              <a:rPr lang="fr-FR" b="1" i="0" dirty="0" smtClean="0">
                <a:solidFill>
                  <a:srgbClr val="373737"/>
                </a:solidFill>
                <a:effectLst/>
                <a:latin typeface="Lucida Calligraphy" panose="03010101010101010101" pitchFamily="66" charset="0"/>
              </a:rPr>
              <a:t>Renée de </a:t>
            </a:r>
            <a:r>
              <a:rPr lang="fr-FR" b="1" i="0" dirty="0" err="1" smtClean="0">
                <a:solidFill>
                  <a:srgbClr val="373737"/>
                </a:solidFill>
                <a:effectLst/>
                <a:latin typeface="Lucida Calligraphy" panose="03010101010101010101" pitchFamily="66" charset="0"/>
              </a:rPr>
              <a:t>Vendomois</a:t>
            </a:r>
            <a:r>
              <a:rPr lang="fr-FR" b="0" i="0" dirty="0" smtClean="0">
                <a:solidFill>
                  <a:srgbClr val="373737"/>
                </a:solidFill>
                <a:effectLst/>
                <a:latin typeface="Lucida Calligraphy" panose="03010101010101010101" pitchFamily="66" charset="0"/>
              </a:rPr>
              <a:t>, femme noble, adultère, voleuse, qui fit assassiner son mari, Marguerite de </a:t>
            </a:r>
            <a:r>
              <a:rPr lang="fr-FR" b="0" i="0" dirty="0" err="1" smtClean="0">
                <a:solidFill>
                  <a:srgbClr val="373737"/>
                </a:solidFill>
                <a:effectLst/>
                <a:latin typeface="Lucida Calligraphy" panose="03010101010101010101" pitchFamily="66" charset="0"/>
              </a:rPr>
              <a:t>Barthélemi</a:t>
            </a:r>
            <a:r>
              <a:rPr lang="fr-FR" b="0" i="0" dirty="0" smtClean="0">
                <a:solidFill>
                  <a:srgbClr val="373737"/>
                </a:solidFill>
                <a:effectLst/>
                <a:latin typeface="Lucida Calligraphy" panose="03010101010101010101" pitchFamily="66" charset="0"/>
              </a:rPr>
              <a:t>, seigneur de </a:t>
            </a:r>
            <a:r>
              <a:rPr lang="fr-FR" b="0" i="0" dirty="0" err="1" smtClean="0">
                <a:solidFill>
                  <a:srgbClr val="373737"/>
                </a:solidFill>
                <a:effectLst/>
                <a:latin typeface="Lucida Calligraphy" panose="03010101010101010101" pitchFamily="66" charset="0"/>
              </a:rPr>
              <a:t>Souldai</a:t>
            </a:r>
            <a:r>
              <a:rPr lang="fr-FR" b="0" i="0" dirty="0" smtClean="0">
                <a:solidFill>
                  <a:srgbClr val="373737"/>
                </a:solidFill>
                <a:effectLst/>
                <a:latin typeface="Lucida Calligraphy" panose="03010101010101010101" pitchFamily="66" charset="0"/>
              </a:rPr>
              <a:t>.</a:t>
            </a:r>
          </a:p>
          <a:p>
            <a:pPr fontAlgn="base"/>
            <a:r>
              <a:rPr lang="fr-FR" b="0" i="0" dirty="0" smtClean="0">
                <a:solidFill>
                  <a:srgbClr val="373737"/>
                </a:solidFill>
                <a:effectLst/>
                <a:latin typeface="Lucida Calligraphy" panose="03010101010101010101" pitchFamily="66" charset="0"/>
              </a:rPr>
              <a:t>En 1485, le roi Charles VIII, fit grâce de la vie à Renée, et le parlement la condamna </a:t>
            </a:r>
            <a:r>
              <a:rPr lang="fr-FR" b="0" i="1" dirty="0" smtClean="0">
                <a:solidFill>
                  <a:srgbClr val="373737"/>
                </a:solidFill>
                <a:effectLst/>
                <a:latin typeface="Lucida Calligraphy" panose="03010101010101010101" pitchFamily="66" charset="0"/>
              </a:rPr>
              <a:t>à demeurer perpétuellement </a:t>
            </a:r>
            <a:r>
              <a:rPr lang="fr-FR" b="0" i="1" dirty="0" err="1" smtClean="0">
                <a:solidFill>
                  <a:srgbClr val="373737"/>
                </a:solidFill>
                <a:effectLst/>
                <a:latin typeface="Lucida Calligraphy" panose="03010101010101010101" pitchFamily="66" charset="0"/>
              </a:rPr>
              <a:t>récluse</a:t>
            </a:r>
            <a:r>
              <a:rPr lang="fr-FR" b="0" i="1" dirty="0" smtClean="0">
                <a:solidFill>
                  <a:srgbClr val="373737"/>
                </a:solidFill>
                <a:effectLst/>
                <a:latin typeface="Lucida Calligraphy" panose="03010101010101010101" pitchFamily="66" charset="0"/>
              </a:rPr>
              <a:t> et emmurée au</a:t>
            </a:r>
            <a:r>
              <a:rPr lang="fr-FR" b="1" i="1" dirty="0" smtClean="0">
                <a:solidFill>
                  <a:srgbClr val="373737"/>
                </a:solidFill>
                <a:effectLst/>
                <a:latin typeface="Lucida Calligraphy" panose="03010101010101010101" pitchFamily="66" charset="0"/>
              </a:rPr>
              <a:t> cimetière des Saints-innocents à Paris,</a:t>
            </a:r>
            <a:r>
              <a:rPr lang="fr-FR" b="0" i="1" dirty="0" smtClean="0">
                <a:solidFill>
                  <a:srgbClr val="373737"/>
                </a:solidFill>
                <a:effectLst/>
                <a:latin typeface="Lucida Calligraphy" panose="03010101010101010101" pitchFamily="66" charset="0"/>
              </a:rPr>
              <a:t> en une petite maison qui lui sera </a:t>
            </a:r>
            <a:r>
              <a:rPr lang="fr-FR" b="0" i="1" dirty="0" err="1" smtClean="0">
                <a:solidFill>
                  <a:srgbClr val="373737"/>
                </a:solidFill>
                <a:effectLst/>
                <a:latin typeface="Lucida Calligraphy" panose="03010101010101010101" pitchFamily="66" charset="0"/>
              </a:rPr>
              <a:t>faicte</a:t>
            </a:r>
            <a:r>
              <a:rPr lang="fr-FR" b="0" i="1" dirty="0" smtClean="0">
                <a:solidFill>
                  <a:srgbClr val="373737"/>
                </a:solidFill>
                <a:effectLst/>
                <a:latin typeface="Lucida Calligraphy" panose="03010101010101010101" pitchFamily="66" charset="0"/>
              </a:rPr>
              <a:t> à ses dépens et des premiers deniers </a:t>
            </a:r>
            <a:r>
              <a:rPr lang="fr-FR" b="0" i="1" dirty="0" err="1" smtClean="0">
                <a:solidFill>
                  <a:srgbClr val="373737"/>
                </a:solidFill>
                <a:effectLst/>
                <a:latin typeface="Lucida Calligraphy" panose="03010101010101010101" pitchFamily="66" charset="0"/>
              </a:rPr>
              <a:t>venans</a:t>
            </a:r>
            <a:r>
              <a:rPr lang="fr-FR" b="0" i="1" dirty="0" smtClean="0">
                <a:solidFill>
                  <a:srgbClr val="373737"/>
                </a:solidFill>
                <a:effectLst/>
                <a:latin typeface="Lucida Calligraphy" panose="03010101010101010101" pitchFamily="66" charset="0"/>
              </a:rPr>
              <a:t> de ses biens, joignant l’église, ainsi que anciennement elle </a:t>
            </a:r>
            <a:r>
              <a:rPr lang="fr-FR" b="0" i="1" dirty="0" err="1" smtClean="0">
                <a:solidFill>
                  <a:srgbClr val="373737"/>
                </a:solidFill>
                <a:effectLst/>
                <a:latin typeface="Lucida Calligraphy" panose="03010101010101010101" pitchFamily="66" charset="0"/>
              </a:rPr>
              <a:t>estoit</a:t>
            </a:r>
            <a:r>
              <a:rPr lang="fr-FR" b="0" i="0" dirty="0" smtClean="0">
                <a:solidFill>
                  <a:srgbClr val="373737"/>
                </a:solidFill>
                <a:effectLst/>
                <a:latin typeface="Lucida Calligraphy" panose="03010101010101010101" pitchFamily="66" charset="0"/>
              </a:rPr>
              <a:t>.</a:t>
            </a:r>
            <a:endParaRPr lang="fr-FR" b="0" i="0" dirty="0">
              <a:solidFill>
                <a:srgbClr val="373737"/>
              </a:solidFill>
              <a:effectLst/>
              <a:latin typeface="Lucida Calligraphy" panose="03010101010101010101" pitchFamily="66" charset="0"/>
            </a:endParaRPr>
          </a:p>
        </p:txBody>
      </p:sp>
    </p:spTree>
    <p:extLst>
      <p:ext uri="{BB962C8B-B14F-4D97-AF65-F5344CB8AC3E}">
        <p14:creationId xmlns:p14="http://schemas.microsoft.com/office/powerpoint/2010/main" val="158144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513085" y="445032"/>
            <a:ext cx="5281659" cy="5909310"/>
          </a:xfrm>
          <a:prstGeom prst="rect">
            <a:avLst/>
          </a:prstGeom>
          <a:ln w="57150">
            <a:solidFill>
              <a:srgbClr val="C00000"/>
            </a:solidFill>
          </a:ln>
        </p:spPr>
        <p:txBody>
          <a:bodyPr wrap="square">
            <a:spAutoFit/>
          </a:bodyPr>
          <a:lstStyle/>
          <a:p>
            <a:r>
              <a:rPr lang="fr-FR" b="0" i="0" dirty="0" smtClean="0">
                <a:solidFill>
                  <a:srgbClr val="3E3F40"/>
                </a:solidFill>
                <a:effectLst/>
                <a:latin typeface="Lucida Calligraphy" panose="03010101010101010101" pitchFamily="66" charset="0"/>
              </a:rPr>
              <a:t>Au Moyen Âge, la plupart des villes d’Occident se dotent de </a:t>
            </a:r>
            <a:r>
              <a:rPr lang="fr-FR" b="0" i="0" dirty="0" err="1" smtClean="0">
                <a:solidFill>
                  <a:srgbClr val="3E3F40"/>
                </a:solidFill>
                <a:effectLst/>
                <a:latin typeface="Lucida Calligraphy" panose="03010101010101010101" pitchFamily="66" charset="0"/>
              </a:rPr>
              <a:t>recluseries</a:t>
            </a:r>
            <a:r>
              <a:rPr lang="fr-FR" b="0" i="0" dirty="0" smtClean="0">
                <a:solidFill>
                  <a:srgbClr val="3E3F40"/>
                </a:solidFill>
                <a:effectLst/>
                <a:latin typeface="Lucida Calligraphy" panose="03010101010101010101" pitchFamily="66" charset="0"/>
              </a:rPr>
              <a:t> : Montpellier, Aurillac, Toulouse, Paris, Venise, Cologne, Bruges, Londres, Valladolid en abritent encore les vestiges. Installés sur les ponts, à l’angle des rues passantes ou dans les murs des églises, ces aménagements accueillent des « sentinelles spirituelles » dont la prière constante est censée repousser les pestes et les envahisseurs. Ce n’est pas un hasard si les </a:t>
            </a:r>
            <a:r>
              <a:rPr lang="fr-FR" b="0" i="0" dirty="0" err="1" smtClean="0">
                <a:solidFill>
                  <a:srgbClr val="3E3F40"/>
                </a:solidFill>
                <a:effectLst/>
                <a:latin typeface="Lucida Calligraphy" panose="03010101010101010101" pitchFamily="66" charset="0"/>
              </a:rPr>
              <a:t>reclusoirs</a:t>
            </a:r>
            <a:r>
              <a:rPr lang="fr-FR" b="0" i="0" dirty="0" smtClean="0">
                <a:solidFill>
                  <a:srgbClr val="3E3F40"/>
                </a:solidFill>
                <a:effectLst/>
                <a:latin typeface="Lucida Calligraphy" panose="03010101010101010101" pitchFamily="66" charset="0"/>
              </a:rPr>
              <a:t> sont accolés aux ponts ou aux potes de la cité : ils forment un rempart spirituel qui se superpose aux défenses matérielles.</a:t>
            </a:r>
            <a:r>
              <a:rPr lang="fr-FR" b="0" i="0" dirty="0" smtClean="0">
                <a:solidFill>
                  <a:srgbClr val="202122"/>
                </a:solidFill>
                <a:effectLst/>
                <a:latin typeface="Lucida Calligraphy" panose="03010101010101010101" pitchFamily="66" charset="0"/>
              </a:rPr>
              <a:t> de petites cellules dans lesquelles s'enfermaient des femmes renonçant pour jamais au monde. Ces </a:t>
            </a:r>
            <a:r>
              <a:rPr lang="fr-FR" b="0" i="0" dirty="0" err="1" smtClean="0">
                <a:solidFill>
                  <a:srgbClr val="202122"/>
                </a:solidFill>
                <a:effectLst/>
                <a:latin typeface="Lucida Calligraphy" panose="03010101010101010101" pitchFamily="66" charset="0"/>
              </a:rPr>
              <a:t>reclusoirs</a:t>
            </a:r>
            <a:r>
              <a:rPr lang="fr-FR" b="0" i="0" dirty="0" smtClean="0">
                <a:solidFill>
                  <a:srgbClr val="202122"/>
                </a:solidFill>
                <a:effectLst/>
                <a:latin typeface="Lucida Calligraphy" panose="03010101010101010101" pitchFamily="66" charset="0"/>
              </a:rPr>
              <a:t> avaient le plus souvent une petite ouverture grillée s'ouvrant sur l'intérieur de l'église</a:t>
            </a:r>
          </a:p>
          <a:p>
            <a:endParaRPr lang="fr-FR" dirty="0">
              <a:latin typeface="Lucida Calligraphy" panose="03010101010101010101" pitchFamily="66" charset="0"/>
            </a:endParaRPr>
          </a:p>
        </p:txBody>
      </p:sp>
      <p:pic>
        <p:nvPicPr>
          <p:cNvPr id="5126" name="Picture 6" descr="Reclusoi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143114" y="168585"/>
            <a:ext cx="2857500" cy="3810000"/>
          </a:xfrm>
          <a:prstGeom prst="rect">
            <a:avLst/>
          </a:prstGeom>
          <a:noFill/>
          <a:extLst>
            <a:ext uri="{909E8E84-426E-40DD-AFC4-6F175D3DCCD1}">
              <a14:hiddenFill xmlns:a14="http://schemas.microsoft.com/office/drawing/2010/main">
                <a:solidFill>
                  <a:srgbClr val="FFFFFF"/>
                </a:solidFill>
              </a14:hiddenFill>
            </a:ext>
          </a:extLst>
        </p:spPr>
      </p:pic>
      <p:pic>
        <p:nvPicPr>
          <p:cNvPr id="5128" name="Picture 8" descr="Mouzon6ft300"/>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40179" y="168585"/>
            <a:ext cx="2857500" cy="3810000"/>
          </a:xfrm>
          <a:prstGeom prst="rect">
            <a:avLst/>
          </a:prstGeom>
          <a:noFill/>
          <a:extLst>
            <a:ext uri="{909E8E84-426E-40DD-AFC4-6F175D3DCCD1}">
              <a14:hiddenFill xmlns:a14="http://schemas.microsoft.com/office/drawing/2010/main">
                <a:solidFill>
                  <a:srgbClr val="FFFFFF"/>
                </a:solidFill>
              </a14:hiddenFill>
            </a:ext>
          </a:extLst>
        </p:spPr>
      </p:pic>
      <p:pic>
        <p:nvPicPr>
          <p:cNvPr id="5130" name="Picture 10" descr="Les reclusoirs protecteurs des villes, sentinelles spirituelles |  Université des Mégalithes"/>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580397" y="4074282"/>
            <a:ext cx="2880000" cy="26913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49937048"/>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235074"/>
            <a:ext cx="5184251" cy="6247864"/>
          </a:xfrm>
          <a:prstGeom prst="rect">
            <a:avLst/>
          </a:prstGeom>
        </p:spPr>
        <p:txBody>
          <a:bodyPr wrap="square">
            <a:spAutoFit/>
          </a:bodyPr>
          <a:lstStyle/>
          <a:p>
            <a:pPr algn="just"/>
            <a:r>
              <a:rPr lang="fr-FR" sz="1600" dirty="0">
                <a:solidFill>
                  <a:srgbClr val="000000"/>
                </a:solidFill>
                <a:latin typeface="Lucida Calligraphy" panose="03010101010101010101" pitchFamily="66" charset="0"/>
              </a:rPr>
              <a:t>Le reclus ou la recluse posait sa candidature auprès des les officiers municipaux. On a ainsi conservé une supplique adressée aux consuls de Saint-Flour dans le courant du XVe siècle :</a:t>
            </a:r>
            <a:endParaRPr lang="fr-FR" sz="1600" b="0" i="0" dirty="0" smtClean="0">
              <a:solidFill>
                <a:srgbClr val="000000"/>
              </a:solidFill>
              <a:effectLst/>
              <a:latin typeface="Lucida Calligraphy" panose="03010101010101010101" pitchFamily="66" charset="0"/>
            </a:endParaRPr>
          </a:p>
          <a:p>
            <a:pPr algn="just"/>
            <a:r>
              <a:rPr lang="fr-FR" sz="1600" dirty="0">
                <a:solidFill>
                  <a:srgbClr val="000000"/>
                </a:solidFill>
                <a:latin typeface="Lucida Calligraphy" panose="03010101010101010101" pitchFamily="66" charset="0"/>
              </a:rPr>
              <a:t>« ... </a:t>
            </a:r>
            <a:r>
              <a:rPr lang="fr-FR" sz="1600" i="1" dirty="0">
                <a:solidFill>
                  <a:srgbClr val="000000"/>
                </a:solidFill>
                <a:latin typeface="Lucida Calligraphy" panose="03010101010101010101" pitchFamily="66" charset="0"/>
              </a:rPr>
              <a:t>Autres </a:t>
            </a:r>
            <a:r>
              <a:rPr lang="fr-FR" sz="1600" i="1" dirty="0" err="1">
                <a:solidFill>
                  <a:srgbClr val="000000"/>
                </a:solidFill>
                <a:latin typeface="Lucida Calligraphy" panose="03010101010101010101" pitchFamily="66" charset="0"/>
              </a:rPr>
              <a:t>foys</a:t>
            </a:r>
            <a:r>
              <a:rPr lang="fr-FR" sz="1600" i="1" dirty="0">
                <a:solidFill>
                  <a:srgbClr val="000000"/>
                </a:solidFill>
                <a:latin typeface="Lucida Calligraphy" panose="03010101010101010101" pitchFamily="66" charset="0"/>
              </a:rPr>
              <a:t> vous ay mandé et supplié que pour Dieu et </a:t>
            </a:r>
            <a:r>
              <a:rPr lang="fr-FR" sz="1600" i="1" dirty="0" err="1">
                <a:solidFill>
                  <a:srgbClr val="000000"/>
                </a:solidFill>
                <a:latin typeface="Lucida Calligraphy" panose="03010101010101010101" pitchFamily="66" charset="0"/>
              </a:rPr>
              <a:t>aumosne</a:t>
            </a:r>
            <a:r>
              <a:rPr lang="fr-FR" sz="1600" i="1" dirty="0">
                <a:solidFill>
                  <a:srgbClr val="000000"/>
                </a:solidFill>
                <a:latin typeface="Lucida Calligraphy" panose="03010101010101010101" pitchFamily="66" charset="0"/>
              </a:rPr>
              <a:t> </a:t>
            </a:r>
            <a:r>
              <a:rPr lang="fr-FR" sz="1600" i="1" dirty="0" err="1">
                <a:solidFill>
                  <a:srgbClr val="000000"/>
                </a:solidFill>
                <a:latin typeface="Lucida Calligraphy" panose="03010101010101010101" pitchFamily="66" charset="0"/>
              </a:rPr>
              <a:t>fust</a:t>
            </a:r>
            <a:r>
              <a:rPr lang="fr-FR" sz="1600" i="1" dirty="0">
                <a:solidFill>
                  <a:srgbClr val="000000"/>
                </a:solidFill>
                <a:latin typeface="Lucida Calligraphy" panose="03010101010101010101" pitchFamily="66" charset="0"/>
              </a:rPr>
              <a:t> </a:t>
            </a:r>
            <a:r>
              <a:rPr lang="fr-FR" sz="1600" i="1" dirty="0" err="1">
                <a:solidFill>
                  <a:srgbClr val="000000"/>
                </a:solidFill>
                <a:latin typeface="Lucida Calligraphy" panose="03010101010101010101" pitchFamily="66" charset="0"/>
              </a:rPr>
              <a:t>vostre</a:t>
            </a:r>
            <a:r>
              <a:rPr lang="fr-FR" sz="1600" i="1" dirty="0">
                <a:solidFill>
                  <a:srgbClr val="000000"/>
                </a:solidFill>
                <a:latin typeface="Lucida Calligraphy" panose="03010101010101010101" pitchFamily="66" charset="0"/>
              </a:rPr>
              <a:t> plaisir me donner le lieu de </a:t>
            </a:r>
            <a:r>
              <a:rPr lang="fr-FR" sz="1600" i="1" dirty="0" err="1">
                <a:solidFill>
                  <a:srgbClr val="000000"/>
                </a:solidFill>
                <a:latin typeface="Lucida Calligraphy" panose="03010101010101010101" pitchFamily="66" charset="0"/>
              </a:rPr>
              <a:t>vostre</a:t>
            </a:r>
            <a:r>
              <a:rPr lang="fr-FR" sz="1600" i="1" dirty="0">
                <a:solidFill>
                  <a:srgbClr val="000000"/>
                </a:solidFill>
                <a:latin typeface="Lucida Calligraphy" panose="03010101010101010101" pitchFamily="66" charset="0"/>
              </a:rPr>
              <a:t> </a:t>
            </a:r>
            <a:r>
              <a:rPr lang="fr-FR" sz="1600" i="1" dirty="0" err="1">
                <a:solidFill>
                  <a:srgbClr val="000000"/>
                </a:solidFill>
                <a:latin typeface="Lucida Calligraphy" panose="03010101010101010101" pitchFamily="66" charset="0"/>
              </a:rPr>
              <a:t>reclusaige</a:t>
            </a:r>
            <a:r>
              <a:rPr lang="fr-FR" sz="1600" i="1" dirty="0">
                <a:solidFill>
                  <a:srgbClr val="000000"/>
                </a:solidFill>
                <a:latin typeface="Lucida Calligraphy" panose="03010101010101010101" pitchFamily="66" charset="0"/>
              </a:rPr>
              <a:t> de </a:t>
            </a:r>
            <a:r>
              <a:rPr lang="fr-FR" sz="1600" i="1" dirty="0" err="1">
                <a:solidFill>
                  <a:srgbClr val="000000"/>
                </a:solidFill>
                <a:latin typeface="Lucida Calligraphy" panose="03010101010101010101" pitchFamily="66" charset="0"/>
              </a:rPr>
              <a:t>vostre</a:t>
            </a:r>
            <a:r>
              <a:rPr lang="fr-FR" sz="1600" i="1" dirty="0">
                <a:solidFill>
                  <a:srgbClr val="000000"/>
                </a:solidFill>
                <a:latin typeface="Lucida Calligraphy" panose="03010101010101010101" pitchFamily="66" charset="0"/>
              </a:rPr>
              <a:t> ville, lequel, </a:t>
            </a:r>
            <a:r>
              <a:rPr lang="fr-FR" sz="1600" i="1" dirty="0" err="1">
                <a:solidFill>
                  <a:srgbClr val="000000"/>
                </a:solidFill>
                <a:latin typeface="Lucida Calligraphy" panose="03010101010101010101" pitchFamily="66" charset="0"/>
              </a:rPr>
              <a:t>ainsy</a:t>
            </a:r>
            <a:r>
              <a:rPr lang="fr-FR" sz="1600" i="1" dirty="0">
                <a:solidFill>
                  <a:srgbClr val="000000"/>
                </a:solidFill>
                <a:latin typeface="Lucida Calligraphy" panose="03010101010101010101" pitchFamily="66" charset="0"/>
              </a:rPr>
              <a:t> que bien ay </a:t>
            </a:r>
            <a:r>
              <a:rPr lang="fr-FR" sz="1600" i="1" dirty="0" err="1">
                <a:solidFill>
                  <a:srgbClr val="000000"/>
                </a:solidFill>
                <a:latin typeface="Lucida Calligraphy" panose="03010101010101010101" pitchFamily="66" charset="0"/>
              </a:rPr>
              <a:t>esté</a:t>
            </a:r>
            <a:r>
              <a:rPr lang="fr-FR" sz="1600" i="1" dirty="0">
                <a:solidFill>
                  <a:srgbClr val="000000"/>
                </a:solidFill>
                <a:latin typeface="Lucida Calligraphy" panose="03010101010101010101" pitchFamily="66" charset="0"/>
              </a:rPr>
              <a:t> </a:t>
            </a:r>
            <a:r>
              <a:rPr lang="fr-FR" sz="1600" i="1" dirty="0" err="1">
                <a:solidFill>
                  <a:srgbClr val="000000"/>
                </a:solidFill>
                <a:latin typeface="Lucida Calligraphy" panose="03010101010101010101" pitchFamily="66" charset="0"/>
              </a:rPr>
              <a:t>advertie</a:t>
            </a:r>
            <a:r>
              <a:rPr lang="fr-FR" sz="1600" i="1" dirty="0">
                <a:solidFill>
                  <a:srgbClr val="000000"/>
                </a:solidFill>
                <a:latin typeface="Lucida Calligraphy" panose="03010101010101010101" pitchFamily="66" charset="0"/>
              </a:rPr>
              <a:t>, </a:t>
            </a:r>
            <a:r>
              <a:rPr lang="fr-FR" sz="1600" i="1" dirty="0" err="1">
                <a:solidFill>
                  <a:srgbClr val="000000"/>
                </a:solidFill>
                <a:latin typeface="Lucida Calligraphy" panose="03010101010101010101" pitchFamily="66" charset="0"/>
              </a:rPr>
              <a:t>vacque</a:t>
            </a:r>
            <a:r>
              <a:rPr lang="fr-FR" sz="1600" i="1" dirty="0">
                <a:solidFill>
                  <a:srgbClr val="000000"/>
                </a:solidFill>
                <a:latin typeface="Lucida Calligraphy" panose="03010101010101010101" pitchFamily="66" charset="0"/>
              </a:rPr>
              <a:t>... Messeigneurs, </a:t>
            </a:r>
            <a:r>
              <a:rPr lang="fr-FR" sz="1600" i="1" dirty="0" err="1">
                <a:solidFill>
                  <a:srgbClr val="000000"/>
                </a:solidFill>
                <a:latin typeface="Lucida Calligraphy" panose="03010101010101010101" pitchFamily="66" charset="0"/>
              </a:rPr>
              <a:t>derechief</a:t>
            </a:r>
            <a:r>
              <a:rPr lang="fr-FR" sz="1600" i="1" dirty="0">
                <a:solidFill>
                  <a:srgbClr val="000000"/>
                </a:solidFill>
                <a:latin typeface="Lucida Calligraphy" panose="03010101010101010101" pitchFamily="66" charset="0"/>
              </a:rPr>
              <a:t> par ces présentes tant humblement que </a:t>
            </a:r>
            <a:r>
              <a:rPr lang="fr-FR" sz="1600" i="1" dirty="0" err="1">
                <a:solidFill>
                  <a:srgbClr val="000000"/>
                </a:solidFill>
                <a:latin typeface="Lucida Calligraphy" panose="03010101010101010101" pitchFamily="66" charset="0"/>
              </a:rPr>
              <a:t>fere</a:t>
            </a:r>
            <a:r>
              <a:rPr lang="fr-FR" sz="1600" i="1" dirty="0">
                <a:solidFill>
                  <a:srgbClr val="000000"/>
                </a:solidFill>
                <a:latin typeface="Lucida Calligraphy" panose="03010101010101010101" pitchFamily="66" charset="0"/>
              </a:rPr>
              <a:t> puys, vous prie et supplie que soit </a:t>
            </a:r>
            <a:r>
              <a:rPr lang="fr-FR" sz="1600" i="1" dirty="0" err="1">
                <a:solidFill>
                  <a:srgbClr val="000000"/>
                </a:solidFill>
                <a:latin typeface="Lucida Calligraphy" panose="03010101010101010101" pitchFamily="66" charset="0"/>
              </a:rPr>
              <a:t>vostre</a:t>
            </a:r>
            <a:r>
              <a:rPr lang="fr-FR" sz="1600" i="1" dirty="0">
                <a:solidFill>
                  <a:srgbClr val="000000"/>
                </a:solidFill>
                <a:latin typeface="Lucida Calligraphy" panose="03010101010101010101" pitchFamily="66" charset="0"/>
              </a:rPr>
              <a:t> bon plaisir me donner et concéder ledit lieu dudit </a:t>
            </a:r>
            <a:r>
              <a:rPr lang="fr-FR" sz="1600" i="1" dirty="0" err="1">
                <a:solidFill>
                  <a:srgbClr val="000000"/>
                </a:solidFill>
                <a:latin typeface="Lucida Calligraphy" panose="03010101010101010101" pitchFamily="66" charset="0"/>
              </a:rPr>
              <a:t>reclusaige</a:t>
            </a:r>
            <a:r>
              <a:rPr lang="fr-FR" sz="1600" i="1" dirty="0">
                <a:solidFill>
                  <a:srgbClr val="000000"/>
                </a:solidFill>
                <a:latin typeface="Lucida Calligraphy" panose="03010101010101010101" pitchFamily="66" charset="0"/>
              </a:rPr>
              <a:t>...</a:t>
            </a:r>
            <a:endParaRPr lang="fr-FR" sz="1600" b="0" i="1" dirty="0" smtClean="0">
              <a:solidFill>
                <a:srgbClr val="000000"/>
              </a:solidFill>
              <a:effectLst/>
              <a:latin typeface="Lucida Calligraphy" panose="03010101010101010101" pitchFamily="66" charset="0"/>
            </a:endParaRPr>
          </a:p>
          <a:p>
            <a:pPr algn="just"/>
            <a:r>
              <a:rPr lang="fr-FR" sz="1600" i="1" dirty="0">
                <a:solidFill>
                  <a:srgbClr val="000000"/>
                </a:solidFill>
                <a:latin typeface="Lucida Calligraphy" panose="03010101010101010101" pitchFamily="66" charset="0"/>
              </a:rPr>
              <a:t>J'ay grand désir et </a:t>
            </a:r>
            <a:r>
              <a:rPr lang="fr-FR" sz="1600" i="1" dirty="0" err="1">
                <a:solidFill>
                  <a:srgbClr val="000000"/>
                </a:solidFill>
                <a:latin typeface="Lucida Calligraphy" panose="03010101010101010101" pitchFamily="66" charset="0"/>
              </a:rPr>
              <a:t>devotion</a:t>
            </a:r>
            <a:r>
              <a:rPr lang="fr-FR" sz="1600" i="1" dirty="0">
                <a:solidFill>
                  <a:srgbClr val="000000"/>
                </a:solidFill>
                <a:latin typeface="Lucida Calligraphy" panose="03010101010101010101" pitchFamily="66" charset="0"/>
              </a:rPr>
              <a:t> </a:t>
            </a:r>
            <a:r>
              <a:rPr lang="fr-FR" sz="1600" i="1" dirty="0" err="1">
                <a:solidFill>
                  <a:srgbClr val="000000"/>
                </a:solidFill>
                <a:latin typeface="Lucida Calligraphy" panose="03010101010101010101" pitchFamily="66" charset="0"/>
              </a:rPr>
              <a:t>finer</a:t>
            </a:r>
            <a:r>
              <a:rPr lang="fr-FR" sz="1600" i="1" dirty="0">
                <a:solidFill>
                  <a:srgbClr val="000000"/>
                </a:solidFill>
                <a:latin typeface="Lucida Calligraphy" panose="03010101010101010101" pitchFamily="66" charset="0"/>
              </a:rPr>
              <a:t> le résidu de ma </a:t>
            </a:r>
            <a:r>
              <a:rPr lang="fr-FR" sz="1600" i="1" dirty="0" err="1">
                <a:solidFill>
                  <a:srgbClr val="000000"/>
                </a:solidFill>
                <a:latin typeface="Lucida Calligraphy" panose="03010101010101010101" pitchFamily="66" charset="0"/>
              </a:rPr>
              <a:t>pouvre</a:t>
            </a:r>
            <a:r>
              <a:rPr lang="fr-FR" sz="1600" i="1" dirty="0">
                <a:solidFill>
                  <a:srgbClr val="000000"/>
                </a:solidFill>
                <a:latin typeface="Lucida Calligraphy" panose="03010101010101010101" pitchFamily="66" charset="0"/>
              </a:rPr>
              <a:t> vie audit lieu pour ce que ma </a:t>
            </a:r>
            <a:r>
              <a:rPr lang="fr-FR" sz="1600" i="1" dirty="0" err="1">
                <a:solidFill>
                  <a:srgbClr val="000000"/>
                </a:solidFill>
                <a:latin typeface="Lucida Calligraphy" panose="03010101010101010101" pitchFamily="66" charset="0"/>
              </a:rPr>
              <a:t>mere</a:t>
            </a:r>
            <a:r>
              <a:rPr lang="fr-FR" sz="1600" i="1" dirty="0">
                <a:solidFill>
                  <a:srgbClr val="000000"/>
                </a:solidFill>
                <a:latin typeface="Lucida Calligraphy" panose="03010101010101010101" pitchFamily="66" charset="0"/>
              </a:rPr>
              <a:t>, que Dieu </a:t>
            </a:r>
            <a:r>
              <a:rPr lang="fr-FR" sz="1600" i="1" dirty="0" err="1">
                <a:solidFill>
                  <a:srgbClr val="000000"/>
                </a:solidFill>
                <a:latin typeface="Lucida Calligraphy" panose="03010101010101010101" pitchFamily="66" charset="0"/>
              </a:rPr>
              <a:t>absoilhe</a:t>
            </a:r>
            <a:r>
              <a:rPr lang="fr-FR" sz="1600" i="1" dirty="0">
                <a:solidFill>
                  <a:srgbClr val="000000"/>
                </a:solidFill>
                <a:latin typeface="Lucida Calligraphy" panose="03010101010101010101" pitchFamily="66" charset="0"/>
              </a:rPr>
              <a:t>, a </a:t>
            </a:r>
            <a:r>
              <a:rPr lang="fr-FR" sz="1600" i="1" dirty="0" err="1">
                <a:solidFill>
                  <a:srgbClr val="000000"/>
                </a:solidFill>
                <a:latin typeface="Lucida Calligraphy" panose="03010101010101010101" pitchFamily="66" charset="0"/>
              </a:rPr>
              <a:t>esté</a:t>
            </a:r>
            <a:r>
              <a:rPr lang="fr-FR" sz="1600" i="1" dirty="0">
                <a:solidFill>
                  <a:srgbClr val="000000"/>
                </a:solidFill>
                <a:latin typeface="Lucida Calligraphy" panose="03010101010101010101" pitchFamily="66" charset="0"/>
              </a:rPr>
              <a:t> recluse en </a:t>
            </a:r>
            <a:r>
              <a:rPr lang="fr-FR" sz="1600" i="1" dirty="0" err="1">
                <a:solidFill>
                  <a:srgbClr val="000000"/>
                </a:solidFill>
                <a:latin typeface="Lucida Calligraphy" panose="03010101010101010101" pitchFamily="66" charset="0"/>
              </a:rPr>
              <a:t>vostredit</a:t>
            </a:r>
            <a:r>
              <a:rPr lang="fr-FR" sz="1600" i="1" dirty="0">
                <a:solidFill>
                  <a:srgbClr val="000000"/>
                </a:solidFill>
                <a:latin typeface="Lucida Calligraphy" panose="03010101010101010101" pitchFamily="66" charset="0"/>
              </a:rPr>
              <a:t> </a:t>
            </a:r>
            <a:r>
              <a:rPr lang="fr-FR" sz="1600" i="1" dirty="0" err="1">
                <a:solidFill>
                  <a:srgbClr val="000000"/>
                </a:solidFill>
                <a:latin typeface="Lucida Calligraphy" panose="03010101010101010101" pitchFamily="66" charset="0"/>
              </a:rPr>
              <a:t>reclusage</a:t>
            </a:r>
            <a:r>
              <a:rPr lang="fr-FR" sz="1600" i="1" dirty="0">
                <a:solidFill>
                  <a:srgbClr val="000000"/>
                </a:solidFill>
                <a:latin typeface="Lucida Calligraphy" panose="03010101010101010101" pitchFamily="66" charset="0"/>
              </a:rPr>
              <a:t> et y a fine </a:t>
            </a:r>
            <a:r>
              <a:rPr lang="fr-FR" sz="1600" i="1" dirty="0" err="1" smtClean="0">
                <a:solidFill>
                  <a:srgbClr val="000000"/>
                </a:solidFill>
                <a:latin typeface="Lucida Calligraphy" panose="03010101010101010101" pitchFamily="66" charset="0"/>
              </a:rPr>
              <a:t>sesjours,etlaquelleyfustcepulturée</a:t>
            </a:r>
            <a:r>
              <a:rPr lang="fr-FR" sz="1600" i="1" dirty="0" smtClean="0">
                <a:solidFill>
                  <a:srgbClr val="000000"/>
                </a:solidFill>
                <a:latin typeface="Lucida Calligraphy" panose="03010101010101010101" pitchFamily="66" charset="0"/>
              </a:rPr>
              <a:t>...».</a:t>
            </a:r>
            <a:r>
              <a:rPr lang="fr-FR" sz="1600" b="0" i="0" dirty="0" smtClean="0">
                <a:solidFill>
                  <a:srgbClr val="000000"/>
                </a:solidFill>
                <a:effectLst/>
                <a:latin typeface="Lucida Calligraphy" panose="03010101010101010101" pitchFamily="66" charset="0"/>
              </a:rPr>
              <a:t/>
            </a:r>
            <a:br>
              <a:rPr lang="fr-FR" sz="1600" b="0" i="0" dirty="0" smtClean="0">
                <a:solidFill>
                  <a:srgbClr val="000000"/>
                </a:solidFill>
                <a:effectLst/>
                <a:latin typeface="Lucida Calligraphy" panose="03010101010101010101" pitchFamily="66" charset="0"/>
              </a:rPr>
            </a:br>
            <a:r>
              <a:rPr lang="fr-FR" sz="1600" b="0" i="0" dirty="0" smtClean="0">
                <a:solidFill>
                  <a:srgbClr val="000000"/>
                </a:solidFill>
                <a:effectLst/>
                <a:latin typeface="Lucida Calligraphy" panose="03010101010101010101" pitchFamily="66" charset="0"/>
              </a:rPr>
              <a:t> </a:t>
            </a:r>
          </a:p>
          <a:p>
            <a:pPr algn="just"/>
            <a:r>
              <a:rPr lang="fr-FR" sz="1600" dirty="0">
                <a:solidFill>
                  <a:srgbClr val="000000"/>
                </a:solidFill>
                <a:latin typeface="Lucida Calligraphy" panose="03010101010101010101" pitchFamily="66" charset="0"/>
              </a:rPr>
              <a:t>Au fil des dépouillements d’archives que j’ai effectués, j’ai trouvé mention dans le testament d’un </a:t>
            </a:r>
            <a:r>
              <a:rPr lang="fr-FR" sz="1600" dirty="0" err="1">
                <a:solidFill>
                  <a:srgbClr val="000000"/>
                </a:solidFill>
                <a:latin typeface="Lucida Calligraphy" panose="03010101010101010101" pitchFamily="66" charset="0"/>
              </a:rPr>
              <a:t>gannatois</a:t>
            </a:r>
            <a:r>
              <a:rPr lang="fr-FR" sz="1600" dirty="0">
                <a:solidFill>
                  <a:srgbClr val="000000"/>
                </a:solidFill>
                <a:latin typeface="Lucida Calligraphy" panose="03010101010101010101" pitchFamily="66" charset="0"/>
              </a:rPr>
              <a:t> d’un don « pour la recluse ». En 1305, Pierre "</a:t>
            </a:r>
            <a:r>
              <a:rPr lang="fr-FR" sz="1600" dirty="0" err="1">
                <a:solidFill>
                  <a:srgbClr val="000000"/>
                </a:solidFill>
                <a:latin typeface="Lucida Calligraphy" panose="03010101010101010101" pitchFamily="66" charset="0"/>
              </a:rPr>
              <a:t>Granarii</a:t>
            </a:r>
            <a:r>
              <a:rPr lang="fr-FR" sz="1600" dirty="0">
                <a:solidFill>
                  <a:srgbClr val="000000"/>
                </a:solidFill>
                <a:latin typeface="Lucida Calligraphy" panose="03010101010101010101" pitchFamily="66" charset="0"/>
              </a:rPr>
              <a:t>" (Grenier) réserve 6 deniers "recluse </a:t>
            </a:r>
            <a:r>
              <a:rPr lang="fr-FR" sz="1600" dirty="0" err="1">
                <a:solidFill>
                  <a:srgbClr val="000000"/>
                </a:solidFill>
                <a:latin typeface="Lucida Calligraphy" panose="03010101010101010101" pitchFamily="66" charset="0"/>
              </a:rPr>
              <a:t>Ganniaci</a:t>
            </a:r>
            <a:r>
              <a:rPr lang="fr-FR" sz="1600" dirty="0" smtClean="0">
                <a:solidFill>
                  <a:srgbClr val="000000"/>
                </a:solidFill>
                <a:latin typeface="Lucida Calligraphy" panose="03010101010101010101" pitchFamily="66" charset="0"/>
              </a:rPr>
              <a:t>".</a:t>
            </a:r>
            <a:endParaRPr lang="fr-FR" sz="1600" b="0" i="0" dirty="0" smtClean="0">
              <a:solidFill>
                <a:srgbClr val="000000"/>
              </a:solidFill>
              <a:effectLst/>
              <a:latin typeface="Lucida Calligraphy" panose="03010101010101010101" pitchFamily="66" charset="0"/>
            </a:endParaRPr>
          </a:p>
        </p:txBody>
      </p:sp>
      <p:pic>
        <p:nvPicPr>
          <p:cNvPr id="6146" name="Picture 2" descr="Spiritualité médiévale : mention d'une recluse&quot; à Gannat au XVe siècle. -  le blog des Etudes Bourbonnaise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75043" y="115806"/>
            <a:ext cx="5184000" cy="2938639"/>
          </a:xfrm>
          <a:prstGeom prst="rect">
            <a:avLst/>
          </a:prstGeom>
          <a:noFill/>
          <a:extLst>
            <a:ext uri="{909E8E84-426E-40DD-AFC4-6F175D3DCCD1}">
              <a14:hiddenFill xmlns:a14="http://schemas.microsoft.com/office/drawing/2010/main">
                <a:solidFill>
                  <a:srgbClr val="FFFFFF"/>
                </a:solidFill>
              </a14:hiddenFill>
            </a:ext>
          </a:extLst>
        </p:spPr>
      </p:pic>
      <p:sp>
        <p:nvSpPr>
          <p:cNvPr id="3" name="ZoneTexte 2"/>
          <p:cNvSpPr txBox="1"/>
          <p:nvPr/>
        </p:nvSpPr>
        <p:spPr>
          <a:xfrm>
            <a:off x="6175043" y="128243"/>
            <a:ext cx="5033174" cy="369332"/>
          </a:xfrm>
          <a:prstGeom prst="rect">
            <a:avLst/>
          </a:prstGeom>
          <a:noFill/>
        </p:spPr>
        <p:txBody>
          <a:bodyPr wrap="square" rtlCol="0">
            <a:spAutoFit/>
          </a:bodyPr>
          <a:lstStyle/>
          <a:p>
            <a:r>
              <a:rPr lang="fr-FR" sz="1600" dirty="0" smtClean="0"/>
              <a:t>Illustration</a:t>
            </a:r>
            <a:r>
              <a:rPr lang="fr-FR" dirty="0" smtClean="0"/>
              <a:t>: </a:t>
            </a:r>
            <a:r>
              <a:rPr lang="fr-FR" sz="1600" dirty="0" smtClean="0"/>
              <a:t>lieu de la recluse Pont vieux de Saint-Flour</a:t>
            </a:r>
            <a:r>
              <a:rPr lang="fr-FR" sz="1600" dirty="0"/>
              <a:t>.</a:t>
            </a:r>
          </a:p>
        </p:txBody>
      </p:sp>
      <p:sp>
        <p:nvSpPr>
          <p:cNvPr id="4" name="Flèche vers le bas 3"/>
          <p:cNvSpPr/>
          <p:nvPr/>
        </p:nvSpPr>
        <p:spPr>
          <a:xfrm>
            <a:off x="8468139" y="699715"/>
            <a:ext cx="159026" cy="286247"/>
          </a:xfrm>
          <a:prstGeom prst="down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rgbClr val="FF0000"/>
              </a:solidFill>
            </a:endParaRPr>
          </a:p>
        </p:txBody>
      </p:sp>
      <p:pic>
        <p:nvPicPr>
          <p:cNvPr id="5" name="Image 4"/>
          <p:cNvPicPr>
            <a:picLocks noChangeAspect="1"/>
          </p:cNvPicPr>
          <p:nvPr/>
        </p:nvPicPr>
        <p:blipFill rotWithShape="1">
          <a:blip r:embed="rId3">
            <a:extLst>
              <a:ext uri="{28A0092B-C50C-407E-A947-70E740481C1C}">
                <a14:useLocalDpi xmlns:a14="http://schemas.microsoft.com/office/drawing/2010/main" val="0"/>
              </a:ext>
            </a:extLst>
          </a:blip>
          <a:srcRect l="759" t="1284" r="786" b="2697"/>
          <a:stretch/>
        </p:blipFill>
        <p:spPr>
          <a:xfrm>
            <a:off x="6175043" y="3164643"/>
            <a:ext cx="5220000" cy="3388875"/>
          </a:xfrm>
          <a:prstGeom prst="rect">
            <a:avLst/>
          </a:prstGeom>
        </p:spPr>
      </p:pic>
    </p:spTree>
    <p:extLst>
      <p:ext uri="{BB962C8B-B14F-4D97-AF65-F5344CB8AC3E}">
        <p14:creationId xmlns:p14="http://schemas.microsoft.com/office/powerpoint/2010/main" val="409972045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2"/>
          <a:srcRect/>
          <a:tile tx="0" ty="0" sx="100000" sy="100000" flip="none" algn="tl"/>
        </a:blipFill>
        <a:effectLst/>
      </p:bgPr>
    </p:bg>
    <p:spTree>
      <p:nvGrpSpPr>
        <p:cNvPr id="1" name=""/>
        <p:cNvGrpSpPr/>
        <p:nvPr/>
      </p:nvGrpSpPr>
      <p:grpSpPr>
        <a:xfrm>
          <a:off x="0" y="0"/>
          <a:ext cx="0" cy="0"/>
          <a:chOff x="0" y="0"/>
          <a:chExt cx="0" cy="0"/>
        </a:xfrm>
      </p:grpSpPr>
      <p:pic>
        <p:nvPicPr>
          <p:cNvPr id="2" name="Imag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805526" y="57439"/>
            <a:ext cx="6228000" cy="3486460"/>
          </a:xfrm>
          <a:prstGeom prst="rect">
            <a:avLst/>
          </a:prstGeom>
        </p:spPr>
      </p:pic>
      <p:pic>
        <p:nvPicPr>
          <p:cNvPr id="3" name="Image 2"/>
          <p:cNvPicPr>
            <a:picLocks noChangeAspect="1"/>
          </p:cNvPicPr>
          <p:nvPr/>
        </p:nvPicPr>
        <p:blipFill rotWithShape="1">
          <a:blip r:embed="rId4">
            <a:extLst>
              <a:ext uri="{28A0092B-C50C-407E-A947-70E740481C1C}">
                <a14:useLocalDpi xmlns:a14="http://schemas.microsoft.com/office/drawing/2010/main" val="0"/>
              </a:ext>
            </a:extLst>
          </a:blip>
          <a:srcRect l="16979" r="25104"/>
          <a:stretch/>
        </p:blipFill>
        <p:spPr>
          <a:xfrm>
            <a:off x="63610" y="3008156"/>
            <a:ext cx="2719948" cy="2518001"/>
          </a:xfrm>
          <a:prstGeom prst="rect">
            <a:avLst/>
          </a:prstGeom>
        </p:spPr>
      </p:pic>
      <p:pic>
        <p:nvPicPr>
          <p:cNvPr id="4" name="Image 3"/>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885722" y="57439"/>
            <a:ext cx="2736000" cy="2705411"/>
          </a:xfrm>
          <a:prstGeom prst="rect">
            <a:avLst/>
          </a:prstGeom>
        </p:spPr>
      </p:pic>
      <p:pic>
        <p:nvPicPr>
          <p:cNvPr id="5" name="Image 4"/>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3610" y="57439"/>
            <a:ext cx="2719948" cy="2705411"/>
          </a:xfrm>
          <a:prstGeom prst="rect">
            <a:avLst/>
          </a:prstGeom>
        </p:spPr>
      </p:pic>
      <p:sp>
        <p:nvSpPr>
          <p:cNvPr id="6" name="Rectangle 5"/>
          <p:cNvSpPr/>
          <p:nvPr/>
        </p:nvSpPr>
        <p:spPr>
          <a:xfrm>
            <a:off x="2989690" y="3532519"/>
            <a:ext cx="9303026" cy="369332"/>
          </a:xfrm>
          <a:prstGeom prst="rect">
            <a:avLst/>
          </a:prstGeom>
          <a:noFill/>
        </p:spPr>
        <p:txBody>
          <a:bodyPr wrap="square">
            <a:spAutoFit/>
          </a:bodyPr>
          <a:lstStyle/>
          <a:p>
            <a:r>
              <a:rPr lang="fr-FR" b="0" i="0" u="none" strike="noStrike" dirty="0" smtClean="0">
                <a:solidFill>
                  <a:schemeClr val="tx2"/>
                </a:solidFill>
                <a:effectLst/>
                <a:latin typeface="Google Sans"/>
                <a:hlinkClick r:id="rId7"/>
              </a:rPr>
              <a:t>Cathédrale de Saint-Omer - Chapelle ancienne Saint-Martin, </a:t>
            </a:r>
            <a:r>
              <a:rPr lang="fr-FR" b="0" i="0" u="none" strike="noStrike" dirty="0" err="1" smtClean="0">
                <a:solidFill>
                  <a:schemeClr val="tx2"/>
                </a:solidFill>
                <a:effectLst/>
                <a:latin typeface="Google Sans"/>
                <a:hlinkClick r:id="rId7"/>
              </a:rPr>
              <a:t>recluserie</a:t>
            </a:r>
            <a:endParaRPr lang="fr-FR" b="0" i="0" u="none" strike="noStrike" dirty="0">
              <a:solidFill>
                <a:schemeClr val="tx2"/>
              </a:solidFill>
              <a:effectLst/>
              <a:latin typeface="Google Sans"/>
              <a:hlinkClick r:id="rId7"/>
            </a:endParaRPr>
          </a:p>
        </p:txBody>
      </p:sp>
      <p:sp>
        <p:nvSpPr>
          <p:cNvPr id="7" name="Rectangle 6"/>
          <p:cNvSpPr/>
          <p:nvPr/>
        </p:nvSpPr>
        <p:spPr>
          <a:xfrm>
            <a:off x="2885722" y="3943990"/>
            <a:ext cx="9144000" cy="2893100"/>
          </a:xfrm>
          <a:prstGeom prst="rect">
            <a:avLst/>
          </a:prstGeom>
        </p:spPr>
        <p:txBody>
          <a:bodyPr wrap="square">
            <a:spAutoFit/>
          </a:bodyPr>
          <a:lstStyle/>
          <a:p>
            <a:r>
              <a:rPr lang="fr-FR" sz="1400" b="0" i="0" dirty="0" smtClean="0">
                <a:solidFill>
                  <a:srgbClr val="000000"/>
                </a:solidFill>
                <a:effectLst/>
                <a:latin typeface="Lucida Calligraphy" panose="03010101010101010101" pitchFamily="66" charset="0"/>
              </a:rPr>
              <a:t>Comme beaucoup de villes du Nord, des Flandres, d'Allemagne, Saint-Omer eut, au XIV </a:t>
            </a:r>
            <a:r>
              <a:rPr lang="fr-FR" sz="1400" b="0" i="0" dirty="0" err="1" smtClean="0">
                <a:solidFill>
                  <a:srgbClr val="000000"/>
                </a:solidFill>
                <a:effectLst/>
                <a:latin typeface="Lucida Calligraphy" panose="03010101010101010101" pitchFamily="66" charset="0"/>
              </a:rPr>
              <a:t>ème</a:t>
            </a:r>
            <a:r>
              <a:rPr lang="fr-FR" sz="1400" b="0" i="0" dirty="0" smtClean="0">
                <a:solidFill>
                  <a:srgbClr val="000000"/>
                </a:solidFill>
                <a:effectLst/>
                <a:latin typeface="Lucida Calligraphy" panose="03010101010101010101" pitchFamily="66" charset="0"/>
              </a:rPr>
              <a:t> siècle, ses recluses. M. le chanoine </a:t>
            </a:r>
            <a:r>
              <a:rPr lang="fr-FR" sz="1400" b="0" i="0" dirty="0" err="1" smtClean="0">
                <a:solidFill>
                  <a:srgbClr val="000000"/>
                </a:solidFill>
                <a:effectLst/>
                <a:latin typeface="Lucida Calligraphy" panose="03010101010101010101" pitchFamily="66" charset="0"/>
              </a:rPr>
              <a:t>Coolen</a:t>
            </a:r>
            <a:r>
              <a:rPr lang="fr-FR" sz="1400" b="0" i="0" dirty="0" smtClean="0">
                <a:solidFill>
                  <a:srgbClr val="000000"/>
                </a:solidFill>
                <a:effectLst/>
                <a:latin typeface="Lucida Calligraphy" panose="03010101010101010101" pitchFamily="66" charset="0"/>
              </a:rPr>
              <a:t>, qui a tiré de l'oubli la personnalité d'une d'entre elles, en exercice entre 1333 et 1338, une certaine </a:t>
            </a:r>
            <a:r>
              <a:rPr lang="fr-FR" sz="1400" b="0" i="0" dirty="0" err="1" smtClean="0">
                <a:solidFill>
                  <a:srgbClr val="000000"/>
                </a:solidFill>
                <a:effectLst/>
                <a:latin typeface="Lucida Calligraphy" panose="03010101010101010101" pitchFamily="66" charset="0"/>
              </a:rPr>
              <a:t>Eustachie</a:t>
            </a:r>
            <a:r>
              <a:rPr lang="fr-FR" sz="1400" b="0" i="0" dirty="0" smtClean="0">
                <a:solidFill>
                  <a:srgbClr val="000000"/>
                </a:solidFill>
                <a:effectLst/>
                <a:latin typeface="Lucida Calligraphy" panose="03010101010101010101" pitchFamily="66" charset="0"/>
              </a:rPr>
              <a:t>, dame fort entendue en affaires, d'ailleurs, propose d'identifier avec un </a:t>
            </a:r>
            <a:r>
              <a:rPr lang="fr-FR" sz="1400" b="0" i="0" dirty="0" err="1" smtClean="0">
                <a:solidFill>
                  <a:srgbClr val="000000"/>
                </a:solidFill>
                <a:effectLst/>
                <a:latin typeface="Lucida Calligraphy" panose="03010101010101010101" pitchFamily="66" charset="0"/>
              </a:rPr>
              <a:t>reclusoir</a:t>
            </a:r>
            <a:r>
              <a:rPr lang="fr-FR" sz="1400" b="0" i="0" dirty="0" smtClean="0">
                <a:solidFill>
                  <a:srgbClr val="000000"/>
                </a:solidFill>
                <a:effectLst/>
                <a:latin typeface="Lucida Calligraphy" panose="03010101010101010101" pitchFamily="66" charset="0"/>
              </a:rPr>
              <a:t> les deux petites salles qui terminent vers l'ouest le collatéral nord de l'ancienne collégiale, aujourd'hui cathédrale, de Saint-Omer. La chambre supérieure, située presque au niveau de la balustrade des contreforts, semble trop obscure et trop malsaine pour avoir été autre chose qu'une sorte d'antichambre où l'on déposait les victuailles et les objets nécessaires à la recluse. Elle pouvait servir, extraordinairement, de parloir. De cette pièce, un escalier à vis descend dans la chambre inférieure (qui domine cependant, la place). Voûtée d'ogives, celle-ci prenait jour à l'extérieur par quatre petites baies amorties en trèfles. Une autre baie donnait sur l'intérieur de l'église. Selon M. </a:t>
            </a:r>
            <a:r>
              <a:rPr lang="fr-FR" sz="1400" b="0" i="0" dirty="0" err="1" smtClean="0">
                <a:solidFill>
                  <a:srgbClr val="000000"/>
                </a:solidFill>
                <a:effectLst/>
                <a:latin typeface="Lucida Calligraphy" panose="03010101010101010101" pitchFamily="66" charset="0"/>
              </a:rPr>
              <a:t>Coolen</a:t>
            </a:r>
            <a:r>
              <a:rPr lang="fr-FR" sz="1400" b="0" i="0" dirty="0" smtClean="0">
                <a:solidFill>
                  <a:srgbClr val="000000"/>
                </a:solidFill>
                <a:effectLst/>
                <a:latin typeface="Lucida Calligraphy" panose="03010101010101010101" pitchFamily="66" charset="0"/>
              </a:rPr>
              <a:t>, c'est cette cellule glaciale qui aurait été habitée de façon continue, sinon par </a:t>
            </a:r>
            <a:r>
              <a:rPr lang="fr-FR" sz="1400" b="0" i="0" dirty="0" err="1" smtClean="0">
                <a:solidFill>
                  <a:srgbClr val="000000"/>
                </a:solidFill>
                <a:effectLst/>
                <a:latin typeface="Lucida Calligraphy" panose="03010101010101010101" pitchFamily="66" charset="0"/>
              </a:rPr>
              <a:t>Eustachie</a:t>
            </a:r>
            <a:r>
              <a:rPr lang="fr-FR" sz="1400" b="0" i="0" dirty="0" smtClean="0">
                <a:solidFill>
                  <a:srgbClr val="000000"/>
                </a:solidFill>
                <a:effectLst/>
                <a:latin typeface="Lucida Calligraphy" panose="03010101010101010101" pitchFamily="66" charset="0"/>
              </a:rPr>
              <a:t>, du moins par une de ses semblables.</a:t>
            </a:r>
            <a:endParaRPr lang="fr-FR" sz="1400" dirty="0">
              <a:latin typeface="Lucida Calligraphy" panose="03010101010101010101" pitchFamily="66" charset="0"/>
            </a:endParaRPr>
          </a:p>
        </p:txBody>
      </p:sp>
    </p:spTree>
    <p:extLst>
      <p:ext uri="{BB962C8B-B14F-4D97-AF65-F5344CB8AC3E}">
        <p14:creationId xmlns:p14="http://schemas.microsoft.com/office/powerpoint/2010/main" val="277920588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pic>
        <p:nvPicPr>
          <p:cNvPr id="7170" name="Picture 2" descr="Vue générale extérieur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379770" y="463378"/>
            <a:ext cx="3420000" cy="2565001"/>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8126970" y="94046"/>
            <a:ext cx="3672800" cy="369332"/>
          </a:xfrm>
          <a:prstGeom prst="rect">
            <a:avLst/>
          </a:prstGeom>
        </p:spPr>
        <p:txBody>
          <a:bodyPr wrap="none">
            <a:spAutoFit/>
          </a:bodyPr>
          <a:lstStyle/>
          <a:p>
            <a:r>
              <a:rPr lang="fr-FR" b="0" i="0" dirty="0" smtClean="0">
                <a:solidFill>
                  <a:srgbClr val="000000"/>
                </a:solidFill>
                <a:effectLst/>
                <a:latin typeface="Linux Libertine"/>
              </a:rPr>
              <a:t>Abbatiale Notre-Dame de Mouzon</a:t>
            </a:r>
            <a:endParaRPr lang="fr-FR" b="0" i="0" dirty="0">
              <a:solidFill>
                <a:srgbClr val="000000"/>
              </a:solidFill>
              <a:effectLst/>
              <a:latin typeface="Linux Libertine"/>
            </a:endParaRPr>
          </a:p>
        </p:txBody>
      </p:sp>
      <p:sp>
        <p:nvSpPr>
          <p:cNvPr id="4" name="Rectangle 4"/>
          <p:cNvSpPr>
            <a:spLocks noChangeArrowheads="1"/>
          </p:cNvSpPr>
          <p:nvPr/>
        </p:nvSpPr>
        <p:spPr bwMode="auto">
          <a:xfrm rot="10800000" flipV="1">
            <a:off x="156518" y="297945"/>
            <a:ext cx="6001352" cy="62478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lvl="0"/>
            <a:r>
              <a:rPr kumimoji="0" lang="fr-FR" altLang="fr-FR" sz="1600" i="0" u="none" strike="noStrike" cap="none" normalizeH="0" baseline="0" dirty="0" smtClean="0">
                <a:ln>
                  <a:noFill/>
                </a:ln>
                <a:solidFill>
                  <a:srgbClr val="202122"/>
                </a:solidFill>
                <a:effectLst/>
                <a:latin typeface="Lucida Calligraphy" panose="03010101010101010101" pitchFamily="66" charset="0"/>
                <a:cs typeface="Arial" panose="020B0604020202020204" pitchFamily="34" charset="0"/>
              </a:rPr>
              <a:t>Une des particularités de l'abbatiale de Mouzon est l'existence d'un </a:t>
            </a:r>
            <a:r>
              <a:rPr kumimoji="0" lang="fr-FR" altLang="fr-FR" sz="1600" i="0" u="none" strike="noStrike" cap="none" normalizeH="0" baseline="0" dirty="0" err="1" smtClean="0">
                <a:ln>
                  <a:noFill/>
                </a:ln>
                <a:solidFill>
                  <a:srgbClr val="3366CC"/>
                </a:solidFill>
                <a:effectLst/>
                <a:latin typeface="Lucida Calligraphy" panose="03010101010101010101" pitchFamily="66" charset="0"/>
                <a:cs typeface="Arial" panose="020B0604020202020204" pitchFamily="34" charset="0"/>
                <a:hlinkClick r:id="rId4" tooltip="Reclusoir"/>
              </a:rPr>
              <a:t>reclusoir</a:t>
            </a:r>
            <a:r>
              <a:rPr kumimoji="0" lang="fr-FR" altLang="fr-FR" sz="1600" i="0" u="none" strike="noStrike" cap="none" normalizeH="0" baseline="0" dirty="0" smtClean="0">
                <a:ln>
                  <a:noFill/>
                </a:ln>
                <a:solidFill>
                  <a:srgbClr val="202122"/>
                </a:solidFill>
                <a:effectLst/>
                <a:latin typeface="Lucida Calligraphy" panose="03010101010101010101" pitchFamily="66" charset="0"/>
                <a:cs typeface="Arial" panose="020B0604020202020204" pitchFamily="34" charset="0"/>
              </a:rPr>
              <a:t> dans une chapelle à gauche du chœur de l'abbatiale et du maître-autel. Ce dispositif peu commun met en exergue un des aspects de la vie religieuse du Moyen Âge. Il s'agit d'une cellule légèrement voûtée de 2,1 </a:t>
            </a:r>
            <a:r>
              <a:rPr kumimoji="0" lang="fr-FR" altLang="fr-FR" sz="1600" i="0" u="none" strike="noStrike" cap="none" normalizeH="0" baseline="0" dirty="0" smtClean="0">
                <a:ln>
                  <a:noFill/>
                </a:ln>
                <a:solidFill>
                  <a:schemeClr val="tx1"/>
                </a:solidFill>
                <a:effectLst/>
                <a:latin typeface="Lucida Calligraphy" panose="03010101010101010101" pitchFamily="66" charset="0"/>
              </a:rPr>
              <a:t>m</a:t>
            </a:r>
            <a:r>
              <a:rPr kumimoji="0" lang="fr-FR" altLang="fr-FR" sz="1600" i="0" u="none" strike="noStrike" cap="none" normalizeH="0" baseline="0" dirty="0" smtClean="0">
                <a:ln>
                  <a:noFill/>
                </a:ln>
                <a:solidFill>
                  <a:srgbClr val="202122"/>
                </a:solidFill>
                <a:effectLst/>
                <a:latin typeface="Lucida Calligraphy" panose="03010101010101010101" pitchFamily="66" charset="0"/>
                <a:cs typeface="Arial" panose="020B0604020202020204" pitchFamily="34" charset="0"/>
              </a:rPr>
              <a:t> sur 1,1 </a:t>
            </a:r>
            <a:r>
              <a:rPr kumimoji="0" lang="fr-FR" altLang="fr-FR" sz="1600" i="0" u="none" strike="noStrike" cap="none" normalizeH="0" baseline="0" dirty="0" smtClean="0">
                <a:ln>
                  <a:noFill/>
                </a:ln>
                <a:solidFill>
                  <a:schemeClr val="tx1"/>
                </a:solidFill>
                <a:effectLst/>
                <a:latin typeface="Lucida Calligraphy" panose="03010101010101010101" pitchFamily="66" charset="0"/>
              </a:rPr>
              <a:t>m</a:t>
            </a:r>
            <a:r>
              <a:rPr kumimoji="0" lang="fr-FR" altLang="fr-FR" sz="1600" i="0" u="none" strike="noStrike" cap="none" normalizeH="0" baseline="0" dirty="0" smtClean="0">
                <a:ln>
                  <a:noFill/>
                </a:ln>
                <a:solidFill>
                  <a:srgbClr val="202122"/>
                </a:solidFill>
                <a:effectLst/>
                <a:latin typeface="Lucida Calligraphy" panose="03010101010101010101" pitchFamily="66" charset="0"/>
                <a:cs typeface="Arial" panose="020B0604020202020204" pitchFamily="34" charset="0"/>
              </a:rPr>
              <a:t>, et de 2,1 </a:t>
            </a:r>
            <a:r>
              <a:rPr kumimoji="0" lang="fr-FR" altLang="fr-FR" sz="1600" i="0" u="none" strike="noStrike" cap="none" normalizeH="0" baseline="0" dirty="0" smtClean="0">
                <a:ln>
                  <a:noFill/>
                </a:ln>
                <a:solidFill>
                  <a:schemeClr val="tx1"/>
                </a:solidFill>
                <a:effectLst/>
                <a:latin typeface="Lucida Calligraphy" panose="03010101010101010101" pitchFamily="66" charset="0"/>
              </a:rPr>
              <a:t>m</a:t>
            </a:r>
            <a:r>
              <a:rPr kumimoji="0" lang="fr-FR" altLang="fr-FR" sz="1600" i="0" u="none" strike="noStrike" cap="none" normalizeH="0" baseline="0" dirty="0" smtClean="0">
                <a:ln>
                  <a:noFill/>
                </a:ln>
                <a:solidFill>
                  <a:srgbClr val="202122"/>
                </a:solidFill>
                <a:effectLst/>
                <a:latin typeface="Lucida Calligraphy" panose="03010101010101010101" pitchFamily="66" charset="0"/>
                <a:cs typeface="Arial" panose="020B0604020202020204" pitchFamily="34" charset="0"/>
              </a:rPr>
              <a:t> de haut, avec une porte destinée à être maçonnée et une petite ouverture de 60 </a:t>
            </a:r>
            <a:r>
              <a:rPr kumimoji="0" lang="fr-FR" altLang="fr-FR" sz="1600" i="0" u="none" strike="noStrike" cap="none" normalizeH="0" baseline="0" dirty="0" smtClean="0">
                <a:ln>
                  <a:noFill/>
                </a:ln>
                <a:solidFill>
                  <a:schemeClr val="tx1"/>
                </a:solidFill>
                <a:effectLst/>
                <a:latin typeface="Lucida Calligraphy" panose="03010101010101010101" pitchFamily="66" charset="0"/>
              </a:rPr>
              <a:t>cm</a:t>
            </a:r>
            <a:r>
              <a:rPr kumimoji="0" lang="fr-FR" altLang="fr-FR" sz="1600" i="0" u="none" strike="noStrike" cap="none" normalizeH="0" baseline="0" dirty="0" smtClean="0">
                <a:ln>
                  <a:noFill/>
                </a:ln>
                <a:solidFill>
                  <a:srgbClr val="202122"/>
                </a:solidFill>
                <a:effectLst/>
                <a:latin typeface="Lucida Calligraphy" panose="03010101010101010101" pitchFamily="66" charset="0"/>
                <a:cs typeface="Arial" panose="020B0604020202020204" pitchFamily="34" charset="0"/>
              </a:rPr>
              <a:t> de haut et de quelques centimètres de large permettant d'apercevoir l'autel proche et le maître-autel. Cette cellule, placée dans le </a:t>
            </a:r>
            <a:r>
              <a:rPr kumimoji="0" lang="fr-FR" altLang="fr-FR" sz="1600" i="0" u="none" strike="noStrike" cap="none" normalizeH="0" baseline="0" dirty="0" smtClean="0">
                <a:ln>
                  <a:noFill/>
                </a:ln>
                <a:solidFill>
                  <a:srgbClr val="3366CC"/>
                </a:solidFill>
                <a:effectLst/>
                <a:latin typeface="Lucida Calligraphy" panose="03010101010101010101" pitchFamily="66" charset="0"/>
                <a:cs typeface="Arial" panose="020B0604020202020204" pitchFamily="34" charset="0"/>
                <a:hlinkClick r:id="rId5" tooltip="Déambulatoire"/>
              </a:rPr>
              <a:t>déambulatoire</a:t>
            </a:r>
            <a:r>
              <a:rPr kumimoji="0" lang="fr-FR" altLang="fr-FR" sz="1600" i="0" u="none" strike="noStrike" cap="none" normalizeH="0" baseline="0" dirty="0" smtClean="0">
                <a:ln>
                  <a:noFill/>
                </a:ln>
                <a:solidFill>
                  <a:srgbClr val="202122"/>
                </a:solidFill>
                <a:effectLst/>
                <a:latin typeface="Lucida Calligraphy" panose="03010101010101010101" pitchFamily="66" charset="0"/>
                <a:cs typeface="Arial" panose="020B0604020202020204" pitchFamily="34" charset="0"/>
              </a:rPr>
              <a:t> côté Nord, était destinée à l'usage d'un reclus volontaire, une personne désirant vivre en solitaire un tête-à-tête avec Dieu, tout en étant au cœur de la cité</a:t>
            </a:r>
            <a:r>
              <a:rPr kumimoji="0" lang="fr-FR" altLang="fr-FR" sz="1600" i="0" u="none" strike="noStrike" cap="none" normalizeH="0" baseline="0" dirty="0" smtClean="0">
                <a:ln>
                  <a:noFill/>
                </a:ln>
                <a:solidFill>
                  <a:schemeClr val="tx1"/>
                </a:solidFill>
                <a:effectLst/>
                <a:latin typeface="Lucida Calligraphy" panose="03010101010101010101" pitchFamily="66" charset="0"/>
              </a:rPr>
              <a:t> </a:t>
            </a:r>
            <a:r>
              <a:rPr lang="fr-FR" sz="1600" dirty="0">
                <a:latin typeface="Lucida Calligraphy" panose="03010101010101010101" pitchFamily="66" charset="0"/>
              </a:rPr>
              <a:t>L'existence d'au moins deux recluses est attestée sur ce site, dont Mathilde, dame de </a:t>
            </a:r>
            <a:r>
              <a:rPr lang="fr-FR" sz="1600" dirty="0" err="1">
                <a:latin typeface="Lucida Calligraphy" panose="03010101010101010101" pitchFamily="66" charset="0"/>
                <a:hlinkClick r:id="rId6" tooltip="Villemontry"/>
              </a:rPr>
              <a:t>Villemontry</a:t>
            </a:r>
            <a:r>
              <a:rPr lang="fr-FR" sz="1600" dirty="0">
                <a:latin typeface="Lucida Calligraphy" panose="03010101010101010101" pitchFamily="66" charset="0"/>
              </a:rPr>
              <a:t>, en 1197. Elle veut imiter ainsi « son fils qui </a:t>
            </a:r>
            <a:r>
              <a:rPr lang="fr-FR" sz="1600" dirty="0" err="1">
                <a:latin typeface="Lucida Calligraphy" panose="03010101010101010101" pitchFamily="66" charset="0"/>
              </a:rPr>
              <a:t>avoit</a:t>
            </a:r>
            <a:r>
              <a:rPr lang="fr-FR" sz="1600" dirty="0">
                <a:latin typeface="Lucida Calligraphy" panose="03010101010101010101" pitchFamily="66" charset="0"/>
              </a:rPr>
              <a:t> pris l'habit monastique à l'abbaye de Mouzon et prend le parti d'y vivre en recluse ». Ce choix de vie n'est pas spécifique à Mouzon, à la même époque, et constitue alors, avec les </a:t>
            </a:r>
            <a:r>
              <a:rPr lang="fr-FR" sz="1600" dirty="0">
                <a:latin typeface="Lucida Calligraphy" panose="03010101010101010101" pitchFamily="66" charset="0"/>
                <a:hlinkClick r:id="rId7" tooltip="Ermite"/>
              </a:rPr>
              <a:t>ermites</a:t>
            </a:r>
            <a:r>
              <a:rPr lang="fr-FR" sz="1600" dirty="0">
                <a:latin typeface="Lucida Calligraphy" panose="03010101010101010101" pitchFamily="66" charset="0"/>
              </a:rPr>
              <a:t>, une figure familière de cette société européenne, même si elle a eu un rayonnement moindre et une trace bien plus discrète dans les écrits que les grandes communautés monastiques</a:t>
            </a:r>
            <a:endParaRPr kumimoji="0" lang="fr-FR" altLang="fr-FR" sz="1600" i="0" u="none" strike="noStrike" cap="none" normalizeH="0" baseline="0" dirty="0" smtClean="0">
              <a:ln>
                <a:noFill/>
              </a:ln>
              <a:solidFill>
                <a:schemeClr val="tx1"/>
              </a:solidFill>
              <a:effectLst/>
              <a:latin typeface="Lucida Calligraphy" panose="03010101010101010101" pitchFamily="66" charset="0"/>
            </a:endParaRPr>
          </a:p>
        </p:txBody>
      </p:sp>
      <p:pic>
        <p:nvPicPr>
          <p:cNvPr id="7174" name="Picture 6" descr="Photographie d'une partie sombre de l'église : on distingue un passage dans l'épaisseur du mur et une fente"/>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271531" y="3190737"/>
            <a:ext cx="4716000" cy="3541651"/>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descr="reclusoir — Wiktionnaire, le dictionnaire libre"/>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6157870" y="350466"/>
            <a:ext cx="2095500" cy="27908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41023173"/>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02055" y="488653"/>
            <a:ext cx="5328515" cy="1871773"/>
          </a:xfrm>
          <a:prstGeom prst="rect">
            <a:avLst/>
          </a:prstGeom>
        </p:spPr>
      </p:pic>
      <p:pic>
        <p:nvPicPr>
          <p:cNvPr id="4" name="Imag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146907" y="783939"/>
            <a:ext cx="1602610" cy="1783186"/>
          </a:xfrm>
          <a:prstGeom prst="rect">
            <a:avLst/>
          </a:prstGeom>
        </p:spPr>
      </p:pic>
      <p:sp>
        <p:nvSpPr>
          <p:cNvPr id="5" name="ZoneTexte 4"/>
          <p:cNvSpPr txBox="1"/>
          <p:nvPr/>
        </p:nvSpPr>
        <p:spPr>
          <a:xfrm>
            <a:off x="901577" y="2780413"/>
            <a:ext cx="4042562" cy="400110"/>
          </a:xfrm>
          <a:prstGeom prst="rect">
            <a:avLst/>
          </a:prstGeom>
          <a:noFill/>
        </p:spPr>
        <p:txBody>
          <a:bodyPr wrap="square" rtlCol="0">
            <a:spAutoFit/>
          </a:bodyPr>
          <a:lstStyle/>
          <a:p>
            <a:r>
              <a:rPr lang="fr-FR" sz="2000" b="1" dirty="0" smtClean="0"/>
              <a:t>Commentaires et images du NET:</a:t>
            </a:r>
            <a:endParaRPr lang="fr-FR" sz="2000" b="1" dirty="0"/>
          </a:p>
        </p:txBody>
      </p:sp>
      <p:pic>
        <p:nvPicPr>
          <p:cNvPr id="8194" name="Picture 2" descr="illustrations, cliparts, dessins animés et icônes de chevaliers à cheval vector panorama silhouette - clipart of moyen age"/>
          <p:cNvPicPr>
            <a:picLocks noChangeAspect="1" noChangeArrowheads="1"/>
          </p:cNvPicPr>
          <p:nvPr/>
        </p:nvPicPr>
        <p:blipFill rotWithShape="1">
          <a:blip r:embed="rId4">
            <a:extLst>
              <a:ext uri="{28A0092B-C50C-407E-A947-70E740481C1C}">
                <a14:useLocalDpi xmlns:a14="http://schemas.microsoft.com/office/drawing/2010/main" val="0"/>
              </a:ext>
            </a:extLst>
          </a:blip>
          <a:srcRect b="42667"/>
          <a:stretch/>
        </p:blipFill>
        <p:spPr bwMode="auto">
          <a:xfrm>
            <a:off x="50972" y="3569732"/>
            <a:ext cx="12141028" cy="328812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80348713"/>
      </p:ext>
    </p:extLst>
  </p:cSld>
  <p:clrMapOvr>
    <a:masterClrMapping/>
  </p:clrMapOvr>
  <p:timing>
    <p:tnLst>
      <p:par>
        <p:cTn id="1" dur="indefinite" restart="never" nodeType="tmRoot"/>
      </p:par>
    </p:tn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189</TotalTime>
  <Words>1234</Words>
  <Application>Microsoft Office PowerPoint</Application>
  <PresentationFormat>Grand écran</PresentationFormat>
  <Paragraphs>17</Paragraphs>
  <Slides>9</Slides>
  <Notes>0</Notes>
  <HiddenSlides>0</HiddenSlides>
  <MMClips>0</MMClips>
  <ScaleCrop>false</ScaleCrop>
  <HeadingPairs>
    <vt:vector size="6" baseType="variant">
      <vt:variant>
        <vt:lpstr>Polices utilisées</vt:lpstr>
      </vt:variant>
      <vt:variant>
        <vt:i4>7</vt:i4>
      </vt:variant>
      <vt:variant>
        <vt:lpstr>Thème</vt:lpstr>
      </vt:variant>
      <vt:variant>
        <vt:i4>1</vt:i4>
      </vt:variant>
      <vt:variant>
        <vt:lpstr>Titres des diapositives</vt:lpstr>
      </vt:variant>
      <vt:variant>
        <vt:i4>9</vt:i4>
      </vt:variant>
    </vt:vector>
  </HeadingPairs>
  <TitlesOfParts>
    <vt:vector size="17" baseType="lpstr">
      <vt:lpstr>Arial</vt:lpstr>
      <vt:lpstr>Calibri</vt:lpstr>
      <vt:lpstr>Calibri Light</vt:lpstr>
      <vt:lpstr>Google Sans</vt:lpstr>
      <vt:lpstr>Helvetica Neue</vt:lpstr>
      <vt:lpstr>Linux Libertine</vt:lpstr>
      <vt:lpstr>Lucida Calligraphy</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Admin</dc:creator>
  <cp:lastModifiedBy>Admin</cp:lastModifiedBy>
  <cp:revision>12</cp:revision>
  <dcterms:created xsi:type="dcterms:W3CDTF">2024-04-27T14:53:02Z</dcterms:created>
  <dcterms:modified xsi:type="dcterms:W3CDTF">2024-04-27T18:03:30Z</dcterms:modified>
</cp:coreProperties>
</file>