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0"/>
  </p:notesMasterIdLst>
  <p:sldIdLst>
    <p:sldId id="263" r:id="rId2"/>
    <p:sldId id="283" r:id="rId3"/>
    <p:sldId id="273" r:id="rId4"/>
    <p:sldId id="272" r:id="rId5"/>
    <p:sldId id="271" r:id="rId6"/>
    <p:sldId id="270" r:id="rId7"/>
    <p:sldId id="269" r:id="rId8"/>
    <p:sldId id="268" r:id="rId9"/>
    <p:sldId id="267" r:id="rId10"/>
    <p:sldId id="265" r:id="rId11"/>
    <p:sldId id="266" r:id="rId12"/>
    <p:sldId id="264" r:id="rId13"/>
    <p:sldId id="262" r:id="rId14"/>
    <p:sldId id="261" r:id="rId15"/>
    <p:sldId id="260" r:id="rId16"/>
    <p:sldId id="259" r:id="rId17"/>
    <p:sldId id="258" r:id="rId18"/>
    <p:sldId id="257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4" r:id="rId29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625" autoAdjust="0"/>
    <p:restoredTop sz="94660"/>
  </p:normalViewPr>
  <p:slideViewPr>
    <p:cSldViewPr snapToGrid="0">
      <p:cViewPr varScale="1">
        <p:scale>
          <a:sx n="73" d="100"/>
          <a:sy n="73" d="100"/>
        </p:scale>
        <p:origin x="739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notesMaster" Target="notesMasters/notesMaster1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2E3E98C-85B0-44EC-8165-E3460A35EAFE}" type="datetimeFigureOut">
              <a:rPr lang="fr-FR" smtClean="0"/>
              <a:t>13/06/2024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not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C0A3260-DF89-48F0-9F9D-F3AF85ACC72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9329969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C0A3260-DF89-48F0-9F9D-F3AF85ACC72A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9000779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6C0D059-96A5-E7C9-EBF3-5CEDD34D9A2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0B3B7A67-6A55-9CC4-8DAD-CC68F497578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8D342D25-2019-2AC8-77CE-E3BE2879468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1135CD-F564-4C1A-994E-21037E277C4B}" type="datetimeFigureOut">
              <a:rPr lang="fr-FR" smtClean="0"/>
              <a:t>13/06/2024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C2A16935-12A5-B901-7BC2-0558C92354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1E61D3AA-7A32-B223-3C81-B6C0E503E9D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7002F7-ED48-4E48-91AE-FC186FB1173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267426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/>
    </mc:Choice>
    <mc:Fallback xmlns="">
      <p:transition spd="slow" advClick="0" advTm="8000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1716DDB-6301-6947-DFA9-62A42B4947A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B9C8C2EA-021B-3E03-D6C1-6D3B3CFDEE0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88BFA589-916B-0428-FC5C-260DD580215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1135CD-F564-4C1A-994E-21037E277C4B}" type="datetimeFigureOut">
              <a:rPr lang="fr-FR" smtClean="0"/>
              <a:t>13/06/2024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E5442A62-1884-8355-3ECC-368D949EFCC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36D8E533-DAD9-627E-ECEE-AD3D1D668D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7002F7-ED48-4E48-91AE-FC186FB1173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776044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/>
    </mc:Choice>
    <mc:Fallback xmlns="">
      <p:transition spd="slow" advClick="0" advTm="8000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6368282-4B70-BCB2-AFF1-610FEBE498F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1ED5EA64-2AF9-A617-C9DF-11C18FDB85F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4ACCE2B9-F492-B1F1-0DBE-65AD803F699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1135CD-F564-4C1A-994E-21037E277C4B}" type="datetimeFigureOut">
              <a:rPr lang="fr-FR" smtClean="0"/>
              <a:t>13/06/2024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F28ED92A-E8FF-44FF-18C0-19AEA71311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9BF80089-4D4E-320C-F4AA-752CB7EF429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7002F7-ED48-4E48-91AE-FC186FB1173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937330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/>
    </mc:Choice>
    <mc:Fallback xmlns="">
      <p:transition spd="slow" advClick="0" advTm="8000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BD23DC2-E59D-4E48-391C-16AC3B1D614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073E0ABC-C4E0-F0CD-9244-4F59AE00BBE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DF9E6B95-2BB8-1815-29BA-0932C0181FF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242CFBC7-5509-4019-F9BA-8125641B11F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1135CD-F564-4C1A-994E-21037E277C4B}" type="datetimeFigureOut">
              <a:rPr lang="fr-FR" smtClean="0"/>
              <a:t>13/06/2024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81312CFA-1221-D01D-39D3-A1B7E2298A1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245C7E22-F49D-3883-5B33-4FBD5F1295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7002F7-ED48-4E48-91AE-FC186FB1173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048223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/>
    </mc:Choice>
    <mc:Fallback xmlns="">
      <p:transition spd="slow" advClick="0" advTm="8000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FF0FE75-B73E-58C6-F954-38BE92756E9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6513260F-7E15-CA16-2B09-99EC911DB4E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EE4C7218-D235-936D-C8A1-06CD47F1AF6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E0A4AC25-D7B0-856A-BEE4-C12E4B49E47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2667EE85-65D5-BEBC-72D8-398E3B9FE24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5676DF98-674D-93BD-8E4F-8CF4ECAB5F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1135CD-F564-4C1A-994E-21037E277C4B}" type="datetimeFigureOut">
              <a:rPr lang="fr-FR" smtClean="0"/>
              <a:t>13/06/2024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6E600122-006F-B3AE-9AE4-16DBE6C73E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F1CB5C4B-6331-9331-53E2-B2442047AD5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7002F7-ED48-4E48-91AE-FC186FB1173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362830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/>
    </mc:Choice>
    <mc:Fallback xmlns="">
      <p:transition spd="slow" advClick="0" advTm="8000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2EE23AE-528F-FFC1-5546-E6B90B7AC73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54C97426-0EAF-DC14-0355-E8B2235DED7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1135CD-F564-4C1A-994E-21037E277C4B}" type="datetimeFigureOut">
              <a:rPr lang="fr-FR" smtClean="0"/>
              <a:t>13/06/2024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AB944E36-99E8-146A-CD94-E58912ABA20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42ACBAB1-6B71-5B36-C107-0A44CA1B360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7002F7-ED48-4E48-91AE-FC186FB1173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292173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/>
    </mc:Choice>
    <mc:Fallback xmlns="">
      <p:transition spd="slow" advClick="0" advTm="8000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48284F31-C9AB-DE21-54C5-D3BFBE16DA8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1135CD-F564-4C1A-994E-21037E277C4B}" type="datetimeFigureOut">
              <a:rPr lang="fr-FR" smtClean="0"/>
              <a:t>13/06/2024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D91AF785-972E-3E14-1844-65F45246A61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B92ADEDA-ABCA-6680-DF50-E91D93A677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7002F7-ED48-4E48-91AE-FC186FB1173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802270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/>
    </mc:Choice>
    <mc:Fallback xmlns="">
      <p:transition spd="slow" advClick="0" advTm="8000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BB88A23-F00A-FABE-B38E-26F903AE35F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BBCD7EF1-6F34-A82B-C9B5-B70778CE110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A69A733B-F7A7-EEC3-56C3-71026F039CC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55274A1A-13A4-2A3C-5905-B2C1D14B8C6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1135CD-F564-4C1A-994E-21037E277C4B}" type="datetimeFigureOut">
              <a:rPr lang="fr-FR" smtClean="0"/>
              <a:t>13/06/2024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DC47CFBC-8189-E3D5-3FB3-E7260905A9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A9CDBD9F-5591-2B26-3DFB-173B399C3E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7002F7-ED48-4E48-91AE-FC186FB1173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11671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/>
    </mc:Choice>
    <mc:Fallback xmlns="">
      <p:transition spd="slow" advClick="0" advTm="8000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879FD31-7F20-A5A9-5BBE-5DB568FF31A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E470026A-0128-9185-9CA3-B1F0849D7B96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AC552875-CBBA-BFEB-C9B9-332EFAC10CD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C0CFA468-CD36-CE29-682F-C0C156C3C6D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1135CD-F564-4C1A-994E-21037E277C4B}" type="datetimeFigureOut">
              <a:rPr lang="fr-FR" smtClean="0"/>
              <a:t>13/06/2024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1E6EE9EF-185B-2B4F-C713-36800B831C0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0B920CD4-7B07-23F3-3F1C-12BB978A9A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7002F7-ED48-4E48-91AE-FC186FB1173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827467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/>
    </mc:Choice>
    <mc:Fallback xmlns="">
      <p:transition spd="slow" advClick="0" advTm="8000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6D3FE63-D8C8-4400-81F1-398B973277D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80B5CFD4-5707-2166-3544-45EC888B8A0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48A8426C-0E6F-8693-0321-1D838535E0F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1135CD-F564-4C1A-994E-21037E277C4B}" type="datetimeFigureOut">
              <a:rPr lang="fr-FR" smtClean="0"/>
              <a:t>13/06/2024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41A86928-6D5F-CC77-194D-CBE5BDD3359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A5057994-D638-56DC-CBC5-4B30A051004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7002F7-ED48-4E48-91AE-FC186FB1173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068709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/>
    </mc:Choice>
    <mc:Fallback xmlns="">
      <p:transition spd="slow" advClick="0" advTm="8000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946FCFEE-72F8-A0EA-041B-B95F972116CC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57BFDAF4-4BAA-CA49-8EB5-809F0F4FEE3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A4668A8A-1CBC-6EE5-E214-8B0FC275466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1135CD-F564-4C1A-994E-21037E277C4B}" type="datetimeFigureOut">
              <a:rPr lang="fr-FR" smtClean="0"/>
              <a:t>13/06/2024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0BA01C6F-DE88-68BD-594F-17AB9B7F489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1054A8BA-2709-7CCE-6B15-C1E27A5DC3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7002F7-ED48-4E48-91AE-FC186FB1173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934601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/>
    </mc:Choice>
    <mc:Fallback xmlns="">
      <p:transition spd="slow" advClick="0" advTm="8000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F1BB127E-E898-E13C-68F5-02A6C01F659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610EF097-06E2-9ADD-D482-6F702C3CA78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EAF15BBC-94C4-BD8B-13A4-A4D9880B5EE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F21135CD-F564-4C1A-994E-21037E277C4B}" type="datetimeFigureOut">
              <a:rPr lang="fr-FR" smtClean="0"/>
              <a:t>13/06/2024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20ACA823-E3AC-AF9F-139A-6772EAC600E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0696DA7A-D080-92BA-3F30-1F0DA5BADBC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B77002F7-ED48-4E48-91AE-FC186FB1173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8140400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5000" advClick="0" advTm="8000"/>
    </mc:Choice>
    <mc:Fallback xmlns="">
      <p:transition spd="slow" advClick="0" advTm="8000"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jpe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206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bâtiment, lieu de culte&#10;&#10;Description générée automatiquement">
            <a:extLst>
              <a:ext uri="{FF2B5EF4-FFF2-40B4-BE49-F238E27FC236}">
                <a16:creationId xmlns:a16="http://schemas.microsoft.com/office/drawing/2014/main" id="{DBC0A238-6A4B-C268-7B06-80EE229E4BE1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78790" y="279000"/>
            <a:ext cx="9634419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A22F03D-92B5-8D6B-4D35-C45C19C8AE09}"/>
              </a:ext>
            </a:extLst>
          </p:cNvPr>
          <p:cNvSpPr txBox="1"/>
          <p:nvPr/>
        </p:nvSpPr>
        <p:spPr>
          <a:xfrm>
            <a:off x="4171950" y="6112655"/>
            <a:ext cx="827532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Moscou La galerie Tretiakov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581805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sndAc>
          <p:stSnd loop="1">
            <p:snd r:embed="rId2" name="Christian Morin - Stranger in the House (La Chance aux Chansons).wav"/>
          </p:stSnd>
        </p:sndAc>
      </p:transition>
    </mc:Choice>
    <mc:Fallback xmlns="">
      <p:transition spd="slow" advClick="0" advTm="8000">
        <p:sndAc>
          <p:stSnd loop="1">
            <p:snd r:embed="rId4" name="Christian Morin - Stranger in the House (La Chance aux Chansons)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B6935028-BD19-05A2-8964-37C042DE6213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400" b="1" dirty="0"/>
              <a:t>La Galerie </a:t>
            </a:r>
            <a:r>
              <a:rPr lang="fr-FR" sz="2400" b="1" dirty="0" err="1"/>
              <a:t>Tretiakov</a:t>
            </a:r>
            <a:r>
              <a:rPr lang="fr-FR" sz="2400" b="1" dirty="0"/>
              <a:t> abrite la plus grande collection d'art russe au monde.</a:t>
            </a:r>
          </a:p>
          <a:p>
            <a:pPr algn="ctr"/>
            <a:endParaRPr lang="fr-FR" sz="2400" b="1" dirty="0"/>
          </a:p>
          <a:p>
            <a:pPr algn="ctr"/>
            <a:r>
              <a:rPr lang="fr-FR" sz="2400" b="1" dirty="0"/>
              <a:t>Sachez que ce musée doit sa création au financier moscovite Pavel </a:t>
            </a:r>
            <a:r>
              <a:rPr lang="fr-FR" sz="2400" b="1" dirty="0" err="1"/>
              <a:t>Tretiakov</a:t>
            </a:r>
            <a:r>
              <a:rPr lang="fr-FR" sz="2400" b="1" dirty="0"/>
              <a:t>, grand collectionneur d'art russe et mécène de nombreux artistes de son temps, qui en 1892 fit don à la ville de Moscou de plus de 2 000 œuvres, de sa maison et d'autres bâtiments.</a:t>
            </a:r>
          </a:p>
          <a:p>
            <a:pPr algn="ctr"/>
            <a:endParaRPr lang="fr-FR" sz="2400" b="1" dirty="0"/>
          </a:p>
          <a:p>
            <a:pPr algn="ctr"/>
            <a:r>
              <a:rPr lang="fr-FR" sz="2400" b="1" dirty="0"/>
              <a:t>La galerie abrite aujourd'hui environ 180 000 œuvres d'artistes russes, de 1200 à l'époque contemporaine, et est divisée en deux bâtiments distincts, l'un situé dans le complexe </a:t>
            </a:r>
            <a:r>
              <a:rPr lang="fr-FR" sz="2400" b="1" dirty="0" err="1"/>
              <a:t>Lavrouchinski</a:t>
            </a:r>
            <a:r>
              <a:rPr lang="fr-FR" sz="2400" b="1" dirty="0"/>
              <a:t> et l'autre dans le complexe </a:t>
            </a:r>
            <a:r>
              <a:rPr lang="fr-FR" sz="2400" b="1" dirty="0" err="1"/>
              <a:t>Krymsky</a:t>
            </a:r>
            <a:r>
              <a:rPr lang="fr-FR" sz="2400" b="1" dirty="0"/>
              <a:t> Val.</a:t>
            </a:r>
          </a:p>
          <a:p>
            <a:pPr algn="ctr"/>
            <a:endParaRPr lang="fr-FR" sz="2400" b="1" dirty="0"/>
          </a:p>
          <a:p>
            <a:pPr algn="ctr"/>
            <a:r>
              <a:rPr lang="fr-FR" sz="2400" b="1" dirty="0"/>
              <a:t>Dans le complexe </a:t>
            </a:r>
            <a:r>
              <a:rPr lang="fr-FR" sz="2400" b="1" dirty="0" err="1"/>
              <a:t>Lavrouchinski</a:t>
            </a:r>
            <a:r>
              <a:rPr lang="fr-FR" sz="2400" b="1" dirty="0"/>
              <a:t> se trouve le bâtiment le plus historique, construit entre 1902 et 1904, qui a abrité la collection </a:t>
            </a:r>
            <a:r>
              <a:rPr lang="fr-FR" sz="2400" b="1" dirty="0" err="1"/>
              <a:t>Tret'jakov</a:t>
            </a:r>
            <a:r>
              <a:rPr lang="fr-FR" sz="2400" b="1" dirty="0"/>
              <a:t> jusqu'en 1956 et qui est aujourd'hui dédié aux œuvres les plus anciennes. Sa façade a été dessinée par le peintre Viktor Mikhaïlovitch </a:t>
            </a:r>
            <a:r>
              <a:rPr lang="fr-FR" sz="2400" b="1" dirty="0" err="1"/>
              <a:t>Vasnetsov</a:t>
            </a:r>
            <a:r>
              <a:rPr lang="fr-FR" sz="2400" b="1" dirty="0"/>
              <a:t>, dans un style typique des contes de fées russes. Au cours des années suivantes, la Galerie, compte tenu du nombre croissant d'œuvres, s'est agrandie pour inclure certains des bâtiments environnants, y compris l' Église de Saint Nicolas à </a:t>
            </a:r>
            <a:r>
              <a:rPr lang="fr-FR" sz="2400" b="1" dirty="0" err="1"/>
              <a:t>Tolmachi</a:t>
            </a:r>
            <a:r>
              <a:rPr lang="fr-FR" sz="2400" b="1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1761640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/>
    </mc:Choice>
    <mc:Fallback xmlns="">
      <p:transition spd="slow" advClick="0" advTm="8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6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5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inture, art, habits, Arts visuels&#10;&#10;Description générée automatiquement">
            <a:extLst>
              <a:ext uri="{FF2B5EF4-FFF2-40B4-BE49-F238E27FC236}">
                <a16:creationId xmlns:a16="http://schemas.microsoft.com/office/drawing/2014/main" id="{AABC15AE-2675-75E5-5DC7-92730905AE7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05568" y="189000"/>
            <a:ext cx="3906556" cy="648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F351C4B-3F3C-A146-7257-A07C8EB75875}"/>
              </a:ext>
            </a:extLst>
          </p:cNvPr>
          <p:cNvSpPr txBox="1"/>
          <p:nvPr/>
        </p:nvSpPr>
        <p:spPr>
          <a:xfrm>
            <a:off x="1205568" y="6207335"/>
            <a:ext cx="403479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L'archange Michel (icône)</a:t>
            </a:r>
          </a:p>
        </p:txBody>
      </p:sp>
      <p:pic>
        <p:nvPicPr>
          <p:cNvPr id="6" name="Image 5" descr="Une image contenant peinture, art, dessin, Arts visuels&#10;&#10;Description générée automatiquement">
            <a:extLst>
              <a:ext uri="{FF2B5EF4-FFF2-40B4-BE49-F238E27FC236}">
                <a16:creationId xmlns:a16="http://schemas.microsoft.com/office/drawing/2014/main" id="{AF5DB16D-2D32-5ECB-25E5-D08DF9BA5C9D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410971" y="189000"/>
            <a:ext cx="4575461" cy="648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41C8CABC-937C-ECD4-F065-0FD6AB5C1418}"/>
              </a:ext>
            </a:extLst>
          </p:cNvPr>
          <p:cNvSpPr txBox="1"/>
          <p:nvPr/>
        </p:nvSpPr>
        <p:spPr>
          <a:xfrm>
            <a:off x="6732270" y="6207334"/>
            <a:ext cx="370332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Annonciation d'</a:t>
            </a:r>
            <a:r>
              <a:rPr lang="fr-FR" sz="2400" b="1" dirty="0" err="1"/>
              <a:t>Oustioug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4578374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/>
    </mc:Choice>
    <mc:Fallback xmlns="">
      <p:transition spd="slow" advClick="0" advTm="8000"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6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inture, art, dessin, Arts visuels&#10;&#10;Description générée automatiquement">
            <a:extLst>
              <a:ext uri="{FF2B5EF4-FFF2-40B4-BE49-F238E27FC236}">
                <a16:creationId xmlns:a16="http://schemas.microsoft.com/office/drawing/2014/main" id="{76265B26-1F30-69E2-2D83-F6F351FD007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6156" y="189000"/>
            <a:ext cx="4339040" cy="6480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5" name="ZoneTexte 4">
            <a:extLst>
              <a:ext uri="{FF2B5EF4-FFF2-40B4-BE49-F238E27FC236}">
                <a16:creationId xmlns:a16="http://schemas.microsoft.com/office/drawing/2014/main" id="{89C21A14-DC3A-3F86-7B7B-1221E22E7A73}"/>
              </a:ext>
            </a:extLst>
          </p:cNvPr>
          <p:cNvSpPr txBox="1"/>
          <p:nvPr/>
        </p:nvSpPr>
        <p:spPr>
          <a:xfrm>
            <a:off x="1188720" y="5780782"/>
            <a:ext cx="386334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3200" b="1" dirty="0">
              <a:solidFill>
                <a:schemeClr val="bg1"/>
              </a:solidFill>
            </a:endParaRPr>
          </a:p>
          <a:p>
            <a:r>
              <a:rPr lang="fr-FR" sz="3200" b="1" dirty="0" err="1">
                <a:solidFill>
                  <a:schemeClr val="bg1"/>
                </a:solidFill>
              </a:rPr>
              <a:t>Vladimirskaya</a:t>
            </a:r>
            <a:endParaRPr lang="fr-FR" sz="3200" b="1" dirty="0">
              <a:solidFill>
                <a:schemeClr val="bg1"/>
              </a:solidFill>
            </a:endParaRPr>
          </a:p>
        </p:txBody>
      </p:sp>
      <p:pic>
        <p:nvPicPr>
          <p:cNvPr id="9" name="Image 8" descr="Une image contenant peinture, personne, Rêne, cheval&#10;&#10;Description générée automatiquement">
            <a:extLst>
              <a:ext uri="{FF2B5EF4-FFF2-40B4-BE49-F238E27FC236}">
                <a16:creationId xmlns:a16="http://schemas.microsoft.com/office/drawing/2014/main" id="{39210E02-67E0-6DA2-C820-2414E06970D5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903145" y="189000"/>
            <a:ext cx="4951289" cy="6480000"/>
          </a:xfrm>
          <a:prstGeom prst="rect">
            <a:avLst/>
          </a:prstGeom>
          <a:ln w="88900" cap="sq" cmpd="thickThin">
            <a:solidFill>
              <a:srgbClr val="92D05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10" name="ZoneTexte 9">
            <a:extLst>
              <a:ext uri="{FF2B5EF4-FFF2-40B4-BE49-F238E27FC236}">
                <a16:creationId xmlns:a16="http://schemas.microsoft.com/office/drawing/2014/main" id="{0E71FC04-C728-489A-1A93-FAFA52372DB3}"/>
              </a:ext>
            </a:extLst>
          </p:cNvPr>
          <p:cNvSpPr txBox="1"/>
          <p:nvPr/>
        </p:nvSpPr>
        <p:spPr>
          <a:xfrm>
            <a:off x="7006589" y="5909311"/>
            <a:ext cx="495128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Portrait équestre de l'impératrice Elisabeth de Russie avec un serviteur noir.</a:t>
            </a:r>
          </a:p>
        </p:txBody>
      </p:sp>
    </p:spTree>
    <p:extLst>
      <p:ext uri="{BB962C8B-B14F-4D97-AF65-F5344CB8AC3E}">
        <p14:creationId xmlns:p14="http://schemas.microsoft.com/office/powerpoint/2010/main" val="4373442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/>
    </mc:Choice>
    <mc:Fallback xmlns="">
      <p:transition spd="slow" advClick="0" advTm="8000"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5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inture, dessin, art, habits&#10;&#10;Description générée automatiquement">
            <a:extLst>
              <a:ext uri="{FF2B5EF4-FFF2-40B4-BE49-F238E27FC236}">
                <a16:creationId xmlns:a16="http://schemas.microsoft.com/office/drawing/2014/main" id="{3497372D-C111-032D-933C-97A27F44617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4273" y="189000"/>
            <a:ext cx="5204824" cy="648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6" name="Image 5" descr="Une image contenant peinture, habits, Visage humain, art&#10;&#10;Description générée automatiquement">
            <a:extLst>
              <a:ext uri="{FF2B5EF4-FFF2-40B4-BE49-F238E27FC236}">
                <a16:creationId xmlns:a16="http://schemas.microsoft.com/office/drawing/2014/main" id="{6B070002-FC7C-645B-09C4-015FC6229BFE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314784" y="189000"/>
            <a:ext cx="4298509" cy="648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029CAF4E-2954-86D5-357F-FCBD46C21485}"/>
              </a:ext>
            </a:extLst>
          </p:cNvPr>
          <p:cNvSpPr txBox="1"/>
          <p:nvPr/>
        </p:nvSpPr>
        <p:spPr>
          <a:xfrm>
            <a:off x="2263140" y="6252632"/>
            <a:ext cx="530352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La Trinité</a:t>
            </a:r>
            <a:endParaRPr lang="fr-FR" sz="2400" b="1" dirty="0"/>
          </a:p>
        </p:txBody>
      </p:sp>
      <p:sp>
        <p:nvSpPr>
          <p:cNvPr id="9" name="ZoneTexte 8">
            <a:extLst>
              <a:ext uri="{FF2B5EF4-FFF2-40B4-BE49-F238E27FC236}">
                <a16:creationId xmlns:a16="http://schemas.microsoft.com/office/drawing/2014/main" id="{4F2FC0AD-2555-4F3E-B236-0BD7E9AC11A9}"/>
              </a:ext>
            </a:extLst>
          </p:cNvPr>
          <p:cNvSpPr txBox="1"/>
          <p:nvPr/>
        </p:nvSpPr>
        <p:spPr>
          <a:xfrm>
            <a:off x="7566660" y="189000"/>
            <a:ext cx="414950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Portrait de Catherine II la législatrice dans le temple consacré à la déesse de la justice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281073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/>
    </mc:Choice>
    <mc:Fallback xmlns="">
      <p:transition spd="slow" advClick="0" advTm="8000"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4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 6" descr="Une image contenant Visage humain, peinture, habits, portrait&#10;&#10;Description générée automatiquement">
            <a:extLst>
              <a:ext uri="{FF2B5EF4-FFF2-40B4-BE49-F238E27FC236}">
                <a16:creationId xmlns:a16="http://schemas.microsoft.com/office/drawing/2014/main" id="{B812AAAD-F62A-B9D1-DF01-AE68A55F64E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15290" y="189000"/>
            <a:ext cx="5184000" cy="648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8" name="ZoneTexte 7">
            <a:extLst>
              <a:ext uri="{FF2B5EF4-FFF2-40B4-BE49-F238E27FC236}">
                <a16:creationId xmlns:a16="http://schemas.microsoft.com/office/drawing/2014/main" id="{E704142B-B1E2-3A27-36CA-EB7DA70D0EE0}"/>
              </a:ext>
            </a:extLst>
          </p:cNvPr>
          <p:cNvSpPr txBox="1"/>
          <p:nvPr/>
        </p:nvSpPr>
        <p:spPr>
          <a:xfrm>
            <a:off x="960120" y="189000"/>
            <a:ext cx="4331970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Ivan </a:t>
            </a:r>
            <a:r>
              <a:rPr lang="fr-FR" sz="2800" b="1" i="1" dirty="0" err="1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Argounov</a:t>
            </a:r>
            <a:r>
              <a:rPr lang="fr-FR" sz="2800" b="1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Portrait d'une jeune inconnue (1784).</a:t>
            </a:r>
          </a:p>
        </p:txBody>
      </p:sp>
      <p:pic>
        <p:nvPicPr>
          <p:cNvPr id="10" name="Image 9" descr="Une image contenant peinture, Visage humain, art, portrait&#10;&#10;Description générée automatiquement">
            <a:extLst>
              <a:ext uri="{FF2B5EF4-FFF2-40B4-BE49-F238E27FC236}">
                <a16:creationId xmlns:a16="http://schemas.microsoft.com/office/drawing/2014/main" id="{71435ADB-32F0-9AF6-CF14-23B67C509990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684374" y="189000"/>
            <a:ext cx="5092336" cy="648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11" name="ZoneTexte 10">
            <a:extLst>
              <a:ext uri="{FF2B5EF4-FFF2-40B4-BE49-F238E27FC236}">
                <a16:creationId xmlns:a16="http://schemas.microsoft.com/office/drawing/2014/main" id="{108D53A5-E094-6F58-B33D-3B3EEE30CDA9}"/>
              </a:ext>
            </a:extLst>
          </p:cNvPr>
          <p:cNvSpPr txBox="1"/>
          <p:nvPr/>
        </p:nvSpPr>
        <p:spPr>
          <a:xfrm>
            <a:off x="7225936" y="189000"/>
            <a:ext cx="467487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Portrait de Maria </a:t>
            </a:r>
            <a:r>
              <a:rPr lang="fr-FR" sz="2400" b="1" dirty="0" err="1">
                <a:solidFill>
                  <a:srgbClr val="FFFF00"/>
                </a:solidFill>
              </a:rPr>
              <a:t>Lopukhina</a:t>
            </a:r>
            <a:r>
              <a:rPr lang="fr-FR" sz="2400" b="1" dirty="0">
                <a:solidFill>
                  <a:srgbClr val="FFFF00"/>
                </a:solidFill>
              </a:rPr>
              <a:t> (1777-1805)</a:t>
            </a:r>
          </a:p>
        </p:txBody>
      </p:sp>
    </p:spTree>
    <p:extLst>
      <p:ext uri="{BB962C8B-B14F-4D97-AF65-F5344CB8AC3E}">
        <p14:creationId xmlns:p14="http://schemas.microsoft.com/office/powerpoint/2010/main" val="20317730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/>
    </mc:Choice>
    <mc:Fallback xmlns="">
      <p:transition spd="slow" advClick="0" advTm="8000"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Visage humain, habits, portrait, personne&#10;&#10;Description générée automatiquement">
            <a:extLst>
              <a:ext uri="{FF2B5EF4-FFF2-40B4-BE49-F238E27FC236}">
                <a16:creationId xmlns:a16="http://schemas.microsoft.com/office/drawing/2014/main" id="{1658EC6C-1B0D-FE63-DA49-3972F1701FB5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85548" y="351000"/>
            <a:ext cx="5258865" cy="612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D8C6949-608A-03F5-1653-860ED4C3E078}"/>
              </a:ext>
            </a:extLst>
          </p:cNvPr>
          <p:cNvSpPr txBox="1"/>
          <p:nvPr/>
        </p:nvSpPr>
        <p:spPr>
          <a:xfrm>
            <a:off x="993288" y="378000"/>
            <a:ext cx="447431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Portrait d'Alexandre Pouchkine (1799-183</a:t>
            </a:r>
          </a:p>
        </p:txBody>
      </p:sp>
      <p:pic>
        <p:nvPicPr>
          <p:cNvPr id="6" name="Image 5" descr="Une image contenant plein air, ciel, nuage, hiver&#10;&#10;Description générée automatiquement">
            <a:extLst>
              <a:ext uri="{FF2B5EF4-FFF2-40B4-BE49-F238E27FC236}">
                <a16:creationId xmlns:a16="http://schemas.microsoft.com/office/drawing/2014/main" id="{B5AAEF6A-22B1-E896-B1D6-CE7F1005D7B2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890452" y="378000"/>
            <a:ext cx="4716000" cy="6142587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19B4E7B8-998A-71A6-3FF5-73522D0634A1}"/>
              </a:ext>
            </a:extLst>
          </p:cNvPr>
          <p:cNvSpPr txBox="1"/>
          <p:nvPr/>
        </p:nvSpPr>
        <p:spPr>
          <a:xfrm>
            <a:off x="7374138" y="5074920"/>
            <a:ext cx="432054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/>
          </a:p>
          <a:p>
            <a:r>
              <a:rPr lang="fr-FR" sz="2400" b="1"/>
              <a:t>Plus de détails</a:t>
            </a:r>
          </a:p>
          <a:p>
            <a:r>
              <a:rPr lang="fr-FR" sz="2400" b="1"/>
              <a:t>Alekseï Savrasov, Les freux sont de retour (1871).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3889966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/>
    </mc:Choice>
    <mc:Fallback xmlns="">
      <p:transition spd="slow" advClick="0" advTm="8000"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peinture, plein air, habits, ciel&#10;&#10;Description générée automatiquement">
            <a:extLst>
              <a:ext uri="{FF2B5EF4-FFF2-40B4-BE49-F238E27FC236}">
                <a16:creationId xmlns:a16="http://schemas.microsoft.com/office/drawing/2014/main" id="{1F9EDE99-4155-EE3A-4279-6823CAA3D9A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53014" y="189000"/>
            <a:ext cx="10485971" cy="6480000"/>
          </a:xfrm>
          <a:prstGeom prst="rect">
            <a:avLst/>
          </a:prstGeom>
          <a:ln w="88900" cap="sq" cmpd="thickThin">
            <a:solidFill>
              <a:srgbClr val="7030A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060EFDE2-D680-CB82-DC13-B9D0E1ABC139}"/>
              </a:ext>
            </a:extLst>
          </p:cNvPr>
          <p:cNvSpPr txBox="1"/>
          <p:nvPr/>
        </p:nvSpPr>
        <p:spPr>
          <a:xfrm>
            <a:off x="853014" y="5838003"/>
            <a:ext cx="1068705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/>
          </a:p>
          <a:p>
            <a:r>
              <a:rPr lang="fr-FR" sz="2400" b="1" dirty="0"/>
              <a:t>Ilya </a:t>
            </a:r>
            <a:r>
              <a:rPr lang="fr-FR" sz="2400" b="1" dirty="0" err="1"/>
              <a:t>Répine</a:t>
            </a:r>
            <a:r>
              <a:rPr lang="fr-FR" sz="2400" b="1" dirty="0"/>
              <a:t>, Procession religieuse dans la province de Koursk (1880–1883).</a:t>
            </a:r>
          </a:p>
        </p:txBody>
      </p:sp>
    </p:spTree>
    <p:extLst>
      <p:ext uri="{BB962C8B-B14F-4D97-AF65-F5344CB8AC3E}">
        <p14:creationId xmlns:p14="http://schemas.microsoft.com/office/powerpoint/2010/main" val="13647156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/>
    </mc:Choice>
    <mc:Fallback xmlns="">
      <p:transition spd="slow" advClick="0" advTm="8000"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inture, personne, art, groupe&#10;&#10;Description générée automatiquement">
            <a:extLst>
              <a:ext uri="{FF2B5EF4-FFF2-40B4-BE49-F238E27FC236}">
                <a16:creationId xmlns:a16="http://schemas.microsoft.com/office/drawing/2014/main" id="{EA6F3F09-C0B5-1CCA-8E7B-118081FCF13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40120" y="459000"/>
            <a:ext cx="10311759" cy="594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7861A2E-9E41-29B3-C2A7-9B7BA298940B}"/>
              </a:ext>
            </a:extLst>
          </p:cNvPr>
          <p:cNvSpPr txBox="1"/>
          <p:nvPr/>
        </p:nvSpPr>
        <p:spPr>
          <a:xfrm>
            <a:off x="1360170" y="5568003"/>
            <a:ext cx="1047463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Vassili Ivanovitch </a:t>
            </a:r>
            <a:r>
              <a:rPr lang="fr-FR" sz="2400" b="1" dirty="0" err="1">
                <a:solidFill>
                  <a:srgbClr val="FFFF00"/>
                </a:solidFill>
              </a:rPr>
              <a:t>Sourikov</a:t>
            </a:r>
            <a:r>
              <a:rPr lang="fr-FR" sz="2400" b="1" dirty="0">
                <a:solidFill>
                  <a:srgbClr val="FFFF00"/>
                </a:solidFill>
              </a:rPr>
              <a:t>, Le Matin de l'exécution des </a:t>
            </a:r>
            <a:r>
              <a:rPr lang="fr-FR" sz="2400" b="1" dirty="0" err="1">
                <a:solidFill>
                  <a:srgbClr val="FFFF00"/>
                </a:solidFill>
              </a:rPr>
              <a:t>streltsy</a:t>
            </a:r>
            <a:r>
              <a:rPr lang="fr-FR" sz="2400" b="1" dirty="0">
                <a:solidFill>
                  <a:srgbClr val="FFFF00"/>
                </a:solidFill>
              </a:rPr>
              <a:t> après l'échec de leur révolte de 1698, (1881).</a:t>
            </a:r>
          </a:p>
        </p:txBody>
      </p:sp>
    </p:spTree>
    <p:extLst>
      <p:ext uri="{BB962C8B-B14F-4D97-AF65-F5344CB8AC3E}">
        <p14:creationId xmlns:p14="http://schemas.microsoft.com/office/powerpoint/2010/main" val="39384382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/>
    </mc:Choice>
    <mc:Fallback xmlns="">
      <p:transition spd="slow" advClick="0" advTm="8000"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75">
          <a:fgClr>
            <a:schemeClr val="tx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Visage humain, habits, peinture, dessin&#10;&#10;Description générée automatiquement">
            <a:extLst>
              <a:ext uri="{FF2B5EF4-FFF2-40B4-BE49-F238E27FC236}">
                <a16:creationId xmlns:a16="http://schemas.microsoft.com/office/drawing/2014/main" id="{2EB60493-2C16-B269-FF4D-7B5A9AB396E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92808" y="189000"/>
            <a:ext cx="8606383" cy="648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327160A-3BBB-4118-DB8B-C6F97F7A5578}"/>
              </a:ext>
            </a:extLst>
          </p:cNvPr>
          <p:cNvSpPr txBox="1"/>
          <p:nvPr/>
        </p:nvSpPr>
        <p:spPr>
          <a:xfrm>
            <a:off x="3840480" y="5838003"/>
            <a:ext cx="563499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Ivan </a:t>
            </a:r>
            <a:r>
              <a:rPr lang="fr-FR" sz="2400" b="1" dirty="0" err="1">
                <a:solidFill>
                  <a:srgbClr val="FFFF00"/>
                </a:solidFill>
              </a:rPr>
              <a:t>Kramskoi</a:t>
            </a:r>
            <a:r>
              <a:rPr lang="fr-FR" sz="2400" b="1" dirty="0">
                <a:solidFill>
                  <a:srgbClr val="FFFF00"/>
                </a:solidFill>
              </a:rPr>
              <a:t>, L'Inconnue (1883).</a:t>
            </a:r>
          </a:p>
        </p:txBody>
      </p:sp>
    </p:spTree>
    <p:extLst>
      <p:ext uri="{BB962C8B-B14F-4D97-AF65-F5344CB8AC3E}">
        <p14:creationId xmlns:p14="http://schemas.microsoft.com/office/powerpoint/2010/main" val="1528938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/>
    </mc:Choice>
    <mc:Fallback xmlns="">
      <p:transition spd="slow" advClick="0" advTm="8000"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Visage humain, personne, table, horloge&#10;&#10;Description générée automatiquement">
            <a:extLst>
              <a:ext uri="{FF2B5EF4-FFF2-40B4-BE49-F238E27FC236}">
                <a16:creationId xmlns:a16="http://schemas.microsoft.com/office/drawing/2014/main" id="{68ECECDB-CD5C-A82F-36CD-E6CD9353875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35073" y="189000"/>
            <a:ext cx="5721854" cy="6480000"/>
          </a:xfrm>
          <a:prstGeom prst="ellipse">
            <a:avLst/>
          </a:prstGeom>
          <a:ln w="63500" cap="rnd">
            <a:solidFill>
              <a:srgbClr val="FFFF00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255E7F4-8AED-F109-3130-1E822CF3553C}"/>
              </a:ext>
            </a:extLst>
          </p:cNvPr>
          <p:cNvSpPr txBox="1"/>
          <p:nvPr/>
        </p:nvSpPr>
        <p:spPr>
          <a:xfrm>
            <a:off x="674370" y="4520475"/>
            <a:ext cx="290322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Valentin Serov, La Jeune Fille aux pêches (1887).</a:t>
            </a:r>
          </a:p>
        </p:txBody>
      </p:sp>
    </p:spTree>
    <p:extLst>
      <p:ext uri="{BB962C8B-B14F-4D97-AF65-F5344CB8AC3E}">
        <p14:creationId xmlns:p14="http://schemas.microsoft.com/office/powerpoint/2010/main" val="21001779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/>
    </mc:Choice>
    <mc:Fallback xmlns="">
      <p:transition spd="slow" advClick="0" advTm="8000"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bre, peinture, plein air, forêt&#10;&#10;Description générée automatiquement">
            <a:extLst>
              <a:ext uri="{FF2B5EF4-FFF2-40B4-BE49-F238E27FC236}">
                <a16:creationId xmlns:a16="http://schemas.microsoft.com/office/drawing/2014/main" id="{7AC35CF6-59EB-7323-7F2B-0A059F0E7E3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12611" y="189000"/>
            <a:ext cx="9566778" cy="648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A97D144-746F-8606-D899-F223E2A4B8DB}"/>
              </a:ext>
            </a:extLst>
          </p:cNvPr>
          <p:cNvSpPr txBox="1"/>
          <p:nvPr/>
        </p:nvSpPr>
        <p:spPr>
          <a:xfrm>
            <a:off x="1440180" y="5468671"/>
            <a:ext cx="931545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van </a:t>
            </a:r>
            <a:r>
              <a:rPr lang="fr-FR" sz="2400" b="1" dirty="0" err="1">
                <a:solidFill>
                  <a:srgbClr val="FFFF00"/>
                </a:solidFill>
              </a:rPr>
              <a:t>Chichkine</a:t>
            </a:r>
            <a:r>
              <a:rPr lang="fr-FR" sz="2400" b="1" dirty="0">
                <a:solidFill>
                  <a:srgbClr val="FFFF00"/>
                </a:solidFill>
              </a:rPr>
              <a:t> et Constantin </a:t>
            </a:r>
            <a:r>
              <a:rPr lang="fr-FR" sz="2400" b="1" dirty="0" err="1">
                <a:solidFill>
                  <a:srgbClr val="FFFF00"/>
                </a:solidFill>
              </a:rPr>
              <a:t>Savitski</a:t>
            </a:r>
            <a:r>
              <a:rPr lang="fr-FR" sz="2400" b="1" dirty="0">
                <a:solidFill>
                  <a:srgbClr val="FFFF00"/>
                </a:solidFill>
              </a:rPr>
              <a:t>, Un matin dans une forêt de pins (1889).</a:t>
            </a:r>
          </a:p>
        </p:txBody>
      </p:sp>
    </p:spTree>
    <p:extLst>
      <p:ext uri="{BB962C8B-B14F-4D97-AF65-F5344CB8AC3E}">
        <p14:creationId xmlns:p14="http://schemas.microsoft.com/office/powerpoint/2010/main" val="24206430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/>
    </mc:Choice>
    <mc:Fallback xmlns="">
      <p:transition spd="slow" advClick="0" advTm="8000"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C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inture, habits, art, Arts visuels&#10;&#10;Description générée automatiquement">
            <a:extLst>
              <a:ext uri="{FF2B5EF4-FFF2-40B4-BE49-F238E27FC236}">
                <a16:creationId xmlns:a16="http://schemas.microsoft.com/office/drawing/2014/main" id="{B0C96A15-604A-CB01-124E-26F506D23AF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7210" y="189010"/>
            <a:ext cx="4932000" cy="6479979"/>
          </a:xfrm>
          <a:prstGeom prst="rect">
            <a:avLst/>
          </a:prstGeom>
          <a:ln w="88900" cap="sq" cmpd="thickThin">
            <a:solidFill>
              <a:srgbClr val="7030A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1EDC221-4895-2A11-8F9F-3FE50ECCE3F2}"/>
              </a:ext>
            </a:extLst>
          </p:cNvPr>
          <p:cNvSpPr txBox="1"/>
          <p:nvPr/>
        </p:nvSpPr>
        <p:spPr>
          <a:xfrm>
            <a:off x="279990" y="-325340"/>
            <a:ext cx="518922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/>
          </a:p>
          <a:p>
            <a:r>
              <a:rPr lang="fr-FR" sz="2400" b="1" dirty="0">
                <a:solidFill>
                  <a:srgbClr val="FFFF00"/>
                </a:solidFill>
              </a:rPr>
              <a:t>Nikolaï Gay, Quid est </a:t>
            </a:r>
            <a:r>
              <a:rPr lang="fr-FR" sz="2400" b="1" dirty="0" err="1">
                <a:solidFill>
                  <a:srgbClr val="FFFF00"/>
                </a:solidFill>
              </a:rPr>
              <a:t>veritas</a:t>
            </a:r>
            <a:r>
              <a:rPr lang="fr-FR" sz="2400" b="1" dirty="0">
                <a:solidFill>
                  <a:srgbClr val="FFFF00"/>
                </a:solidFill>
              </a:rPr>
              <a:t> ? Christ et Pilate (ru) (1890).</a:t>
            </a:r>
          </a:p>
        </p:txBody>
      </p:sp>
    </p:spTree>
    <p:extLst>
      <p:ext uri="{BB962C8B-B14F-4D97-AF65-F5344CB8AC3E}">
        <p14:creationId xmlns:p14="http://schemas.microsoft.com/office/powerpoint/2010/main" val="7711396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/>
    </mc:Choice>
    <mc:Fallback xmlns="">
      <p:transition spd="slow" advClick="0" advTm="8000"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FF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t, Art moderne, Arts visuels, Peinture acrylique&#10;&#10;Description générée automatiquement">
            <a:extLst>
              <a:ext uri="{FF2B5EF4-FFF2-40B4-BE49-F238E27FC236}">
                <a16:creationId xmlns:a16="http://schemas.microsoft.com/office/drawing/2014/main" id="{BC44A3F5-5538-9F03-7F1F-A6DB802FAC5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96000" y="563057"/>
            <a:ext cx="10800000" cy="5731885"/>
          </a:xfrm>
          <a:prstGeom prst="rect">
            <a:avLst/>
          </a:prstGeom>
          <a:ln w="88900" cap="sq" cmpd="thickThin">
            <a:solidFill>
              <a:srgbClr val="7030A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EE176B2-B795-2994-6549-B533BB0532AB}"/>
              </a:ext>
            </a:extLst>
          </p:cNvPr>
          <p:cNvSpPr txBox="1"/>
          <p:nvPr/>
        </p:nvSpPr>
        <p:spPr>
          <a:xfrm>
            <a:off x="3383280" y="6396335"/>
            <a:ext cx="104698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Mikhaïl Vroubel, Le Démon assis (1890).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5171667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/>
    </mc:Choice>
    <mc:Fallback xmlns="">
      <p:transition spd="slow" advClick="0" advTm="8000"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B05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inture, art, dessin, mammifère&#10;&#10;Description générée automatiquement">
            <a:extLst>
              <a:ext uri="{FF2B5EF4-FFF2-40B4-BE49-F238E27FC236}">
                <a16:creationId xmlns:a16="http://schemas.microsoft.com/office/drawing/2014/main" id="{62BCC9B5-4830-256A-3146-7D731E7A547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49846" y="279000"/>
            <a:ext cx="9692307" cy="6300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4935E9A-3AC4-86F7-DAC6-8844A41CEBCC}"/>
              </a:ext>
            </a:extLst>
          </p:cNvPr>
          <p:cNvSpPr txBox="1"/>
          <p:nvPr/>
        </p:nvSpPr>
        <p:spPr>
          <a:xfrm>
            <a:off x="3611880" y="5748003"/>
            <a:ext cx="691515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chemeClr val="bg1"/>
              </a:solidFill>
            </a:endParaRPr>
          </a:p>
          <a:p>
            <a:r>
              <a:rPr lang="fr-FR" sz="2400" b="1" dirty="0">
                <a:solidFill>
                  <a:schemeClr val="bg1"/>
                </a:solidFill>
              </a:rPr>
              <a:t>Victor </a:t>
            </a:r>
            <a:r>
              <a:rPr lang="fr-FR" sz="2400" b="1" dirty="0" err="1">
                <a:solidFill>
                  <a:schemeClr val="bg1"/>
                </a:solidFill>
              </a:rPr>
              <a:t>Vasnetsov</a:t>
            </a:r>
            <a:r>
              <a:rPr lang="fr-FR" sz="2400" b="1" dirty="0">
                <a:solidFill>
                  <a:schemeClr val="bg1"/>
                </a:solidFill>
              </a:rPr>
              <a:t>, Les Bogatyrs (1898).</a:t>
            </a:r>
          </a:p>
        </p:txBody>
      </p:sp>
    </p:spTree>
    <p:extLst>
      <p:ext uri="{BB962C8B-B14F-4D97-AF65-F5344CB8AC3E}">
        <p14:creationId xmlns:p14="http://schemas.microsoft.com/office/powerpoint/2010/main" val="39176116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/>
    </mc:Choice>
    <mc:Fallback xmlns="">
      <p:transition spd="slow" advClick="0" advTm="8000"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70C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statue, arbre&#10;&#10;Description générée automatiquement">
            <a:extLst>
              <a:ext uri="{FF2B5EF4-FFF2-40B4-BE49-F238E27FC236}">
                <a16:creationId xmlns:a16="http://schemas.microsoft.com/office/drawing/2014/main" id="{03EC9BFD-AA80-3919-7A49-110DC9C4AE6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04060" y="279000"/>
            <a:ext cx="8400000" cy="630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A69D3A0-7AD5-F2BC-D6ED-21C2045FADD2}"/>
              </a:ext>
            </a:extLst>
          </p:cNvPr>
          <p:cNvSpPr txBox="1"/>
          <p:nvPr/>
        </p:nvSpPr>
        <p:spPr>
          <a:xfrm>
            <a:off x="2457450" y="6117335"/>
            <a:ext cx="8400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: Nouveau bâtiment de la Galerie nationale Tretiakov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207968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/>
    </mc:Choice>
    <mc:Fallback xmlns="">
      <p:transition spd="slow" advClick="0" advTm="8000"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206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ciel, arbre&#10;&#10;Description générée automatiquement">
            <a:extLst>
              <a:ext uri="{FF2B5EF4-FFF2-40B4-BE49-F238E27FC236}">
                <a16:creationId xmlns:a16="http://schemas.microsoft.com/office/drawing/2014/main" id="{35F19440-1E3E-BC1A-3FA9-113211FEEAA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76000" y="189000"/>
            <a:ext cx="8640000" cy="648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A140E87-3A2E-FF26-1BBC-F2552E4C1C9A}"/>
              </a:ext>
            </a:extLst>
          </p:cNvPr>
          <p:cNvSpPr txBox="1"/>
          <p:nvPr/>
        </p:nvSpPr>
        <p:spPr>
          <a:xfrm>
            <a:off x="3920490" y="5838003"/>
            <a:ext cx="562356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Corpus des ingénieurs, Moscou.</a:t>
            </a:r>
          </a:p>
        </p:txBody>
      </p:sp>
    </p:spTree>
    <p:extLst>
      <p:ext uri="{BB962C8B-B14F-4D97-AF65-F5344CB8AC3E}">
        <p14:creationId xmlns:p14="http://schemas.microsoft.com/office/powerpoint/2010/main" val="31569934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/>
    </mc:Choice>
    <mc:Fallback xmlns="">
      <p:transition spd="slow" advClick="0" advTm="8000"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fenêtre, bâtiment&#10;&#10;Description générée automatiquement">
            <a:extLst>
              <a:ext uri="{FF2B5EF4-FFF2-40B4-BE49-F238E27FC236}">
                <a16:creationId xmlns:a16="http://schemas.microsoft.com/office/drawing/2014/main" id="{C8D3B20A-3A42-F1EE-1545-5C52D97DA1A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69081" y="189000"/>
            <a:ext cx="10053837" cy="648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16F2CCE-F02B-4D0C-F79A-8BDB2D19C38A}"/>
              </a:ext>
            </a:extLst>
          </p:cNvPr>
          <p:cNvSpPr txBox="1"/>
          <p:nvPr/>
        </p:nvSpPr>
        <p:spPr>
          <a:xfrm>
            <a:off x="3829050" y="6207335"/>
            <a:ext cx="659511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Musée-atelier A. </a:t>
            </a:r>
            <a:r>
              <a:rPr lang="fr-FR" sz="2400" b="1" dirty="0" err="1">
                <a:solidFill>
                  <a:srgbClr val="FFFF00"/>
                </a:solidFill>
              </a:rPr>
              <a:t>Goloupkina</a:t>
            </a:r>
            <a:r>
              <a:rPr lang="fr-FR" sz="2400" b="1" dirty="0">
                <a:solidFill>
                  <a:srgbClr val="FFFF00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5878298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/>
    </mc:Choice>
    <mc:Fallback xmlns="">
      <p:transition spd="slow" advClick="0" advTm="8000"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intérieur, peinture, mur, habits&#10;&#10;Description générée automatiquement">
            <a:extLst>
              <a:ext uri="{FF2B5EF4-FFF2-40B4-BE49-F238E27FC236}">
                <a16:creationId xmlns:a16="http://schemas.microsoft.com/office/drawing/2014/main" id="{5027C3B5-C940-5540-C434-74A118E8A54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99856" y="225000"/>
            <a:ext cx="6677628" cy="6408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D17A337-9001-4BE9-874D-C518BE6DA996}"/>
              </a:ext>
            </a:extLst>
          </p:cNvPr>
          <p:cNvSpPr txBox="1"/>
          <p:nvPr/>
        </p:nvSpPr>
        <p:spPr>
          <a:xfrm>
            <a:off x="3187065" y="225000"/>
            <a:ext cx="581787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Les Cosaques zaporogues écrivant une lettre au sultan de Turquie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276752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/>
    </mc:Choice>
    <mc:Fallback xmlns="">
      <p:transition spd="slow" advClick="0" advTm="8000"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6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scène, galerie, intérieur, pièce&#10;&#10;Description générée automatiquement">
            <a:extLst>
              <a:ext uri="{FF2B5EF4-FFF2-40B4-BE49-F238E27FC236}">
                <a16:creationId xmlns:a16="http://schemas.microsoft.com/office/drawing/2014/main" id="{98212616-4AA3-DCAE-3AA3-B8DA21917EB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14512" y="571500"/>
            <a:ext cx="8562975" cy="5715000"/>
          </a:xfrm>
          <a:prstGeom prst="rect">
            <a:avLst/>
          </a:prstGeom>
          <a:ln w="88900" cap="sq" cmpd="thickThin">
            <a:solidFill>
              <a:srgbClr val="7030A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6DBF6A0-37D2-00E9-1136-74239108F17A}"/>
              </a:ext>
            </a:extLst>
          </p:cNvPr>
          <p:cNvSpPr txBox="1"/>
          <p:nvPr/>
        </p:nvSpPr>
        <p:spPr>
          <a:xfrm>
            <a:off x="4629150" y="5845462"/>
            <a:ext cx="474345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La Galerie </a:t>
            </a:r>
            <a:r>
              <a:rPr lang="fr-FR" sz="2400" b="1" dirty="0" err="1"/>
              <a:t>Tretiakov</a:t>
            </a:r>
            <a:r>
              <a:rPr lang="fr-FR" sz="2400" b="1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2444285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/>
    </mc:Choice>
    <mc:Fallback xmlns="">
      <p:transition spd="slow" advClick="0" advTm="8000"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5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nuage, arbre&#10;&#10;Description générée automatiquement">
            <a:extLst>
              <a:ext uri="{FF2B5EF4-FFF2-40B4-BE49-F238E27FC236}">
                <a16:creationId xmlns:a16="http://schemas.microsoft.com/office/drawing/2014/main" id="{1DFB823E-3F8B-ACDC-E6E6-C498E19A768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33500" y="204787"/>
            <a:ext cx="9525000" cy="6448425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A9B5EF5-DB2C-2B50-E078-42F59A306E90}"/>
              </a:ext>
            </a:extLst>
          </p:cNvPr>
          <p:cNvSpPr txBox="1"/>
          <p:nvPr/>
        </p:nvSpPr>
        <p:spPr>
          <a:xfrm>
            <a:off x="4415790" y="6206490"/>
            <a:ext cx="64922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La Façade Du musé </a:t>
            </a:r>
          </a:p>
        </p:txBody>
      </p:sp>
    </p:spTree>
    <p:extLst>
      <p:ext uri="{BB962C8B-B14F-4D97-AF65-F5344CB8AC3E}">
        <p14:creationId xmlns:p14="http://schemas.microsoft.com/office/powerpoint/2010/main" val="11320330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/>
    </mc:Choice>
    <mc:Fallback xmlns="">
      <p:transition spd="slow" advClick="0" advTm="8000"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4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bateau, transport&#10;&#10;Description générée automatiquement">
            <a:extLst>
              <a:ext uri="{FF2B5EF4-FFF2-40B4-BE49-F238E27FC236}">
                <a16:creationId xmlns:a16="http://schemas.microsoft.com/office/drawing/2014/main" id="{D104C473-DB29-96A7-7389-62AA08E4435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38262" y="242887"/>
            <a:ext cx="9515475" cy="6372225"/>
          </a:xfrm>
          <a:prstGeom prst="rect">
            <a:avLst/>
          </a:prstGeom>
          <a:ln w="88900" cap="sq" cmpd="thickThin">
            <a:solidFill>
              <a:srgbClr val="FF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5838184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/>
    </mc:Choice>
    <mc:Fallback xmlns="">
      <p:transition spd="slow" advClick="0" advTm="8000"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fleur, plante, bâtiment&#10;&#10;Description générée automatiquement">
            <a:extLst>
              <a:ext uri="{FF2B5EF4-FFF2-40B4-BE49-F238E27FC236}">
                <a16:creationId xmlns:a16="http://schemas.microsoft.com/office/drawing/2014/main" id="{16C306AB-E6A2-E9AE-98BD-AE2DD470380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14500" y="1524000"/>
            <a:ext cx="8763000" cy="3810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AE05C03-A87A-0C12-2410-70C20EF09624}"/>
              </a:ext>
            </a:extLst>
          </p:cNvPr>
          <p:cNvSpPr txBox="1"/>
          <p:nvPr/>
        </p:nvSpPr>
        <p:spPr>
          <a:xfrm>
            <a:off x="4648200" y="5486400"/>
            <a:ext cx="58293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Galerie Tretiakov.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072754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/>
    </mc:Choice>
    <mc:Fallback xmlns="">
      <p:transition spd="slow" advClick="0" advTm="8000"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inture, Visage humain, habits, personne&#10;&#10;Description générée automatiquement">
            <a:extLst>
              <a:ext uri="{FF2B5EF4-FFF2-40B4-BE49-F238E27FC236}">
                <a16:creationId xmlns:a16="http://schemas.microsoft.com/office/drawing/2014/main" id="{3FECFB79-3728-2690-B2DD-3A97A539788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73609" y="189000"/>
            <a:ext cx="4831524" cy="648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163EDE5-F510-721F-581F-C41BFF698D1E}"/>
              </a:ext>
            </a:extLst>
          </p:cNvPr>
          <p:cNvSpPr txBox="1"/>
          <p:nvPr/>
        </p:nvSpPr>
        <p:spPr>
          <a:xfrm>
            <a:off x="8736159" y="1112413"/>
            <a:ext cx="3455841" cy="48936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Ce grand philanthrope est mort en 1898 et est enterré dans le cimetière singulier et précieux de </a:t>
            </a:r>
            <a:r>
              <a:rPr lang="fr-FR" sz="2400" b="1" dirty="0" err="1">
                <a:solidFill>
                  <a:srgbClr val="FFFF00"/>
                </a:solidFill>
              </a:rPr>
              <a:t>Novodievitchi</a:t>
            </a:r>
            <a:r>
              <a:rPr lang="fr-FR" sz="2400" b="1" dirty="0">
                <a:solidFill>
                  <a:srgbClr val="FFFF00"/>
                </a:solidFill>
              </a:rPr>
              <a:t>. Il n’avait probablement aucune idée de la grande popularité de sa collection privée de peintures. Ici vous pouvez voir un portrait de Pavel </a:t>
            </a:r>
            <a:r>
              <a:rPr lang="fr-FR" sz="2400" b="1" dirty="0" err="1">
                <a:solidFill>
                  <a:srgbClr val="FFFF00"/>
                </a:solidFill>
              </a:rPr>
              <a:t>Tretyakov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93840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/>
    </mc:Choice>
    <mc:Fallback xmlns="">
      <p:transition spd="slow" advClick="0" advTm="8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75">
          <a:fgClr>
            <a:schemeClr val="tx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intérieur, scène, galerie, mur&#10;&#10;Description générée automatiquement">
            <a:extLst>
              <a:ext uri="{FF2B5EF4-FFF2-40B4-BE49-F238E27FC236}">
                <a16:creationId xmlns:a16="http://schemas.microsoft.com/office/drawing/2014/main" id="{D337D235-D8E0-0D79-7E65-D26DF65788F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83730" y="189000"/>
            <a:ext cx="6389010" cy="648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01AC51F-B71D-95C4-AA65-7C5092E1E3F2}"/>
              </a:ext>
            </a:extLst>
          </p:cNvPr>
          <p:cNvSpPr txBox="1"/>
          <p:nvPr/>
        </p:nvSpPr>
        <p:spPr>
          <a:xfrm>
            <a:off x="3886200" y="6207335"/>
            <a:ext cx="597789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 la Galerie d’État Tretiakov :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11094001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/>
    </mc:Choice>
    <mc:Fallback xmlns="">
      <p:transition spd="slow" advClick="0" advTm="8000"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iel, personnes, mythologie, personne&#10;&#10;Description générée automatiquement">
            <a:extLst>
              <a:ext uri="{FF2B5EF4-FFF2-40B4-BE49-F238E27FC236}">
                <a16:creationId xmlns:a16="http://schemas.microsoft.com/office/drawing/2014/main" id="{D708B1C8-54B6-6DDA-CC6E-18AC5F759A6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3390" y="1809028"/>
            <a:ext cx="5112000" cy="3239943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peinture, dessin, croquis, art&#10;&#10;Description générée automatiquement">
            <a:extLst>
              <a:ext uri="{FF2B5EF4-FFF2-40B4-BE49-F238E27FC236}">
                <a16:creationId xmlns:a16="http://schemas.microsoft.com/office/drawing/2014/main" id="{9CF93234-A5D4-DF88-83E3-BE0F23FF05F3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794620" y="1406420"/>
            <a:ext cx="3024000" cy="445641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0003622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/>
    </mc:Choice>
    <mc:Fallback xmlns="">
      <p:transition spd="slow" advClick="0" advTm="8000"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intérieur, galerie, scène, mur&#10;&#10;Description générée automatiquement">
            <a:extLst>
              <a:ext uri="{FF2B5EF4-FFF2-40B4-BE49-F238E27FC236}">
                <a16:creationId xmlns:a16="http://schemas.microsoft.com/office/drawing/2014/main" id="{85614CF3-6478-F46B-1B52-357C4B1803E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9502" y="297180"/>
            <a:ext cx="5364000" cy="325416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4B8AB57-9BBA-61FE-AD65-9A540DDF88C5}"/>
              </a:ext>
            </a:extLst>
          </p:cNvPr>
          <p:cNvSpPr txBox="1"/>
          <p:nvPr/>
        </p:nvSpPr>
        <p:spPr>
          <a:xfrm>
            <a:off x="1154430" y="3561695"/>
            <a:ext cx="5364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 Tretyakov gallery</a:t>
            </a:r>
            <a:endParaRPr lang="fr-FR" sz="2400" b="1" dirty="0">
              <a:solidFill>
                <a:srgbClr val="FFFF00"/>
              </a:solidFill>
            </a:endParaRPr>
          </a:p>
        </p:txBody>
      </p:sp>
      <p:pic>
        <p:nvPicPr>
          <p:cNvPr id="6" name="Image 5" descr="Une image contenant peinture, art, habits, dessin&#10;&#10;Description générée automatiquement">
            <a:extLst>
              <a:ext uri="{FF2B5EF4-FFF2-40B4-BE49-F238E27FC236}">
                <a16:creationId xmlns:a16="http://schemas.microsoft.com/office/drawing/2014/main" id="{9A475CA5-42B9-E5AA-CB24-39DD5D9E8E3C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858498" y="3307735"/>
            <a:ext cx="5004000" cy="3336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8EDD1BD5-5563-7ACD-73FA-6DCACE913775}"/>
              </a:ext>
            </a:extLst>
          </p:cNvPr>
          <p:cNvSpPr txBox="1"/>
          <p:nvPr/>
        </p:nvSpPr>
        <p:spPr>
          <a:xfrm>
            <a:off x="6462368" y="2742128"/>
            <a:ext cx="590500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Moscou, icônes de la Galerie Tretiakov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536293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/>
    </mc:Choice>
    <mc:Fallback xmlns="">
      <p:transition spd="slow" advClick="0" advTm="8000"/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>
            <a:extLst>
              <a:ext uri="{FF2B5EF4-FFF2-40B4-BE49-F238E27FC236}">
                <a16:creationId xmlns:a16="http://schemas.microsoft.com/office/drawing/2014/main" id="{79C24BC9-ADF1-B67F-FEBD-965AB8D03544}"/>
              </a:ext>
            </a:extLst>
          </p:cNvPr>
          <p:cNvSpPr txBox="1"/>
          <p:nvPr/>
        </p:nvSpPr>
        <p:spPr>
          <a:xfrm>
            <a:off x="1562100" y="1005840"/>
            <a:ext cx="1034415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/>
              <a:t>Lorient Vous A Présenté Le Peintre Russe </a:t>
            </a:r>
            <a:r>
              <a:rPr lang="fr-FR" sz="3200" b="1" dirty="0" err="1"/>
              <a:t>Trétiakov</a:t>
            </a:r>
            <a:endParaRPr lang="fr-FR" sz="3200" b="1" dirty="0"/>
          </a:p>
        </p:txBody>
      </p:sp>
      <p:sp>
        <p:nvSpPr>
          <p:cNvPr id="3" name="ZoneTexte 2">
            <a:extLst>
              <a:ext uri="{FF2B5EF4-FFF2-40B4-BE49-F238E27FC236}">
                <a16:creationId xmlns:a16="http://schemas.microsoft.com/office/drawing/2014/main" id="{682C4B94-D0A6-B09B-0032-B7E23BDF1A0D}"/>
              </a:ext>
            </a:extLst>
          </p:cNvPr>
          <p:cNvSpPr txBox="1"/>
          <p:nvPr/>
        </p:nvSpPr>
        <p:spPr>
          <a:xfrm>
            <a:off x="3505200" y="1910654"/>
            <a:ext cx="852678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/>
              <a:t>Les Images Et Le Son Du Net</a:t>
            </a:r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97C84A00-4FD5-3071-F079-EEC9666DD2AB}"/>
              </a:ext>
            </a:extLst>
          </p:cNvPr>
          <p:cNvSpPr txBox="1"/>
          <p:nvPr/>
        </p:nvSpPr>
        <p:spPr>
          <a:xfrm>
            <a:off x="4109085" y="2752784"/>
            <a:ext cx="852678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/>
              <a:t>Merci De Votre Visite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323CF408-BFE9-723B-030F-2263597FAC08}"/>
              </a:ext>
            </a:extLst>
          </p:cNvPr>
          <p:cNvSpPr txBox="1"/>
          <p:nvPr/>
        </p:nvSpPr>
        <p:spPr>
          <a:xfrm>
            <a:off x="5097780" y="3714749"/>
            <a:ext cx="654939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/>
              <a:t>Daniel</a:t>
            </a:r>
          </a:p>
        </p:txBody>
      </p:sp>
    </p:spTree>
    <p:extLst>
      <p:ext uri="{BB962C8B-B14F-4D97-AF65-F5344CB8AC3E}">
        <p14:creationId xmlns:p14="http://schemas.microsoft.com/office/powerpoint/2010/main" val="180415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/>
    </mc:Choice>
    <mc:Fallback xmlns="">
      <p:transition spd="slow" advClick="0" advTm="8000"/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136</TotalTime>
  <Words>496</Words>
  <Application>Microsoft Office PowerPoint</Application>
  <PresentationFormat>Grand écran</PresentationFormat>
  <Paragraphs>51</Paragraphs>
  <Slides>28</Slides>
  <Notes>1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28</vt:i4>
      </vt:variant>
    </vt:vector>
  </HeadingPairs>
  <TitlesOfParts>
    <vt:vector size="32" baseType="lpstr">
      <vt:lpstr>Aptos</vt:lpstr>
      <vt:lpstr>Aptos Display</vt:lpstr>
      <vt:lpstr>Arial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Daniel Moulac</dc:creator>
  <cp:lastModifiedBy>Daniel Moulac</cp:lastModifiedBy>
  <cp:revision>4</cp:revision>
  <dcterms:created xsi:type="dcterms:W3CDTF">2024-06-13T11:10:20Z</dcterms:created>
  <dcterms:modified xsi:type="dcterms:W3CDTF">2024-06-13T13:45:36Z</dcterms:modified>
</cp:coreProperties>
</file>