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12" r:id="rId2"/>
  </p:sldMasterIdLst>
  <p:sldIdLst>
    <p:sldId id="375" r:id="rId3"/>
    <p:sldId id="377" r:id="rId4"/>
    <p:sldId id="378" r:id="rId5"/>
    <p:sldId id="434" r:id="rId6"/>
    <p:sldId id="382" r:id="rId7"/>
    <p:sldId id="435" r:id="rId8"/>
    <p:sldId id="379" r:id="rId9"/>
    <p:sldId id="381" r:id="rId10"/>
    <p:sldId id="380" r:id="rId11"/>
    <p:sldId id="383" r:id="rId12"/>
    <p:sldId id="384" r:id="rId13"/>
    <p:sldId id="392" r:id="rId14"/>
    <p:sldId id="385" r:id="rId15"/>
    <p:sldId id="393" r:id="rId16"/>
    <p:sldId id="386" r:id="rId17"/>
    <p:sldId id="394" r:id="rId18"/>
    <p:sldId id="387" r:id="rId19"/>
    <p:sldId id="395" r:id="rId20"/>
    <p:sldId id="388" r:id="rId21"/>
    <p:sldId id="396" r:id="rId22"/>
    <p:sldId id="389" r:id="rId23"/>
    <p:sldId id="397" r:id="rId24"/>
    <p:sldId id="391" r:id="rId25"/>
    <p:sldId id="398" r:id="rId26"/>
    <p:sldId id="399" r:id="rId27"/>
    <p:sldId id="400" r:id="rId28"/>
    <p:sldId id="415" r:id="rId29"/>
    <p:sldId id="416" r:id="rId30"/>
    <p:sldId id="417" r:id="rId31"/>
    <p:sldId id="418" r:id="rId32"/>
    <p:sldId id="390" r:id="rId33"/>
    <p:sldId id="419" r:id="rId34"/>
    <p:sldId id="401" r:id="rId35"/>
    <p:sldId id="420" r:id="rId36"/>
    <p:sldId id="402" r:id="rId37"/>
    <p:sldId id="421" r:id="rId38"/>
    <p:sldId id="403" r:id="rId39"/>
    <p:sldId id="422" r:id="rId40"/>
    <p:sldId id="404" r:id="rId41"/>
    <p:sldId id="423" r:id="rId42"/>
    <p:sldId id="405" r:id="rId43"/>
    <p:sldId id="424" r:id="rId44"/>
    <p:sldId id="406" r:id="rId45"/>
    <p:sldId id="425" r:id="rId46"/>
    <p:sldId id="407" r:id="rId47"/>
    <p:sldId id="426" r:id="rId48"/>
    <p:sldId id="409" r:id="rId49"/>
    <p:sldId id="427" r:id="rId50"/>
    <p:sldId id="428" r:id="rId51"/>
    <p:sldId id="408" r:id="rId52"/>
    <p:sldId id="429" r:id="rId53"/>
    <p:sldId id="410" r:id="rId54"/>
    <p:sldId id="430" r:id="rId55"/>
    <p:sldId id="411" r:id="rId56"/>
    <p:sldId id="431" r:id="rId57"/>
    <p:sldId id="412" r:id="rId58"/>
    <p:sldId id="432" r:id="rId59"/>
    <p:sldId id="413" r:id="rId60"/>
    <p:sldId id="376" r:id="rId61"/>
    <p:sldId id="414" r:id="rId62"/>
    <p:sldId id="433" r:id="rId63"/>
    <p:sldId id="302" r:id="rId64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7uEUqQigC16CIzSjn7TIg==" hashData="zrLtnmqj260vTG3i1F0roKofG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80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5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70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4" y="1531215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4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5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6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7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2" y="478844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2" y="61151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2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2" y="27400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7" y="274004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9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29" y="3876307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727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82" y="159627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329" y="159627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03" y="1531208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03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4" y="1531208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4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733" y="27254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9" y="272401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733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9" y="4788422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9" y="61140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9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38" y="273985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81" y="273985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21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70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4" y="6340229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9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9" y="274131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9" y="159627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03" y="634021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73" y="6340211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21" y="6340211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gif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r="-8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968000" y="3024000"/>
            <a:ext cx="5040000" cy="391895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440000" y="180000"/>
            <a:ext cx="7848872" cy="2029973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 defTabSz="1090422"/>
            <a:r>
              <a:rPr lang="fr-FR" sz="6000" dirty="0" smtClean="0">
                <a:ln w="38100"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d'une balade au</a:t>
            </a:r>
          </a:p>
          <a:p>
            <a:pPr algn="ctr" defTabSz="1090422"/>
            <a:r>
              <a:rPr lang="fr-FR" sz="6000" dirty="0" smtClean="0">
                <a:ln w="38100"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 Birkenfels et au Landsberg</a:t>
            </a:r>
            <a:endParaRPr lang="fr-FR" sz="6000" dirty="0">
              <a:ln w="38100">
                <a:solidFill>
                  <a:schemeClr val="accent6">
                    <a:lumMod val="50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1026" y="4255069"/>
            <a:ext cx="2304257" cy="2585469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996000" y="2268000"/>
            <a:ext cx="25946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900000">
            <a:off x="252000" y="2232000"/>
            <a:ext cx="1981699" cy="1757927"/>
          </a:xfrm>
          <a:prstGeom prst="rect">
            <a:avLst/>
          </a:prstGeom>
        </p:spPr>
      </p:pic>
      <p:pic>
        <p:nvPicPr>
          <p:cNvPr id="12" name="John Sokoloff [Best Collection 01].wav">
            <a:hlinkClick r:id="" action="ppaction://media"/>
          </p:cNvPr>
          <p:cNvPicPr>
            <a:picLocks noRot="1" noChangeAspect="1"/>
          </p:cNvPicPr>
          <p:nvPr>
            <a:wavAudioFile r:embed="rId1" name="John Sokoloff [Best Collection 01].wav"/>
          </p:nvPr>
        </p:nvPicPr>
        <p:blipFill>
          <a:blip r:embed="rId6" cstate="print"/>
          <a:stretch>
            <a:fillRect/>
          </a:stretch>
        </p:blipFill>
        <p:spPr>
          <a:xfrm>
            <a:off x="4847530" y="356428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8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8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8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8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" y="612000"/>
            <a:ext cx="1027112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600" b="1" dirty="0" smtClean="0"/>
              <a:t>Le château du Birkenfels</a:t>
            </a:r>
          </a:p>
          <a:p>
            <a:pPr algn="ctr"/>
            <a:r>
              <a:rPr lang="fr-FR" sz="2400" b="1" dirty="0" smtClean="0"/>
              <a:t> </a:t>
            </a:r>
            <a:r>
              <a:rPr lang="fr-FR" sz="2800" b="1" dirty="0" smtClean="0"/>
              <a:t>est un château situé dans la forêt d'Obernai.</a:t>
            </a:r>
            <a:endParaRPr lang="fr-FR" sz="2400" b="1" dirty="0" smtClean="0"/>
          </a:p>
          <a:p>
            <a:pPr algn="ctr"/>
            <a:endParaRPr lang="fr-FR" sz="1600" b="1" dirty="0" smtClean="0"/>
          </a:p>
          <a:p>
            <a:pPr algn="ctr"/>
            <a:r>
              <a:rPr lang="fr-FR" sz="2400" b="1" dirty="0" smtClean="0"/>
              <a:t> </a:t>
            </a:r>
            <a:r>
              <a:rPr lang="fr-FR" sz="2400" dirty="0" smtClean="0"/>
              <a:t>Le château du Birkenfels a été peut-être construit vers 1260 par </a:t>
            </a:r>
            <a:r>
              <a:rPr lang="fr-FR" sz="2400" dirty="0" err="1" smtClean="0"/>
              <a:t>Burkhard</a:t>
            </a:r>
            <a:r>
              <a:rPr lang="fr-FR" sz="2400" dirty="0" smtClean="0"/>
              <a:t> </a:t>
            </a:r>
            <a:r>
              <a:rPr lang="fr-FR" sz="2400" dirty="0" err="1" smtClean="0"/>
              <a:t>Beger</a:t>
            </a:r>
            <a:r>
              <a:rPr lang="fr-FR" sz="2400" dirty="0" smtClean="0"/>
              <a:t>, Le château de Birkenfels ne présente aucune valeur stratégique et sa construction ne peut s'expliquer que par un désir des </a:t>
            </a:r>
            <a:r>
              <a:rPr lang="fr-FR" sz="2400" dirty="0" err="1" smtClean="0"/>
              <a:t>Beger</a:t>
            </a:r>
            <a:r>
              <a:rPr lang="fr-FR" sz="2400" dirty="0" smtClean="0"/>
              <a:t>, une famille de </a:t>
            </a:r>
            <a:r>
              <a:rPr lang="fr-FR" sz="2400" dirty="0" err="1" smtClean="0"/>
              <a:t>ministériaux</a:t>
            </a:r>
            <a:r>
              <a:rPr lang="fr-FR" sz="2400" dirty="0" smtClean="0"/>
              <a:t> épiscopaux, de matérialiser leur appartenance à la noblesse qu'ils devaient envier. Il n'existe que peu de documents sur le château.</a:t>
            </a:r>
          </a:p>
          <a:p>
            <a:pPr algn="ctr"/>
            <a:r>
              <a:rPr lang="fr-FR" sz="2400" dirty="0" smtClean="0"/>
              <a:t> Les fouilles ont montré un remaniement de la basse cour et du système de défense de l'entrée, à la fin du </a:t>
            </a:r>
            <a:r>
              <a:rPr lang="fr-FR" sz="2400" cap="small" dirty="0" err="1" smtClean="0"/>
              <a:t>xv</a:t>
            </a:r>
            <a:r>
              <a:rPr lang="fr-FR" sz="2400" baseline="30000" dirty="0" err="1" smtClean="0"/>
              <a:t>e</a:t>
            </a:r>
            <a:r>
              <a:rPr lang="fr-FR" sz="2400" dirty="0" smtClean="0"/>
              <a:t> siècle. </a:t>
            </a:r>
          </a:p>
          <a:p>
            <a:pPr algn="ctr"/>
            <a:r>
              <a:rPr lang="fr-FR" sz="2400" dirty="0" smtClean="0"/>
              <a:t> Le château du Birkenfels appartenait aux </a:t>
            </a:r>
            <a:r>
              <a:rPr lang="fr-FR" sz="2400" dirty="0" err="1" smtClean="0"/>
              <a:t>Beger</a:t>
            </a:r>
            <a:r>
              <a:rPr lang="fr-FR" sz="2400" dirty="0" smtClean="0"/>
              <a:t> jusqu'en 1532, puis à la famille de Mundolsheim jusqu'à la Révolution française. Le château tomba en ruines après la guerre de Trente Ans et fut cédé à la ville d'Obernai. </a:t>
            </a:r>
          </a:p>
          <a:p>
            <a:pPr algn="ctr"/>
            <a:r>
              <a:rPr lang="fr-FR" sz="2400" dirty="0" smtClean="0"/>
              <a:t>De ce château incendié au </a:t>
            </a:r>
            <a:r>
              <a:rPr lang="fr-FR" sz="2400" cap="small" dirty="0" err="1" smtClean="0"/>
              <a:t>xiv</a:t>
            </a:r>
            <a:r>
              <a:rPr lang="fr-FR" sz="2400" baseline="30000" dirty="0" err="1" smtClean="0"/>
              <a:t>e</a:t>
            </a:r>
            <a:r>
              <a:rPr lang="fr-FR" sz="2400" dirty="0" smtClean="0"/>
              <a:t>, restauré au </a:t>
            </a:r>
            <a:r>
              <a:rPr lang="fr-FR" sz="2400" cap="small" dirty="0" err="1" smtClean="0"/>
              <a:t>xv</a:t>
            </a:r>
            <a:r>
              <a:rPr lang="fr-FR" sz="2400" baseline="30000" dirty="0" err="1" smtClean="0"/>
              <a:t>e</a:t>
            </a:r>
            <a:r>
              <a:rPr lang="fr-FR" sz="2400" dirty="0" smtClean="0"/>
              <a:t> et abandonné au </a:t>
            </a:r>
            <a:r>
              <a:rPr lang="fr-FR" sz="2400" cap="small" dirty="0" err="1" smtClean="0"/>
              <a:t>xvi</a:t>
            </a:r>
            <a:r>
              <a:rPr lang="fr-FR" sz="2400" baseline="30000" dirty="0" err="1" smtClean="0"/>
              <a:t>e</a:t>
            </a:r>
            <a:r>
              <a:rPr lang="fr-FR" sz="2400" dirty="0" smtClean="0"/>
              <a:t> siècle il ne reste que des vestiges.</a:t>
            </a:r>
            <a:endParaRPr lang="fr-FR" sz="2400" dirty="0"/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72066" y="6300589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72066" y="6300589"/>
            <a:ext cx="371475" cy="3714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" y="36000"/>
            <a:ext cx="1027112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600" b="1" dirty="0" smtClean="0"/>
              <a:t>Le château du Landsberg </a:t>
            </a:r>
          </a:p>
          <a:p>
            <a:pPr algn="ctr"/>
            <a:r>
              <a:rPr lang="fr-FR" sz="2800" b="1" dirty="0" smtClean="0"/>
              <a:t>ou château de Landsberg est situé sur le ban de la commune de Heiligenstein, dans le Bas-Rhin, et faisait partie de la ceinture </a:t>
            </a:r>
          </a:p>
          <a:p>
            <a:pPr algn="ctr"/>
            <a:r>
              <a:rPr lang="fr-FR" sz="2800" b="1" dirty="0" smtClean="0"/>
              <a:t>de châteaux forts protégeant l’abbaye de Sainte-Odile.</a:t>
            </a:r>
          </a:p>
          <a:p>
            <a:pPr algn="ctr"/>
            <a:endParaRPr lang="fr-FR" sz="1600" b="1" dirty="0" smtClean="0"/>
          </a:p>
          <a:p>
            <a:pPr algn="ctr"/>
            <a:r>
              <a:rPr lang="fr-FR" sz="2400" dirty="0" smtClean="0"/>
              <a:t>Vers 1197-1200, Conrad de </a:t>
            </a:r>
            <a:r>
              <a:rPr lang="fr-FR" sz="2400" dirty="0" err="1" smtClean="0"/>
              <a:t>Vienhege</a:t>
            </a:r>
            <a:r>
              <a:rPr lang="fr-FR" sz="2400" dirty="0" smtClean="0"/>
              <a:t>, chevalier fait édifier le château du Landsberg, dont il prit le nom, sur un terrain qu'il a obtenu de l'abbesse de </a:t>
            </a:r>
            <a:r>
              <a:rPr lang="fr-FR" sz="2400" dirty="0" err="1" smtClean="0"/>
              <a:t>Nierdermunster</a:t>
            </a:r>
            <a:r>
              <a:rPr lang="fr-FR" sz="2400" dirty="0" smtClean="0"/>
              <a:t>.   </a:t>
            </a:r>
          </a:p>
          <a:p>
            <a:pPr algn="ctr"/>
            <a:r>
              <a:rPr lang="fr-FR" sz="2400" dirty="0" smtClean="0"/>
              <a:t>Le château était destiné à assurer la défense des abbaye de Hohenbourg </a:t>
            </a:r>
          </a:p>
          <a:p>
            <a:pPr algn="ctr"/>
            <a:r>
              <a:rPr lang="fr-FR" sz="2400" dirty="0" smtClean="0"/>
              <a:t>(au Mont Sainte-Odile), Niedermunster, Truttenhausen et Andlau. </a:t>
            </a:r>
          </a:p>
          <a:p>
            <a:pPr algn="ctr"/>
            <a:r>
              <a:rPr lang="fr-FR" sz="2400" dirty="0" smtClean="0"/>
              <a:t>Le château du Landsberg est construit sur un contrefort granitique à 580 m d'altitude, en contrebas du Mont Sainte-Odile et du Mur païen qui le ceinture. Propriété depuis 1808 de la famille de Turckheim7, il est situé sur la commune de Heiligenstein dans le Bas-Rhin. </a:t>
            </a:r>
          </a:p>
          <a:p>
            <a:pPr algn="ctr"/>
            <a:r>
              <a:rPr lang="fr-FR" sz="2400" dirty="0" smtClean="0"/>
              <a:t>Il est constitué de deux châteaux séparés par un fossé : un château vieux érigé juste avant 1200 et un château neuf situé à l'Ouest du premier, érigé dans vers 1235.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12000" y="108000"/>
            <a:ext cx="130792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Landsberg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762832_785287472277773_731464319386607095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087250" cy="68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000" y="864000"/>
            <a:ext cx="130792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Landsberg</a:t>
            </a:r>
            <a:endParaRPr lang="fr-FR" dirty="0"/>
          </a:p>
        </p:txBody>
      </p:sp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32000" y="108000"/>
            <a:ext cx="125290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Birkenfels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544000" y="108000"/>
            <a:ext cx="130792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Landsberg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751252_785282775611576_272137195673433141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0872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36000" y="108000"/>
            <a:ext cx="130792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Landsberg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767138_785272488945938_302300156706352301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768025_785286652277855_397635959242272555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768769_785278805611973_890799209830262053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08725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312000" y="108000"/>
            <a:ext cx="130792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Landsberg</a:t>
            </a:r>
            <a:endParaRPr lang="fr-FR" dirty="0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769257_785287842277736_507132238832163931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08765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791252_785293035610550_92504361881475915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796209_785290955610758_86541067646732218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817366_785282202278300_1615708651330186081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820017_785291228944064_229810165784343445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17819408_785272525612601_653607006403730618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08765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2026002_3820033554988832_37912250087659272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638529_1659787801225711_251443383088788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0525_1659788097892348_71642875837867444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42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2570_1659787691225722_1903847480346378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425" cy="6840000"/>
          </a:xfrm>
          <a:prstGeom prst="rect">
            <a:avLst/>
          </a:prstGeom>
        </p:spPr>
      </p:pic>
      <p:sp>
        <p:nvSpPr>
          <p:cNvPr id="4" name="Ellipse 3"/>
          <p:cNvSpPr>
            <a:spLocks noChangeAspect="1"/>
          </p:cNvSpPr>
          <p:nvPr/>
        </p:nvSpPr>
        <p:spPr>
          <a:xfrm>
            <a:off x="4644000" y="3708301"/>
            <a:ext cx="1080000" cy="1080000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 l="-5000" t="-5000" r="-5000" b="-5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3069_1659787937892364_8502932328160210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3134_1659787634559061_87103300318351138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42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173955_1659787917892366_23071540058538702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062834_1659788234559001_1231939255914441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79800_1659788134559011_29912822579716943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538"/>
            <a:ext cx="456142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cover dir="d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56803_1659790557892102_68186913100573635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78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65524_1659787774559047_7211809492876694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425" cy="684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68000" y="108000"/>
            <a:ext cx="125290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Birkenfels</a:t>
            </a:r>
            <a:endParaRPr lang="fr-FR" dirty="0"/>
          </a:p>
        </p:txBody>
      </p:sp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11895_1659788041225687_3911901136838638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78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92000" y="108000"/>
            <a:ext cx="125290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Birkenfels</a:t>
            </a:r>
            <a:endParaRPr lang="fr-FR" dirty="0"/>
          </a:p>
        </p:txBody>
      </p:sp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rkenfel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608512" cy="691060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nds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0" y="0"/>
            <a:ext cx="456178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2000" y="108000"/>
            <a:ext cx="130792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Landsberg</a:t>
            </a:r>
            <a:endParaRPr lang="fr-FR" dirty="0"/>
          </a:p>
        </p:txBody>
      </p:sp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2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2088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4"/>
            <a:ext cx="455898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John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Sokoloff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Best  Collection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4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30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17.05.2024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8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5" y="287603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720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7 0  C -0.0227 -0.02532  -0.0187 -0.04931  -0.0107 -0.04931  C -0.0017 -0.04931  0.0013 -0.02532  0.0043 0  C 0.0083 0.02799  0.0113 0.05597  0.0213 0.05597  C 0.0303 0.05597  0.0333 0.02799  0.0373 0  C 0.0393 -0.02532  0.0433 -0.04931  0.0523 -0.04931  C 0.0603 -0.04931  0.0643 -0.02532  0.0673 0  C 0.0703 0.02799  0.0743 0.05597  0.0833 0.05597  C 0.0923 0.05597  0.0993 0  0.0993 0  C 0.1023 -0.02532  0.1053 -0.04931  0.1143 -0.04931  C 0.1233 -0.04931  0.1263 -0.02532  0.1293 0  C 0.1333 0.02799  0.1363 0.05597  0.1463 0.05597  C 0.1553 0.05597  0.1583 0.02799  0.1613 0  C 0.1653 -0.02532  0.1683 -0.04931  0.1773 -0.04931  C 0.1853 -0.04931  0.1893 -0.02532  0.1923 0  C 0.1953 0.02799  0.1993 0.05597  0.2083 0.05597  C 0.2173 0.05597  0.2203 0.02799  0.2243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1225</TotalTime>
  <Words>54</Words>
  <Application>Microsoft Office PowerPoint</Application>
  <PresentationFormat>Personnalisé</PresentationFormat>
  <Paragraphs>36</Paragraphs>
  <Slides>62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62</vt:i4>
      </vt:variant>
    </vt:vector>
  </HeadingPairs>
  <TitlesOfParts>
    <vt:vector size="64" baseType="lpstr">
      <vt:lpstr>1_Thème Office</vt:lpstr>
      <vt:lpstr>16_Thème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213</cp:revision>
  <dcterms:created xsi:type="dcterms:W3CDTF">2020-05-12T17:47:43Z</dcterms:created>
  <dcterms:modified xsi:type="dcterms:W3CDTF">2024-05-17T16:38:54Z</dcterms:modified>
</cp:coreProperties>
</file>