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8" r:id="rId2"/>
    <p:sldId id="282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59" r:id="rId24"/>
    <p:sldId id="257" r:id="rId25"/>
    <p:sldId id="260" r:id="rId26"/>
    <p:sldId id="283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44F4DA-29C3-46A5-89C8-AD79212F859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CEC1B2-6FC5-4037-901B-A59AD1F2E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305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CEC1B2-6FC5-4037-901B-A59AD1F2E7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7074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CEC1B2-6FC5-4037-901B-A59AD1F2E7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969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CEC1B2-6FC5-4037-901B-A59AD1F2E7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161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6891BB-1F7C-B29C-02AA-3E0EB946DD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A880873-8167-B5EC-E035-9836A0B0CF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E97CF8-DD2B-CCB3-9096-A2F747EBD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2D805B-00DD-38A7-4354-7811F8F4F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1403CC-8932-1914-DD7A-F0499D533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37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85E68D-8583-E5A8-5A8E-11DC1D750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7FE566-046C-1EB8-D1DB-AA844DCB31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41B013-5106-8132-CFFC-95B5710BF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7947C1-44E0-850E-8A1A-5489239FB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092EA2-DE6A-0FBC-234D-1B6AEA9A4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19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7C4D4-D7CF-729F-1039-3B1E9C98D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A82850-A180-2B48-F039-6A618A2C4F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6EA6E2-CD89-919B-9F5D-1960618B5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D59F72-641E-3103-5559-CE06F8E5D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5295F5-B28B-A901-1BFD-D6C93321F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0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FEEC9-962D-9C57-C9D0-C43CC0546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01240E-A756-C6E1-C17A-B42096D6C4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28528A2-4670-03B1-B36D-00A4E8245D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AD20D5-CABA-4231-2B95-1DDD814E4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868F75-93AD-FA4D-2812-9568B77E8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56E65C-536B-AE4D-5912-CE04DC105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814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0DD829-CB09-0049-672E-F6A8832C9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4F8DB9-F101-76C5-79AF-80FAF848E3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51A870-0C39-B9A4-A0BD-C8F3C8104D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EDEECCD-3203-8760-8A10-11A5DDE597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CDDFF2-A424-EBA2-8969-3DA3BF9F42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719DEA9-E036-D94D-EDFE-791729675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9F0BA2D-67DF-660B-F66B-E19AAE608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845D21C-2A6B-FE9B-F2D4-F614C0B64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994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10ACB6-789C-ECD9-3296-61D9F7C79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36BEA7F-61A8-4C70-AEFB-7EB138401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0C937AF-2D1D-5339-FA60-73ACEC144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2C03BAE-B4F0-4773-085A-FF83C8247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202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076F67F-4376-E271-AD32-451F696F2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7878099-CDD6-F044-9FE5-06D94748E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526551F-0A2B-8B63-D16F-31F42A9E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580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D51BCB-3BAF-97EF-06F5-09F3C34AD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F6EA31-2233-AB98-B1DF-7A96A90B5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88FA6E-DBBD-4180-99BB-E63AAAE30A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1F3192-521B-F580-8DB0-93A00E070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A2D710-DBF7-4258-C8AF-10CE6FDF2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54C3B5-A09D-E76A-4911-FF7DEB31B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99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70FDF7-6261-DB0D-14A1-85BF83F9B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19E646C-6D9E-DD11-E3EC-F46A4ABE20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43FC79-B816-8D73-6EA7-1FB8DCCFAE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CEF6946-C54C-C874-B96C-DB14C2CDA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17255D-0A14-41EF-C689-82CAF424D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E18987-22F2-E214-AF75-A694CA601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90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6F8B1B-DD9D-7CD8-D1D4-BCBE0B735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7529C16-2F9E-CFAE-503C-50A27CA56E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9EC8FD-3E1B-8484-972F-783D89C78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B83C0D-918E-9C24-F0EE-863F2EE50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2156FB-0791-BC7D-D7E6-E715B2C19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137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80FEF70-1112-306A-6E41-35FEC8D28B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B2C7376-30BF-4F51-D806-AD52777980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62E6C6-F6DE-BE81-C98F-DAABEBC1A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6ABD0A-301A-9506-CE3E-2581DB052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C79AE8-3D8A-32C8-4B22-ED4673937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884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4985914-C63E-ED84-2E7A-913856CFA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74E1BE-ABA0-4B1D-0C71-32C83F770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3BEAC7-94B7-0905-260C-6D96372C5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AB1864-D302-4116-97A4-7392F1ED3356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2AAFB9-1F5D-95F6-99D4-8E5F0802D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51A8BF-746A-269D-CE2A-91580F6507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BADC59-C5BA-46FF-9EA2-34F74AA232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858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8DEDFA77-2BE0-CD79-97BB-C533C99FF7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40" y="97560"/>
            <a:ext cx="11399520" cy="6480000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18B57A33-B60A-13B5-5F0F-BBCDC002F279}"/>
              </a:ext>
            </a:extLst>
          </p:cNvPr>
          <p:cNvSpPr/>
          <p:nvPr/>
        </p:nvSpPr>
        <p:spPr>
          <a:xfrm>
            <a:off x="2400300" y="1474470"/>
            <a:ext cx="7395210" cy="3726180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033FD93-9F68-D060-2725-06FDFAACE3AF}"/>
              </a:ext>
            </a:extLst>
          </p:cNvPr>
          <p:cNvSpPr txBox="1"/>
          <p:nvPr/>
        </p:nvSpPr>
        <p:spPr>
          <a:xfrm>
            <a:off x="5065395" y="217980"/>
            <a:ext cx="2061210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>
                <a:solidFill>
                  <a:srgbClr val="FFFF00"/>
                </a:solidFill>
              </a:rPr>
              <a:t>SarDaigne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42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  <p:sndAc>
          <p:stSnd loop="1">
            <p:snd r:embed="rId3" name="MARINA ( FOX ) - Cover Noemi Gigante Fisarmonica.wav"/>
          </p:stSnd>
        </p:sndAc>
      </p:transition>
    </mc:Choice>
    <mc:Fallback>
      <p:transition spd="slow" advClick="0" advTm="8000">
        <p:comb/>
        <p:sndAc>
          <p:stSnd loop="1">
            <p:snd r:embed="rId3" name="MARINA ( FOX ) - Cover Noemi Gigante Fisarmonic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D1E701-9F5F-A62C-3734-354E4E576777}"/>
              </a:ext>
            </a:extLst>
          </p:cNvPr>
          <p:cNvSpPr/>
          <p:nvPr/>
        </p:nvSpPr>
        <p:spPr>
          <a:xfrm>
            <a:off x="-148590" y="0"/>
            <a:ext cx="12340590" cy="681228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La Sardaigne est située en Méditerranée, entre 11 et 13 kilomètres au sud de la Corse, et à 190 km au sud-ouest de la </a:t>
            </a:r>
            <a:r>
              <a:rPr lang="fr-FR" sz="4400" b="1" dirty="0" err="1">
                <a:solidFill>
                  <a:srgbClr val="FFFF00"/>
                </a:solidFill>
              </a:rPr>
              <a:t>punta</a:t>
            </a:r>
            <a:r>
              <a:rPr lang="fr-FR" sz="4400" b="1" dirty="0">
                <a:solidFill>
                  <a:srgbClr val="FFFF00"/>
                </a:solidFill>
              </a:rPr>
              <a:t> Torre </a:t>
            </a:r>
            <a:r>
              <a:rPr lang="fr-FR" sz="4400" b="1" dirty="0" err="1">
                <a:solidFill>
                  <a:srgbClr val="FFFF00"/>
                </a:solidFill>
              </a:rPr>
              <a:t>Ciana</a:t>
            </a:r>
            <a:r>
              <a:rPr lang="fr-FR" sz="4400" b="1" dirty="0">
                <a:solidFill>
                  <a:srgbClr val="FFFF00"/>
                </a:solidFill>
              </a:rPr>
              <a:t>, sur la péninsule italienne. Avec une superficie de plus de 24 000 km2, elle constitue la deuxième île de Méditerranée, après la Sicile2. Pour 4 km3, l'île est plus proche de l'Afrique continentale que de l'Europe continentale, mais est classée comme une île européenne.</a:t>
            </a:r>
          </a:p>
        </p:txBody>
      </p:sp>
    </p:spTree>
    <p:extLst>
      <p:ext uri="{BB962C8B-B14F-4D97-AF65-F5344CB8AC3E}">
        <p14:creationId xmlns:p14="http://schemas.microsoft.com/office/powerpoint/2010/main" val="399340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C05C8BF7-3080-3FE9-1664-C83C194D38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05" y="189000"/>
            <a:ext cx="1150239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911E48B0-21B8-C937-BB1B-CD2F0D214FBA}"/>
              </a:ext>
            </a:extLst>
          </p:cNvPr>
          <p:cNvSpPr/>
          <p:nvPr/>
        </p:nvSpPr>
        <p:spPr>
          <a:xfrm>
            <a:off x="2411730" y="1554480"/>
            <a:ext cx="7406640" cy="369189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1E3471E-31EC-513F-3553-904E32F11546}"/>
              </a:ext>
            </a:extLst>
          </p:cNvPr>
          <p:cNvSpPr txBox="1"/>
          <p:nvPr/>
        </p:nvSpPr>
        <p:spPr>
          <a:xfrm>
            <a:off x="3017520" y="6150185"/>
            <a:ext cx="633222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Bouches de Bonifacio, Santa Teresa Gallura.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80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884D870A-7C83-05E5-5E8E-EA27E2864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" y="189000"/>
            <a:ext cx="1151382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893318E9-6F85-E165-A6CF-EFAB4644E627}"/>
              </a:ext>
            </a:extLst>
          </p:cNvPr>
          <p:cNvSpPr/>
          <p:nvPr/>
        </p:nvSpPr>
        <p:spPr>
          <a:xfrm>
            <a:off x="2377440" y="1554480"/>
            <a:ext cx="7429500" cy="364617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45DE7D7-67A1-C3CC-0CDF-D8E04FDEC39F}"/>
              </a:ext>
            </a:extLst>
          </p:cNvPr>
          <p:cNvSpPr txBox="1"/>
          <p:nvPr/>
        </p:nvSpPr>
        <p:spPr>
          <a:xfrm>
            <a:off x="2754630" y="6104465"/>
            <a:ext cx="7052310" cy="4616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Plage de </a:t>
            </a:r>
            <a:r>
              <a:rPr lang="fr-FR" sz="2400" b="1" dirty="0" err="1"/>
              <a:t>Portixeddu</a:t>
            </a:r>
            <a:r>
              <a:rPr lang="fr-FR" sz="2400" b="1" dirty="0"/>
              <a:t> (</a:t>
            </a:r>
            <a:r>
              <a:rPr lang="fr-FR" sz="2400" b="1" dirty="0" err="1"/>
              <a:t>Fluminimaggiore-Buggerru</a:t>
            </a:r>
            <a:r>
              <a:rPr lang="fr-FR" sz="2400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5524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8ED2BCB2-B86A-EA57-485B-A72BB19A0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" y="189000"/>
            <a:ext cx="1120521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4D6F41DA-FC31-136A-5FA9-ACCCAD93BD18}"/>
              </a:ext>
            </a:extLst>
          </p:cNvPr>
          <p:cNvSpPr/>
          <p:nvPr/>
        </p:nvSpPr>
        <p:spPr>
          <a:xfrm>
            <a:off x="2480310" y="1565910"/>
            <a:ext cx="7338060" cy="370332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1CF08A3-F27D-E773-B9CB-DF5527829ABE}"/>
              </a:ext>
            </a:extLst>
          </p:cNvPr>
          <p:cNvSpPr txBox="1"/>
          <p:nvPr/>
        </p:nvSpPr>
        <p:spPr>
          <a:xfrm>
            <a:off x="4857750" y="6184475"/>
            <a:ext cx="2914650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Mont Gennargentu.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72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324B9FA1-EE50-1D9F-1EE6-8D00370AF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189000"/>
            <a:ext cx="1128522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1A31DB3E-C1D9-40BC-7AE0-02A956FCC79F}"/>
              </a:ext>
            </a:extLst>
          </p:cNvPr>
          <p:cNvSpPr/>
          <p:nvPr/>
        </p:nvSpPr>
        <p:spPr>
          <a:xfrm>
            <a:off x="2446020" y="1554480"/>
            <a:ext cx="7360920" cy="376047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B98E89E-927D-7FE3-3386-B753E77E975B}"/>
              </a:ext>
            </a:extLst>
          </p:cNvPr>
          <p:cNvSpPr txBox="1"/>
          <p:nvPr/>
        </p:nvSpPr>
        <p:spPr>
          <a:xfrm>
            <a:off x="4937760" y="6092190"/>
            <a:ext cx="2937510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La Pelosa, Stintino.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6424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671FC5BD-48CA-EBB7-379C-03DAF7F29F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390" y="189000"/>
            <a:ext cx="1134237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821DB000-CB62-F883-4EE1-EC44D11177BB}"/>
              </a:ext>
            </a:extLst>
          </p:cNvPr>
          <p:cNvSpPr/>
          <p:nvPr/>
        </p:nvSpPr>
        <p:spPr>
          <a:xfrm>
            <a:off x="2457450" y="1543050"/>
            <a:ext cx="7372350" cy="37147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A63206-DA2F-7017-E50A-A7E6F5DE7B86}"/>
              </a:ext>
            </a:extLst>
          </p:cNvPr>
          <p:cNvSpPr txBox="1"/>
          <p:nvPr/>
        </p:nvSpPr>
        <p:spPr>
          <a:xfrm>
            <a:off x="5092065" y="6150185"/>
            <a:ext cx="2103120" cy="46166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Lac Omodeo.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22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1A548F94-3203-9633-A3C0-74BDDDC1E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50" y="189000"/>
            <a:ext cx="1142238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49CC583F-B324-C1B2-E7D2-237407A17DF2}"/>
              </a:ext>
            </a:extLst>
          </p:cNvPr>
          <p:cNvSpPr/>
          <p:nvPr/>
        </p:nvSpPr>
        <p:spPr>
          <a:xfrm>
            <a:off x="2297430" y="1554480"/>
            <a:ext cx="7543800" cy="379476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D8A922F-EF38-EF32-BF70-524C34FDE736}"/>
              </a:ext>
            </a:extLst>
          </p:cNvPr>
          <p:cNvSpPr txBox="1"/>
          <p:nvPr/>
        </p:nvSpPr>
        <p:spPr>
          <a:xfrm>
            <a:off x="4855845" y="6101387"/>
            <a:ext cx="248031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Nuraghe Loelle.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1641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AC7DBF13-88D7-5876-E740-42B3C3FCE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20" y="189000"/>
            <a:ext cx="1125093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6A8DE5C7-963C-8A56-9B22-8DB2E1BFB932}"/>
              </a:ext>
            </a:extLst>
          </p:cNvPr>
          <p:cNvSpPr/>
          <p:nvPr/>
        </p:nvSpPr>
        <p:spPr>
          <a:xfrm>
            <a:off x="2491740" y="1554480"/>
            <a:ext cx="7280910" cy="370332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AB961BC-8CE1-61D5-09A5-9F72C63956CA}"/>
              </a:ext>
            </a:extLst>
          </p:cNvPr>
          <p:cNvSpPr txBox="1"/>
          <p:nvPr/>
        </p:nvSpPr>
        <p:spPr>
          <a:xfrm>
            <a:off x="4171950" y="6045625"/>
            <a:ext cx="469773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Village nuragique à Serra Orrios.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57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CC9FE505-2028-D405-3E54-99C31A91E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189000"/>
            <a:ext cx="1123950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AF4FEA82-2365-6198-86AC-6B313BCC549F}"/>
              </a:ext>
            </a:extLst>
          </p:cNvPr>
          <p:cNvSpPr/>
          <p:nvPr/>
        </p:nvSpPr>
        <p:spPr>
          <a:xfrm>
            <a:off x="2411730" y="1554480"/>
            <a:ext cx="7395210" cy="373761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27223A3-C50E-A58F-DA47-06CB469F2D71}"/>
              </a:ext>
            </a:extLst>
          </p:cNvPr>
          <p:cNvSpPr txBox="1"/>
          <p:nvPr/>
        </p:nvSpPr>
        <p:spPr>
          <a:xfrm>
            <a:off x="3909060" y="6092190"/>
            <a:ext cx="4949190" cy="46166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Amphithéâtre romain de Cagliari.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38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412EE0DC-3C4C-8727-FEB9-D6AFCB64B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60" y="189000"/>
            <a:ext cx="1130808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2297DD6F-8E26-0E4E-4995-46C64655786A}"/>
              </a:ext>
            </a:extLst>
          </p:cNvPr>
          <p:cNvSpPr/>
          <p:nvPr/>
        </p:nvSpPr>
        <p:spPr>
          <a:xfrm>
            <a:off x="2457450" y="1543050"/>
            <a:ext cx="7406640" cy="370332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0494925-01F4-6FCD-7E6D-A6453F3099D2}"/>
              </a:ext>
            </a:extLst>
          </p:cNvPr>
          <p:cNvSpPr txBox="1"/>
          <p:nvPr/>
        </p:nvSpPr>
        <p:spPr>
          <a:xfrm>
            <a:off x="3632835" y="6138755"/>
            <a:ext cx="547497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du Conseil régional en Cagliari.</a:t>
            </a:r>
          </a:p>
        </p:txBody>
      </p:sp>
    </p:spTree>
    <p:extLst>
      <p:ext uri="{BB962C8B-B14F-4D97-AF65-F5344CB8AC3E}">
        <p14:creationId xmlns:p14="http://schemas.microsoft.com/office/powerpoint/2010/main" val="2690393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D7ED18F2-BBB1-0C64-3A7B-447BAC591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02" y="225000"/>
            <a:ext cx="9789979" cy="640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78EED8A-F116-E0A6-2E7B-6D9CC7E8CE4F}"/>
              </a:ext>
            </a:extLst>
          </p:cNvPr>
          <p:cNvSpPr txBox="1"/>
          <p:nvPr/>
        </p:nvSpPr>
        <p:spPr>
          <a:xfrm>
            <a:off x="10264140" y="612844"/>
            <a:ext cx="20231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d'ensemble de quelques-unes des plus importantes villes de la Sardaigne : Cagliari, Alghero, Sassari, Nuoro, Oristano et Olbia.</a:t>
            </a:r>
          </a:p>
        </p:txBody>
      </p:sp>
    </p:spTree>
    <p:extLst>
      <p:ext uri="{BB962C8B-B14F-4D97-AF65-F5344CB8AC3E}">
        <p14:creationId xmlns:p14="http://schemas.microsoft.com/office/powerpoint/2010/main" val="25548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63914D1C-7250-16EC-52B3-50DFC1D6B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189000"/>
            <a:ext cx="1126236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F8AAA580-1219-C133-664C-7359A653481F}"/>
              </a:ext>
            </a:extLst>
          </p:cNvPr>
          <p:cNvSpPr/>
          <p:nvPr/>
        </p:nvSpPr>
        <p:spPr>
          <a:xfrm>
            <a:off x="2400300" y="1543050"/>
            <a:ext cx="7429500" cy="3760470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5142631-D6C7-7FB5-2EEE-67DEA5BF7DF2}"/>
              </a:ext>
            </a:extLst>
          </p:cNvPr>
          <p:cNvSpPr txBox="1"/>
          <p:nvPr/>
        </p:nvSpPr>
        <p:spPr>
          <a:xfrm>
            <a:off x="3006090" y="6023610"/>
            <a:ext cx="7143750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des nombreuses Murales de la ville de </a:t>
            </a:r>
            <a:r>
              <a:rPr lang="fr-FR" sz="2400" b="1" dirty="0" err="1">
                <a:solidFill>
                  <a:srgbClr val="FFFF00"/>
                </a:solidFill>
              </a:rPr>
              <a:t>Fonni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908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E348AEA2-BC17-3DED-858C-50C47C073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345" y="189000"/>
            <a:ext cx="819531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E2FE95D2-54C0-7C45-96D8-713D486B2068}"/>
              </a:ext>
            </a:extLst>
          </p:cNvPr>
          <p:cNvSpPr/>
          <p:nvPr/>
        </p:nvSpPr>
        <p:spPr>
          <a:xfrm flipH="1">
            <a:off x="3461383" y="1537335"/>
            <a:ext cx="5385435" cy="3743325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B690C87-71A9-AAB8-5667-21705D29AD7C}"/>
              </a:ext>
            </a:extLst>
          </p:cNvPr>
          <p:cNvSpPr txBox="1"/>
          <p:nvPr/>
        </p:nvSpPr>
        <p:spPr>
          <a:xfrm>
            <a:off x="1998345" y="6167330"/>
            <a:ext cx="8460105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Un groupe de chanteurs sardes "a </a:t>
            </a:r>
            <a:r>
              <a:rPr lang="fr-FR" sz="2400" b="1" dirty="0" err="1"/>
              <a:t>tenore</a:t>
            </a:r>
            <a:r>
              <a:rPr lang="fr-FR" sz="2400" b="1" dirty="0"/>
              <a:t>" lors d'un festival.</a:t>
            </a:r>
          </a:p>
        </p:txBody>
      </p:sp>
    </p:spTree>
    <p:extLst>
      <p:ext uri="{BB962C8B-B14F-4D97-AF65-F5344CB8AC3E}">
        <p14:creationId xmlns:p14="http://schemas.microsoft.com/office/powerpoint/2010/main" val="1667337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8C77C721-440E-2ED6-B4CF-4BD9F0168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10" y="189000"/>
            <a:ext cx="1143381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214467E9-072F-B151-B35C-C0E87D23CA26}"/>
              </a:ext>
            </a:extLst>
          </p:cNvPr>
          <p:cNvSpPr/>
          <p:nvPr/>
        </p:nvSpPr>
        <p:spPr>
          <a:xfrm>
            <a:off x="2377440" y="1531620"/>
            <a:ext cx="7486650" cy="372618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E05E7DC-FBC0-1681-FD32-268EA4131565}"/>
              </a:ext>
            </a:extLst>
          </p:cNvPr>
          <p:cNvSpPr txBox="1"/>
          <p:nvPr/>
        </p:nvSpPr>
        <p:spPr>
          <a:xfrm>
            <a:off x="2548890" y="6138755"/>
            <a:ext cx="73152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Un exemple de tenue traditionnelle sarde féminine.</a:t>
            </a:r>
          </a:p>
        </p:txBody>
      </p:sp>
    </p:spTree>
    <p:extLst>
      <p:ext uri="{BB962C8B-B14F-4D97-AF65-F5344CB8AC3E}">
        <p14:creationId xmlns:p14="http://schemas.microsoft.com/office/powerpoint/2010/main" val="217245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009E0072-F196-C25F-6DA7-94AD0D33C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10" y="189000"/>
            <a:ext cx="1117092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00505A72-B58D-86AB-6F6C-780609CC9ED7}"/>
              </a:ext>
            </a:extLst>
          </p:cNvPr>
          <p:cNvSpPr/>
          <p:nvPr/>
        </p:nvSpPr>
        <p:spPr>
          <a:xfrm>
            <a:off x="2423160" y="1451610"/>
            <a:ext cx="7338060" cy="385191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E987AB5-465B-D49A-678E-8CEB8167E010}"/>
              </a:ext>
            </a:extLst>
          </p:cNvPr>
          <p:cNvSpPr txBox="1"/>
          <p:nvPr/>
        </p:nvSpPr>
        <p:spPr>
          <a:xfrm>
            <a:off x="1017270" y="6104465"/>
            <a:ext cx="1014984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Fête de </a:t>
            </a:r>
            <a:r>
              <a:rPr lang="fr-FR" sz="2400" b="1" dirty="0" err="1"/>
              <a:t>Sant'Efisio</a:t>
            </a:r>
            <a:r>
              <a:rPr lang="fr-FR" sz="2400" b="1" dirty="0"/>
              <a:t>, Procession en costumes traditionnels, 1er mai 2018.</a:t>
            </a:r>
          </a:p>
        </p:txBody>
      </p:sp>
    </p:spTree>
    <p:extLst>
      <p:ext uri="{BB962C8B-B14F-4D97-AF65-F5344CB8AC3E}">
        <p14:creationId xmlns:p14="http://schemas.microsoft.com/office/powerpoint/2010/main" val="50207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5D01DDEF-1932-3DF7-410D-02F84A321A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530" y="189000"/>
            <a:ext cx="1133094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9564DD3B-AA52-AA4C-37B9-36DF30C2BAEF}"/>
              </a:ext>
            </a:extLst>
          </p:cNvPr>
          <p:cNvSpPr/>
          <p:nvPr/>
        </p:nvSpPr>
        <p:spPr>
          <a:xfrm>
            <a:off x="2388870" y="1554480"/>
            <a:ext cx="7463790" cy="3703320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B84DEE7-A54F-7149-2587-B265188B0549}"/>
              </a:ext>
            </a:extLst>
          </p:cNvPr>
          <p:cNvSpPr txBox="1"/>
          <p:nvPr/>
        </p:nvSpPr>
        <p:spPr>
          <a:xfrm>
            <a:off x="4897755" y="6161615"/>
            <a:ext cx="2446020" cy="46166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Pecorino </a:t>
            </a:r>
            <a:r>
              <a:rPr lang="fr-FR" sz="2400" b="1" dirty="0" err="1">
                <a:solidFill>
                  <a:srgbClr val="FFFF00"/>
                </a:solidFill>
              </a:rPr>
              <a:t>Sardo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394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D8CABE52-266D-B797-39F4-B7F5C47DA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189000"/>
            <a:ext cx="11125200" cy="6480000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FC1A50E5-B876-F2E6-544A-B60519E0BCB1}"/>
              </a:ext>
            </a:extLst>
          </p:cNvPr>
          <p:cNvSpPr/>
          <p:nvPr/>
        </p:nvSpPr>
        <p:spPr>
          <a:xfrm>
            <a:off x="2526030" y="1531620"/>
            <a:ext cx="7246620" cy="376047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5734863-935F-C383-A004-83F214695732}"/>
              </a:ext>
            </a:extLst>
          </p:cNvPr>
          <p:cNvSpPr txBox="1"/>
          <p:nvPr/>
        </p:nvSpPr>
        <p:spPr>
          <a:xfrm>
            <a:off x="4126230" y="6061805"/>
            <a:ext cx="4652010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Côte est de l'île, Cala Goloritzé.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2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9F0A2767-A921-2B78-92C0-E5998E17A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340" y="189000"/>
            <a:ext cx="1133856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EE8CD257-C175-018B-7E5D-C56D64C2A3E2}"/>
              </a:ext>
            </a:extLst>
          </p:cNvPr>
          <p:cNvSpPr/>
          <p:nvPr/>
        </p:nvSpPr>
        <p:spPr>
          <a:xfrm>
            <a:off x="2491740" y="1543050"/>
            <a:ext cx="7326630" cy="37147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134884-862A-D781-84E1-82036384D7D0}"/>
              </a:ext>
            </a:extLst>
          </p:cNvPr>
          <p:cNvSpPr txBox="1"/>
          <p:nvPr/>
        </p:nvSpPr>
        <p:spPr>
          <a:xfrm>
            <a:off x="5029200" y="6150185"/>
            <a:ext cx="245745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Plage de Scivu.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16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EE001349-7E59-5E7E-A924-04CD0E007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" y="189000"/>
            <a:ext cx="1117092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731E59DE-FC58-5E5B-465B-06CCFA07C0DB}"/>
              </a:ext>
            </a:extLst>
          </p:cNvPr>
          <p:cNvSpPr/>
          <p:nvPr/>
        </p:nvSpPr>
        <p:spPr>
          <a:xfrm>
            <a:off x="2514600" y="1554480"/>
            <a:ext cx="7223760" cy="376047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4E0DAD6-42D3-899F-E2DD-A107D72BD386}"/>
              </a:ext>
            </a:extLst>
          </p:cNvPr>
          <p:cNvSpPr txBox="1"/>
          <p:nvPr/>
        </p:nvSpPr>
        <p:spPr>
          <a:xfrm>
            <a:off x="2846070" y="6046470"/>
            <a:ext cx="7132320" cy="4616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Maddalena, l'archipel émeraude de la Sardaigne.</a:t>
            </a:r>
          </a:p>
        </p:txBody>
      </p:sp>
    </p:spTree>
    <p:extLst>
      <p:ext uri="{BB962C8B-B14F-4D97-AF65-F5344CB8AC3E}">
        <p14:creationId xmlns:p14="http://schemas.microsoft.com/office/powerpoint/2010/main" val="3793841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A9047874-21F1-29D2-449C-891CF8ECC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60" y="148590"/>
            <a:ext cx="1129665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AF302AFE-AC75-342F-8468-ECBC4CDBCE9A}"/>
              </a:ext>
            </a:extLst>
          </p:cNvPr>
          <p:cNvSpPr/>
          <p:nvPr/>
        </p:nvSpPr>
        <p:spPr>
          <a:xfrm>
            <a:off x="2434590" y="1508760"/>
            <a:ext cx="7338060" cy="369189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66A779E-2C52-8F14-E3A9-ECB446777B00}"/>
              </a:ext>
            </a:extLst>
          </p:cNvPr>
          <p:cNvSpPr txBox="1"/>
          <p:nvPr/>
        </p:nvSpPr>
        <p:spPr>
          <a:xfrm>
            <a:off x="3851910" y="6099155"/>
            <a:ext cx="4789170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Centre industriel de Porto Torres.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356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3CDE7900-7AE7-5A86-71FC-8061B6966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189000"/>
            <a:ext cx="1126236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56E1C2C1-F463-541F-46B0-7F5C997DBB18}"/>
              </a:ext>
            </a:extLst>
          </p:cNvPr>
          <p:cNvSpPr/>
          <p:nvPr/>
        </p:nvSpPr>
        <p:spPr>
          <a:xfrm>
            <a:off x="2434590" y="1588770"/>
            <a:ext cx="7383780" cy="366903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CD15464-6895-86D9-A971-8BA379B8B7E8}"/>
              </a:ext>
            </a:extLst>
          </p:cNvPr>
          <p:cNvSpPr txBox="1"/>
          <p:nvPr/>
        </p:nvSpPr>
        <p:spPr>
          <a:xfrm>
            <a:off x="2005965" y="6072723"/>
            <a:ext cx="8241030" cy="46166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Moby Wonder, ferry de la Moby Lines à Bastia (été 2011)</a:t>
            </a:r>
          </a:p>
        </p:txBody>
      </p:sp>
    </p:spTree>
    <p:extLst>
      <p:ext uri="{BB962C8B-B14F-4D97-AF65-F5344CB8AC3E}">
        <p14:creationId xmlns:p14="http://schemas.microsoft.com/office/powerpoint/2010/main" val="3371618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FF89DF44-8D49-5901-523C-A9B55B680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10" y="189000"/>
            <a:ext cx="11388090" cy="648000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147CC146-7C2E-E330-5B11-DF0D7674C952}"/>
              </a:ext>
            </a:extLst>
          </p:cNvPr>
          <p:cNvSpPr/>
          <p:nvPr/>
        </p:nvSpPr>
        <p:spPr>
          <a:xfrm>
            <a:off x="2446020" y="1531620"/>
            <a:ext cx="7383780" cy="371475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298C03B-B7C5-D54F-1038-50E9ABE790DB}"/>
              </a:ext>
            </a:extLst>
          </p:cNvPr>
          <p:cNvSpPr txBox="1"/>
          <p:nvPr/>
        </p:nvSpPr>
        <p:spPr>
          <a:xfrm>
            <a:off x="4434840" y="6127325"/>
            <a:ext cx="3760470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La gare et port d'Arbatax.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19132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cheval, art&#10;&#10;Description générée automatiquement">
            <a:extLst>
              <a:ext uri="{FF2B5EF4-FFF2-40B4-BE49-F238E27FC236}">
                <a16:creationId xmlns:a16="http://schemas.microsoft.com/office/drawing/2014/main" id="{8785D5B8-4D1A-1B63-99A9-E5E516F4EF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4025" y="189000"/>
            <a:ext cx="8743950" cy="6480000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3A894AB3-7E75-AEA2-CD1F-B6DD32346F3A}"/>
              </a:ext>
            </a:extLst>
          </p:cNvPr>
          <p:cNvSpPr/>
          <p:nvPr/>
        </p:nvSpPr>
        <p:spPr>
          <a:xfrm>
            <a:off x="3326130" y="1491614"/>
            <a:ext cx="5726430" cy="3789045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7EBBC64-AFD6-1B7B-C5A7-0F8F5B392C25}"/>
              </a:ext>
            </a:extLst>
          </p:cNvPr>
          <p:cNvSpPr txBox="1"/>
          <p:nvPr/>
        </p:nvSpPr>
        <p:spPr>
          <a:xfrm>
            <a:off x="5200650" y="6121608"/>
            <a:ext cx="254889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Âne de l'Asinara.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9669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eubles, arbre, ciel&#10;&#10;Description générée automatiquement">
            <a:extLst>
              <a:ext uri="{FF2B5EF4-FFF2-40B4-BE49-F238E27FC236}">
                <a16:creationId xmlns:a16="http://schemas.microsoft.com/office/drawing/2014/main" id="{7D620D78-95E1-8B78-8F39-6C90E69FC7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5396" y="189000"/>
            <a:ext cx="528979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B4971E-A991-43D9-77CD-6BFAD01E6564}"/>
              </a:ext>
            </a:extLst>
          </p:cNvPr>
          <p:cNvSpPr txBox="1"/>
          <p:nvPr/>
        </p:nvSpPr>
        <p:spPr>
          <a:xfrm>
            <a:off x="4146796" y="5468671"/>
            <a:ext cx="4823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Chariot agricole traditionnel sarde. Il était tracté par un couple de bœufs.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976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A690554-0838-68A3-DE49-4B0E5BEF18A4}"/>
              </a:ext>
            </a:extLst>
          </p:cNvPr>
          <p:cNvSpPr txBox="1"/>
          <p:nvPr/>
        </p:nvSpPr>
        <p:spPr>
          <a:xfrm>
            <a:off x="2263140" y="354330"/>
            <a:ext cx="11064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Sardaigne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879DAAD-F245-6363-DF2C-33D83E52AFDE}"/>
              </a:ext>
            </a:extLst>
          </p:cNvPr>
          <p:cNvSpPr txBox="1"/>
          <p:nvPr/>
        </p:nvSpPr>
        <p:spPr>
          <a:xfrm>
            <a:off x="3023235" y="1067782"/>
            <a:ext cx="9864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Une Suggestion de </a:t>
            </a:r>
            <a:r>
              <a:rPr lang="fr-FR" sz="3200" b="1" dirty="0" err="1"/>
              <a:t>JacDidier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04EBCE9-F1B8-B583-6E7B-15A57ACD0523}"/>
              </a:ext>
            </a:extLst>
          </p:cNvPr>
          <p:cNvSpPr txBox="1"/>
          <p:nvPr/>
        </p:nvSpPr>
        <p:spPr>
          <a:xfrm>
            <a:off x="3954780" y="1781234"/>
            <a:ext cx="64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C40CD0A-5B7D-C283-50D9-E3BD23A15168}"/>
              </a:ext>
            </a:extLst>
          </p:cNvPr>
          <p:cNvSpPr txBox="1"/>
          <p:nvPr/>
        </p:nvSpPr>
        <p:spPr>
          <a:xfrm>
            <a:off x="3333750" y="2574756"/>
            <a:ext cx="969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FA6721B-C230-E6F3-D2F1-9E1B7D122F1A}"/>
              </a:ext>
            </a:extLst>
          </p:cNvPr>
          <p:cNvSpPr txBox="1"/>
          <p:nvPr/>
        </p:nvSpPr>
        <p:spPr>
          <a:xfrm>
            <a:off x="5394960" y="3289995"/>
            <a:ext cx="5269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2635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</p:transition>
    </mc:Choice>
    <mc:Fallback>
      <p:transition spd="slow" advClick="0" advTm="8000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291</Words>
  <Application>Microsoft Office PowerPoint</Application>
  <PresentationFormat>Grand écran</PresentationFormat>
  <Paragraphs>34</Paragraphs>
  <Slides>26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2024-06-11T07:53:08Z</dcterms:created>
  <dcterms:modified xsi:type="dcterms:W3CDTF">2024-06-11T09:39:10Z</dcterms:modified>
</cp:coreProperties>
</file>