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2"/>
  </p:notesMasterIdLst>
  <p:sldIdLst>
    <p:sldId id="1254" r:id="rId2"/>
    <p:sldId id="1283" r:id="rId3"/>
    <p:sldId id="1320" r:id="rId4"/>
    <p:sldId id="1287" r:id="rId5"/>
    <p:sldId id="1322" r:id="rId6"/>
    <p:sldId id="1309" r:id="rId7"/>
    <p:sldId id="1319" r:id="rId8"/>
    <p:sldId id="1323" r:id="rId9"/>
    <p:sldId id="1299" r:id="rId10"/>
    <p:sldId id="1316" r:id="rId11"/>
  </p:sldIdLst>
  <p:sldSz cx="9144000" cy="5143500" type="screen16x9"/>
  <p:notesSz cx="6858000" cy="9144000"/>
  <p:embeddedFontLst>
    <p:embeddedFont>
      <p:font typeface="Abel" panose="02000506030000020004" pitchFamily="2" charset="0"/>
      <p:regular r:id="rId13"/>
    </p:embeddedFont>
    <p:embeddedFont>
      <p:font typeface="Quicksand Bold" panose="02070303000000060000" pitchFamily="18" charset="77"/>
      <p:bold r:id="rId14"/>
    </p:embeddedFont>
    <p:embeddedFont>
      <p:font typeface="Quicksand Book" panose="02070303000000060000" pitchFamily="18" charset="77"/>
      <p:regular r:id="rId15"/>
    </p:embeddedFont>
    <p:embeddedFont>
      <p:font typeface="Staatliches" pitchFamily="2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D5F"/>
    <a:srgbClr val="FFFFFF"/>
    <a:srgbClr val="FEC748"/>
    <a:srgbClr val="55A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2F9A97-9B22-4EC4-ABD1-B6F8F979AD0F}">
  <a:tblStyle styleId="{D62F9A97-9B22-4EC4-ABD1-B6F8F979AD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32"/>
    <p:restoredTop sz="94957"/>
  </p:normalViewPr>
  <p:slideViewPr>
    <p:cSldViewPr snapToGrid="0" snapToObjects="1">
      <p:cViewPr>
        <p:scale>
          <a:sx n="250" d="100"/>
          <a:sy n="250" d="100"/>
        </p:scale>
        <p:origin x="11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5" name="Google Shape;18605;gac42a99c9a_2_15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6" name="Google Shape;18606;gac42a99c9a_2_15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0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7079c982a6_0_3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7079c982a6_0_3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27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35871ef9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35871ef91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880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07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78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41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079c982a6_0_27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079c982a6_0_27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27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5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23075" y="1440875"/>
            <a:ext cx="5102100" cy="22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2644050" y="395374"/>
            <a:ext cx="38559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0" y="0"/>
            <a:ext cx="4560300" cy="5143500"/>
          </a:xfrm>
          <a:prstGeom prst="rect">
            <a:avLst/>
          </a:prstGeom>
          <a:solidFill>
            <a:srgbClr val="1F4D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229775" y="1429100"/>
            <a:ext cx="2523600" cy="22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798050" y="3569125"/>
            <a:ext cx="29553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 idx="2" hasCustomPrompt="1"/>
          </p:nvPr>
        </p:nvSpPr>
        <p:spPr>
          <a:xfrm>
            <a:off x="6052125" y="1738653"/>
            <a:ext cx="1597800" cy="166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43434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3075" y="1440875"/>
            <a:ext cx="4083300" cy="22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332475" y="3008625"/>
            <a:ext cx="4478700" cy="9576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rgbClr val="F3F3F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2332503" y="4104550"/>
            <a:ext cx="4479000" cy="4314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rgbClr val="F3F3F3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levarois_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08" name="Google Shape;18608;p7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5AEE9A-4452-9C4A-AC11-FCB61B439FE3}"/>
              </a:ext>
            </a:extLst>
          </p:cNvPr>
          <p:cNvSpPr/>
          <p:nvPr/>
        </p:nvSpPr>
        <p:spPr>
          <a:xfrm>
            <a:off x="0" y="0"/>
            <a:ext cx="9144000" cy="5152653"/>
          </a:xfrm>
          <a:prstGeom prst="rect">
            <a:avLst/>
          </a:prstGeom>
          <a:solidFill>
            <a:srgbClr val="1F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0F7930-A4CD-FC4D-871F-71D0CD09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608" y="1574358"/>
            <a:ext cx="1994783" cy="1994783"/>
          </a:xfrm>
          <a:prstGeom prst="rect">
            <a:avLst/>
          </a:prstGeom>
        </p:spPr>
      </p:pic>
      <p:sp>
        <p:nvSpPr>
          <p:cNvPr id="9" name="Google Shape;504;p33">
            <a:extLst>
              <a:ext uri="{FF2B5EF4-FFF2-40B4-BE49-F238E27FC236}">
                <a16:creationId xmlns:a16="http://schemas.microsoft.com/office/drawing/2014/main" id="{57601B99-1C17-2349-9AA5-F5DF777CB69D}"/>
              </a:ext>
            </a:extLst>
          </p:cNvPr>
          <p:cNvSpPr txBox="1">
            <a:spLocks/>
          </p:cNvSpPr>
          <p:nvPr/>
        </p:nvSpPr>
        <p:spPr>
          <a:xfrm>
            <a:off x="0" y="2571749"/>
            <a:ext cx="9144000" cy="99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  <a:latin typeface="Quicksand Book" panose="02070303000000060000" pitchFamily="18" charset="77"/>
              </a:rPr>
              <a:t>Vidéaste – Consultant – Créateur de contenu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CC7073-2A4E-A940-B1F0-1E79588F7865}"/>
              </a:ext>
            </a:extLst>
          </p:cNvPr>
          <p:cNvSpPr txBox="1"/>
          <p:nvPr/>
        </p:nvSpPr>
        <p:spPr>
          <a:xfrm>
            <a:off x="-160867" y="279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420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A8B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4105D95-E70B-5345-AB1B-83F07DA41D53}"/>
              </a:ext>
            </a:extLst>
          </p:cNvPr>
          <p:cNvSpPr/>
          <p:nvPr/>
        </p:nvSpPr>
        <p:spPr>
          <a:xfrm>
            <a:off x="-2792" y="-4500"/>
            <a:ext cx="4571999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Google Shape;136;p24">
            <a:extLst>
              <a:ext uri="{FF2B5EF4-FFF2-40B4-BE49-F238E27FC236}">
                <a16:creationId xmlns:a16="http://schemas.microsoft.com/office/drawing/2014/main" id="{242DD180-29AB-4745-A50B-5482C1DC9792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 l="24575" t="11708" r="29064" b="11708"/>
          <a:stretch/>
        </p:blipFill>
        <p:spPr>
          <a:xfrm flipH="1">
            <a:off x="4571998" y="-4500"/>
            <a:ext cx="4618300" cy="51957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85;p57">
            <a:extLst>
              <a:ext uri="{FF2B5EF4-FFF2-40B4-BE49-F238E27FC236}">
                <a16:creationId xmlns:a16="http://schemas.microsoft.com/office/drawing/2014/main" id="{C87D28DF-5309-9941-A10B-09BA3BA73558}"/>
              </a:ext>
            </a:extLst>
          </p:cNvPr>
          <p:cNvSpPr txBox="1">
            <a:spLocks/>
          </p:cNvSpPr>
          <p:nvPr/>
        </p:nvSpPr>
        <p:spPr>
          <a:xfrm flipH="1">
            <a:off x="694479" y="1678626"/>
            <a:ext cx="2694231" cy="1857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endParaRPr lang="fr-FR" dirty="0"/>
          </a:p>
          <a:p>
            <a:pPr>
              <a:buClr>
                <a:schemeClr val="dk1"/>
              </a:buClr>
              <a:buSzPts val="1100"/>
            </a:pPr>
            <a:r>
              <a:rPr lang="fr-FR" dirty="0" err="1">
                <a:latin typeface="Quicksand Book" panose="02070303000000060000" pitchFamily="18" charset="77"/>
              </a:rPr>
              <a:t>levarois.com</a:t>
            </a:r>
            <a:r>
              <a:rPr lang="fr-FR" dirty="0">
                <a:latin typeface="Quicksand Book" panose="02070303000000060000" pitchFamily="18" charset="77"/>
              </a:rPr>
              <a:t>/</a:t>
            </a:r>
            <a:r>
              <a:rPr lang="fr-FR" dirty="0" err="1">
                <a:latin typeface="Quicksand Book" panose="02070303000000060000" pitchFamily="18" charset="77"/>
              </a:rPr>
              <a:t>pocket</a:t>
            </a:r>
            <a:endParaRPr lang="fr-FR" dirty="0">
              <a:latin typeface="Quicksand Book" panose="02070303000000060000" pitchFamily="18" charset="77"/>
            </a:endParaRPr>
          </a:p>
          <a:p>
            <a:pPr>
              <a:buClr>
                <a:schemeClr val="dk1"/>
              </a:buClr>
              <a:buSzPts val="1100"/>
            </a:pPr>
            <a:endParaRPr lang="fr-FR" dirty="0">
              <a:latin typeface="Quicksand Book" panose="02070303000000060000" pitchFamily="18" charset="77"/>
            </a:endParaRPr>
          </a:p>
          <a:p>
            <a:pPr>
              <a:buClr>
                <a:schemeClr val="dk1"/>
              </a:buClr>
              <a:buSzPts val="1100"/>
            </a:pPr>
            <a:r>
              <a:rPr lang="fr-FR" dirty="0">
                <a:latin typeface="Quicksand Book" panose="02070303000000060000" pitchFamily="18" charset="77"/>
              </a:rPr>
              <a:t>06 36 37 36 37</a:t>
            </a:r>
          </a:p>
          <a:p>
            <a:pPr>
              <a:buClr>
                <a:schemeClr val="dk1"/>
              </a:buClr>
              <a:buSzPts val="1100"/>
            </a:pPr>
            <a:endParaRPr lang="fr-FR" dirty="0">
              <a:latin typeface="Quicksand Book" panose="02070303000000060000" pitchFamily="18" charset="77"/>
            </a:endParaRPr>
          </a:p>
          <a:p>
            <a:pPr>
              <a:buClr>
                <a:schemeClr val="dk1"/>
              </a:buClr>
              <a:buSzPts val="1100"/>
            </a:pPr>
            <a:r>
              <a:rPr lang="fr-FR" dirty="0" err="1">
                <a:latin typeface="Quicksand Book" panose="02070303000000060000" pitchFamily="18" charset="77"/>
              </a:rPr>
              <a:t>quentin@levarois.com</a:t>
            </a:r>
            <a:endParaRPr lang="fr-FR" dirty="0">
              <a:latin typeface="Quicksand Book" panose="02070303000000060000" pitchFamily="18" charset="77"/>
            </a:endParaRPr>
          </a:p>
          <a:p>
            <a:pPr>
              <a:buClr>
                <a:schemeClr val="dk1"/>
              </a:buClr>
              <a:buSzPts val="1100"/>
            </a:pPr>
            <a:endParaRPr lang="fr-FR" dirty="0">
              <a:latin typeface="Quicksand Book" panose="02070303000000060000" pitchFamily="18" charset="77"/>
            </a:endParaRPr>
          </a:p>
          <a:p>
            <a:pPr>
              <a:buClr>
                <a:schemeClr val="dk1"/>
              </a:buClr>
              <a:buSzPts val="1100"/>
            </a:pPr>
            <a:r>
              <a:rPr lang="fr-FR" dirty="0">
                <a:latin typeface="Quicksand Book" panose="02070303000000060000" pitchFamily="18" charset="77"/>
              </a:rPr>
              <a:t>@</a:t>
            </a:r>
            <a:r>
              <a:rPr lang="fr-FR" dirty="0" err="1">
                <a:latin typeface="Quicksand Book" panose="02070303000000060000" pitchFamily="18" charset="77"/>
              </a:rPr>
              <a:t>levarois</a:t>
            </a:r>
            <a:r>
              <a:rPr lang="fr-FR" dirty="0">
                <a:latin typeface="Quicksand Book" panose="02070303000000060000" pitchFamily="18" charset="77"/>
              </a:rPr>
              <a:t>_</a:t>
            </a:r>
          </a:p>
        </p:txBody>
      </p:sp>
      <p:sp>
        <p:nvSpPr>
          <p:cNvPr id="7" name="Google Shape;1298;p57">
            <a:extLst>
              <a:ext uri="{FF2B5EF4-FFF2-40B4-BE49-F238E27FC236}">
                <a16:creationId xmlns:a16="http://schemas.microsoft.com/office/drawing/2014/main" id="{46B7AAFD-D710-F14F-BD96-043D36DDFF83}"/>
              </a:ext>
            </a:extLst>
          </p:cNvPr>
          <p:cNvSpPr txBox="1">
            <a:spLocks/>
          </p:cNvSpPr>
          <p:nvPr/>
        </p:nvSpPr>
        <p:spPr>
          <a:xfrm flipH="1">
            <a:off x="355360" y="942824"/>
            <a:ext cx="4482858" cy="9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spc="-150" dirty="0">
                <a:solidFill>
                  <a:srgbClr val="FEC748"/>
                </a:solidFill>
                <a:latin typeface="Quicksand Book" panose="02070303000000060000" pitchFamily="18" charset="77"/>
              </a:rPr>
              <a:t>Restons en contact !</a:t>
            </a:r>
          </a:p>
        </p:txBody>
      </p:sp>
      <p:grpSp>
        <p:nvGrpSpPr>
          <p:cNvPr id="8" name="Google Shape;137;p24">
            <a:extLst>
              <a:ext uri="{FF2B5EF4-FFF2-40B4-BE49-F238E27FC236}">
                <a16:creationId xmlns:a16="http://schemas.microsoft.com/office/drawing/2014/main" id="{7E73CFFB-B2CD-FB47-8F56-47F3EDFB5808}"/>
              </a:ext>
            </a:extLst>
          </p:cNvPr>
          <p:cNvGrpSpPr/>
          <p:nvPr/>
        </p:nvGrpSpPr>
        <p:grpSpPr>
          <a:xfrm>
            <a:off x="496903" y="4277235"/>
            <a:ext cx="1112792" cy="199849"/>
            <a:chOff x="723075" y="4123137"/>
            <a:chExt cx="1112792" cy="199849"/>
          </a:xfrm>
        </p:grpSpPr>
        <p:sp>
          <p:nvSpPr>
            <p:cNvPr id="9" name="Google Shape;138;p24">
              <a:extLst>
                <a:ext uri="{FF2B5EF4-FFF2-40B4-BE49-F238E27FC236}">
                  <a16:creationId xmlns:a16="http://schemas.microsoft.com/office/drawing/2014/main" id="{DCA4F74B-0570-5445-90EC-FAE062366EB0}"/>
                </a:ext>
              </a:extLst>
            </p:cNvPr>
            <p:cNvSpPr/>
            <p:nvPr/>
          </p:nvSpPr>
          <p:spPr>
            <a:xfrm>
              <a:off x="1665717" y="4129581"/>
              <a:ext cx="170150" cy="188211"/>
            </a:xfrm>
            <a:custGeom>
              <a:avLst/>
              <a:gdLst/>
              <a:ahLst/>
              <a:cxnLst/>
              <a:rect l="l" t="t" r="r" b="b"/>
              <a:pathLst>
                <a:path w="9138" h="10108" extrusionOk="0">
                  <a:moveTo>
                    <a:pt x="8485" y="653"/>
                  </a:moveTo>
                  <a:lnTo>
                    <a:pt x="8485" y="9104"/>
                  </a:lnTo>
                  <a:lnTo>
                    <a:pt x="4772" y="6117"/>
                  </a:lnTo>
                  <a:cubicBezTo>
                    <a:pt x="4711" y="6066"/>
                    <a:pt x="4638" y="6043"/>
                    <a:pt x="4568" y="6043"/>
                  </a:cubicBezTo>
                  <a:cubicBezTo>
                    <a:pt x="4497" y="6043"/>
                    <a:pt x="4424" y="6066"/>
                    <a:pt x="4364" y="6117"/>
                  </a:cubicBezTo>
                  <a:lnTo>
                    <a:pt x="653" y="9104"/>
                  </a:lnTo>
                  <a:lnTo>
                    <a:pt x="653" y="653"/>
                  </a:lnTo>
                  <a:close/>
                  <a:moveTo>
                    <a:pt x="325" y="1"/>
                  </a:moveTo>
                  <a:cubicBezTo>
                    <a:pt x="148" y="1"/>
                    <a:pt x="0" y="145"/>
                    <a:pt x="0" y="325"/>
                  </a:cubicBezTo>
                  <a:lnTo>
                    <a:pt x="0" y="9783"/>
                  </a:lnTo>
                  <a:cubicBezTo>
                    <a:pt x="0" y="9911"/>
                    <a:pt x="74" y="10024"/>
                    <a:pt x="188" y="10078"/>
                  </a:cubicBezTo>
                  <a:cubicBezTo>
                    <a:pt x="232" y="10098"/>
                    <a:pt x="279" y="10107"/>
                    <a:pt x="327" y="10107"/>
                  </a:cubicBezTo>
                  <a:cubicBezTo>
                    <a:pt x="399" y="10107"/>
                    <a:pt x="472" y="10084"/>
                    <a:pt x="533" y="10038"/>
                  </a:cubicBezTo>
                  <a:lnTo>
                    <a:pt x="4568" y="6786"/>
                  </a:lnTo>
                  <a:lnTo>
                    <a:pt x="8606" y="10038"/>
                  </a:lnTo>
                  <a:cubicBezTo>
                    <a:pt x="8666" y="10084"/>
                    <a:pt x="8736" y="10108"/>
                    <a:pt x="8810" y="10108"/>
                  </a:cubicBezTo>
                  <a:cubicBezTo>
                    <a:pt x="8860" y="10108"/>
                    <a:pt x="8907" y="10098"/>
                    <a:pt x="8950" y="10078"/>
                  </a:cubicBezTo>
                  <a:cubicBezTo>
                    <a:pt x="9064" y="10024"/>
                    <a:pt x="9137" y="9911"/>
                    <a:pt x="9137" y="9783"/>
                  </a:cubicBezTo>
                  <a:lnTo>
                    <a:pt x="9137" y="325"/>
                  </a:lnTo>
                  <a:cubicBezTo>
                    <a:pt x="9137" y="145"/>
                    <a:pt x="8990" y="1"/>
                    <a:pt x="8810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39;p24">
              <a:extLst>
                <a:ext uri="{FF2B5EF4-FFF2-40B4-BE49-F238E27FC236}">
                  <a16:creationId xmlns:a16="http://schemas.microsoft.com/office/drawing/2014/main" id="{A68D9632-0EEA-3042-B7C3-451B22306AE1}"/>
                </a:ext>
              </a:extLst>
            </p:cNvPr>
            <p:cNvSpPr/>
            <p:nvPr/>
          </p:nvSpPr>
          <p:spPr>
            <a:xfrm>
              <a:off x="1035014" y="4123137"/>
              <a:ext cx="203535" cy="199848"/>
            </a:xfrm>
            <a:custGeom>
              <a:avLst/>
              <a:gdLst/>
              <a:ahLst/>
              <a:cxnLst/>
              <a:rect l="l" t="t" r="r" b="b"/>
              <a:pathLst>
                <a:path w="10931" h="10733" extrusionOk="0">
                  <a:moveTo>
                    <a:pt x="5196" y="649"/>
                  </a:moveTo>
                  <a:cubicBezTo>
                    <a:pt x="7701" y="649"/>
                    <a:pt x="9743" y="2687"/>
                    <a:pt x="9743" y="5192"/>
                  </a:cubicBezTo>
                  <a:cubicBezTo>
                    <a:pt x="9743" y="6035"/>
                    <a:pt x="9505" y="6862"/>
                    <a:pt x="9057" y="7588"/>
                  </a:cubicBezTo>
                  <a:cubicBezTo>
                    <a:pt x="9026" y="7632"/>
                    <a:pt x="9010" y="7681"/>
                    <a:pt x="9006" y="7735"/>
                  </a:cubicBezTo>
                  <a:cubicBezTo>
                    <a:pt x="8943" y="8595"/>
                    <a:pt x="9445" y="9475"/>
                    <a:pt x="9853" y="10037"/>
                  </a:cubicBezTo>
                  <a:cubicBezTo>
                    <a:pt x="8719" y="9860"/>
                    <a:pt x="7715" y="9244"/>
                    <a:pt x="7672" y="9217"/>
                  </a:cubicBezTo>
                  <a:cubicBezTo>
                    <a:pt x="7669" y="9214"/>
                    <a:pt x="7665" y="9214"/>
                    <a:pt x="7661" y="9211"/>
                  </a:cubicBezTo>
                  <a:cubicBezTo>
                    <a:pt x="7608" y="9179"/>
                    <a:pt x="7549" y="9163"/>
                    <a:pt x="7490" y="9163"/>
                  </a:cubicBezTo>
                  <a:cubicBezTo>
                    <a:pt x="7439" y="9163"/>
                    <a:pt x="7387" y="9175"/>
                    <a:pt x="7340" y="9201"/>
                  </a:cubicBezTo>
                  <a:cubicBezTo>
                    <a:pt x="6688" y="9548"/>
                    <a:pt x="5955" y="9736"/>
                    <a:pt x="5159" y="9736"/>
                  </a:cubicBezTo>
                  <a:lnTo>
                    <a:pt x="5136" y="9736"/>
                  </a:lnTo>
                  <a:cubicBezTo>
                    <a:pt x="2663" y="9702"/>
                    <a:pt x="649" y="7665"/>
                    <a:pt x="649" y="5192"/>
                  </a:cubicBezTo>
                  <a:cubicBezTo>
                    <a:pt x="649" y="2720"/>
                    <a:pt x="2663" y="683"/>
                    <a:pt x="5196" y="649"/>
                  </a:cubicBezTo>
                  <a:close/>
                  <a:moveTo>
                    <a:pt x="5129" y="0"/>
                  </a:moveTo>
                  <a:cubicBezTo>
                    <a:pt x="2298" y="37"/>
                    <a:pt x="0" y="2366"/>
                    <a:pt x="0" y="5192"/>
                  </a:cubicBezTo>
                  <a:cubicBezTo>
                    <a:pt x="0" y="8023"/>
                    <a:pt x="2298" y="10351"/>
                    <a:pt x="5116" y="10385"/>
                  </a:cubicBezTo>
                  <a:cubicBezTo>
                    <a:pt x="5119" y="10388"/>
                    <a:pt x="5189" y="10391"/>
                    <a:pt x="5196" y="10391"/>
                  </a:cubicBezTo>
                  <a:cubicBezTo>
                    <a:pt x="5986" y="10391"/>
                    <a:pt x="6772" y="10207"/>
                    <a:pt x="7485" y="9863"/>
                  </a:cubicBezTo>
                  <a:cubicBezTo>
                    <a:pt x="7916" y="10107"/>
                    <a:pt x="9151" y="10733"/>
                    <a:pt x="10436" y="10733"/>
                  </a:cubicBezTo>
                  <a:cubicBezTo>
                    <a:pt x="10489" y="10733"/>
                    <a:pt x="10542" y="10733"/>
                    <a:pt x="10592" y="10729"/>
                  </a:cubicBezTo>
                  <a:cubicBezTo>
                    <a:pt x="10723" y="10726"/>
                    <a:pt x="10833" y="10646"/>
                    <a:pt x="10884" y="10525"/>
                  </a:cubicBezTo>
                  <a:cubicBezTo>
                    <a:pt x="10930" y="10408"/>
                    <a:pt x="10904" y="10271"/>
                    <a:pt x="10813" y="10178"/>
                  </a:cubicBezTo>
                  <a:cubicBezTo>
                    <a:pt x="10479" y="9833"/>
                    <a:pt x="9633" y="8759"/>
                    <a:pt x="9653" y="7859"/>
                  </a:cubicBezTo>
                  <a:cubicBezTo>
                    <a:pt x="10138" y="7049"/>
                    <a:pt x="10391" y="6129"/>
                    <a:pt x="10391" y="5192"/>
                  </a:cubicBezTo>
                  <a:cubicBezTo>
                    <a:pt x="10391" y="2332"/>
                    <a:pt x="8063" y="0"/>
                    <a:pt x="5136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140;p24">
              <a:extLst>
                <a:ext uri="{FF2B5EF4-FFF2-40B4-BE49-F238E27FC236}">
                  <a16:creationId xmlns:a16="http://schemas.microsoft.com/office/drawing/2014/main" id="{888C287A-3396-2E42-8247-EBF41E7BCDEB}"/>
                </a:ext>
              </a:extLst>
            </p:cNvPr>
            <p:cNvGrpSpPr/>
            <p:nvPr/>
          </p:nvGrpSpPr>
          <p:grpSpPr>
            <a:xfrm>
              <a:off x="1308370" y="4128072"/>
              <a:ext cx="226214" cy="194914"/>
              <a:chOff x="1308370" y="4259359"/>
              <a:chExt cx="226214" cy="194914"/>
            </a:xfrm>
          </p:grpSpPr>
          <p:sp>
            <p:nvSpPr>
              <p:cNvPr id="13" name="Google Shape;141;p24">
                <a:extLst>
                  <a:ext uri="{FF2B5EF4-FFF2-40B4-BE49-F238E27FC236}">
                    <a16:creationId xmlns:a16="http://schemas.microsoft.com/office/drawing/2014/main" id="{C444F4D2-6BF7-3749-A7B0-8E1B8F580975}"/>
                  </a:ext>
                </a:extLst>
              </p:cNvPr>
              <p:cNvSpPr/>
              <p:nvPr/>
            </p:nvSpPr>
            <p:spPr>
              <a:xfrm>
                <a:off x="1393543" y="4260868"/>
                <a:ext cx="140730" cy="84516"/>
              </a:xfrm>
              <a:custGeom>
                <a:avLst/>
                <a:gdLst/>
                <a:ahLst/>
                <a:cxnLst/>
                <a:rect l="l" t="t" r="r" b="b"/>
                <a:pathLst>
                  <a:path w="7558" h="4539" extrusionOk="0">
                    <a:moveTo>
                      <a:pt x="7188" y="0"/>
                    </a:moveTo>
                    <a:cubicBezTo>
                      <a:pt x="7133" y="0"/>
                      <a:pt x="7077" y="15"/>
                      <a:pt x="7026" y="45"/>
                    </a:cubicBezTo>
                    <a:lnTo>
                      <a:pt x="211" y="3930"/>
                    </a:lnTo>
                    <a:cubicBezTo>
                      <a:pt x="54" y="4017"/>
                      <a:pt x="0" y="4217"/>
                      <a:pt x="90" y="4372"/>
                    </a:cubicBezTo>
                    <a:cubicBezTo>
                      <a:pt x="151" y="4478"/>
                      <a:pt x="261" y="4539"/>
                      <a:pt x="371" y="4539"/>
                    </a:cubicBezTo>
                    <a:cubicBezTo>
                      <a:pt x="428" y="4539"/>
                      <a:pt x="482" y="4522"/>
                      <a:pt x="532" y="4495"/>
                    </a:cubicBezTo>
                    <a:lnTo>
                      <a:pt x="7347" y="607"/>
                    </a:lnTo>
                    <a:cubicBezTo>
                      <a:pt x="7505" y="521"/>
                      <a:pt x="7558" y="320"/>
                      <a:pt x="7468" y="166"/>
                    </a:cubicBezTo>
                    <a:cubicBezTo>
                      <a:pt x="7410" y="60"/>
                      <a:pt x="7300" y="0"/>
                      <a:pt x="7188" y="0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2;p24">
                <a:extLst>
                  <a:ext uri="{FF2B5EF4-FFF2-40B4-BE49-F238E27FC236}">
                    <a16:creationId xmlns:a16="http://schemas.microsoft.com/office/drawing/2014/main" id="{60834E73-8A06-FD4D-912B-F4E69774A574}"/>
                  </a:ext>
                </a:extLst>
              </p:cNvPr>
              <p:cNvSpPr/>
              <p:nvPr/>
            </p:nvSpPr>
            <p:spPr>
              <a:xfrm>
                <a:off x="1308370" y="4259359"/>
                <a:ext cx="226214" cy="194914"/>
              </a:xfrm>
              <a:custGeom>
                <a:avLst/>
                <a:gdLst/>
                <a:ahLst/>
                <a:cxnLst/>
                <a:rect l="l" t="t" r="r" b="b"/>
                <a:pathLst>
                  <a:path w="12149" h="10468" extrusionOk="0">
                    <a:moveTo>
                      <a:pt x="11202" y="702"/>
                    </a:moveTo>
                    <a:lnTo>
                      <a:pt x="6040" y="9213"/>
                    </a:lnTo>
                    <a:lnTo>
                      <a:pt x="5267" y="4245"/>
                    </a:lnTo>
                    <a:cubicBezTo>
                      <a:pt x="5257" y="4164"/>
                      <a:pt x="5214" y="4091"/>
                      <a:pt x="5153" y="4041"/>
                    </a:cubicBezTo>
                    <a:lnTo>
                      <a:pt x="1249" y="869"/>
                    </a:lnTo>
                    <a:lnTo>
                      <a:pt x="11202" y="702"/>
                    </a:lnTo>
                    <a:close/>
                    <a:moveTo>
                      <a:pt x="11809" y="0"/>
                    </a:moveTo>
                    <a:cubicBezTo>
                      <a:pt x="11754" y="0"/>
                      <a:pt x="11698" y="14"/>
                      <a:pt x="11647" y="43"/>
                    </a:cubicBezTo>
                    <a:lnTo>
                      <a:pt x="345" y="234"/>
                    </a:lnTo>
                    <a:cubicBezTo>
                      <a:pt x="208" y="237"/>
                      <a:pt x="87" y="324"/>
                      <a:pt x="44" y="455"/>
                    </a:cubicBezTo>
                    <a:cubicBezTo>
                      <a:pt x="1" y="582"/>
                      <a:pt x="41" y="725"/>
                      <a:pt x="148" y="812"/>
                    </a:cubicBezTo>
                    <a:lnTo>
                      <a:pt x="4644" y="4466"/>
                    </a:lnTo>
                    <a:lnTo>
                      <a:pt x="5535" y="10194"/>
                    </a:lnTo>
                    <a:cubicBezTo>
                      <a:pt x="5555" y="10327"/>
                      <a:pt x="5658" y="10435"/>
                      <a:pt x="5792" y="10461"/>
                    </a:cubicBezTo>
                    <a:cubicBezTo>
                      <a:pt x="5813" y="10468"/>
                      <a:pt x="5836" y="10468"/>
                      <a:pt x="5856" y="10468"/>
                    </a:cubicBezTo>
                    <a:cubicBezTo>
                      <a:pt x="5966" y="10468"/>
                      <a:pt x="6073" y="10411"/>
                      <a:pt x="6134" y="10314"/>
                    </a:cubicBezTo>
                    <a:lnTo>
                      <a:pt x="11995" y="648"/>
                    </a:lnTo>
                    <a:cubicBezTo>
                      <a:pt x="12105" y="585"/>
                      <a:pt x="12149" y="464"/>
                      <a:pt x="12136" y="344"/>
                    </a:cubicBezTo>
                    <a:cubicBezTo>
                      <a:pt x="12139" y="257"/>
                      <a:pt x="12109" y="166"/>
                      <a:pt x="12045" y="100"/>
                    </a:cubicBezTo>
                    <a:cubicBezTo>
                      <a:pt x="11982" y="35"/>
                      <a:pt x="11896" y="0"/>
                      <a:pt x="11809" y="0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143;p24">
              <a:extLst>
                <a:ext uri="{FF2B5EF4-FFF2-40B4-BE49-F238E27FC236}">
                  <a16:creationId xmlns:a16="http://schemas.microsoft.com/office/drawing/2014/main" id="{83547BC4-1371-E74F-8DB1-F762798D3212}"/>
                </a:ext>
              </a:extLst>
            </p:cNvPr>
            <p:cNvSpPr/>
            <p:nvPr/>
          </p:nvSpPr>
          <p:spPr>
            <a:xfrm>
              <a:off x="723075" y="4127792"/>
              <a:ext cx="208842" cy="189161"/>
            </a:xfrm>
            <a:custGeom>
              <a:avLst/>
              <a:gdLst/>
              <a:ahLst/>
              <a:cxnLst/>
              <a:rect l="l" t="t" r="r" b="b"/>
              <a:pathLst>
                <a:path w="11216" h="10159" extrusionOk="0">
                  <a:moveTo>
                    <a:pt x="3450" y="1"/>
                  </a:moveTo>
                  <a:cubicBezTo>
                    <a:pt x="1546" y="1"/>
                    <a:pt x="0" y="1550"/>
                    <a:pt x="0" y="3454"/>
                  </a:cubicBezTo>
                  <a:cubicBezTo>
                    <a:pt x="0" y="3849"/>
                    <a:pt x="40" y="4179"/>
                    <a:pt x="128" y="4457"/>
                  </a:cubicBezTo>
                  <a:cubicBezTo>
                    <a:pt x="252" y="4862"/>
                    <a:pt x="485" y="5123"/>
                    <a:pt x="716" y="5354"/>
                  </a:cubicBezTo>
                  <a:lnTo>
                    <a:pt x="4273" y="8947"/>
                  </a:lnTo>
                  <a:cubicBezTo>
                    <a:pt x="4600" y="9275"/>
                    <a:pt x="5300" y="9978"/>
                    <a:pt x="5370" y="10051"/>
                  </a:cubicBezTo>
                  <a:cubicBezTo>
                    <a:pt x="5394" y="10081"/>
                    <a:pt x="5423" y="10105"/>
                    <a:pt x="5457" y="10121"/>
                  </a:cubicBezTo>
                  <a:cubicBezTo>
                    <a:pt x="5504" y="10149"/>
                    <a:pt x="5558" y="10158"/>
                    <a:pt x="5608" y="10158"/>
                  </a:cubicBezTo>
                  <a:cubicBezTo>
                    <a:pt x="5692" y="10158"/>
                    <a:pt x="5772" y="10125"/>
                    <a:pt x="5835" y="10065"/>
                  </a:cubicBezTo>
                  <a:lnTo>
                    <a:pt x="10378" y="5475"/>
                  </a:lnTo>
                  <a:cubicBezTo>
                    <a:pt x="10599" y="5254"/>
                    <a:pt x="10871" y="4953"/>
                    <a:pt x="11021" y="4605"/>
                  </a:cubicBezTo>
                  <a:cubicBezTo>
                    <a:pt x="11152" y="4300"/>
                    <a:pt x="11215" y="3922"/>
                    <a:pt x="11215" y="3454"/>
                  </a:cubicBezTo>
                  <a:cubicBezTo>
                    <a:pt x="11215" y="1550"/>
                    <a:pt x="9666" y="1"/>
                    <a:pt x="7766" y="1"/>
                  </a:cubicBezTo>
                  <a:cubicBezTo>
                    <a:pt x="6976" y="1"/>
                    <a:pt x="6220" y="269"/>
                    <a:pt x="5608" y="764"/>
                  </a:cubicBezTo>
                  <a:cubicBezTo>
                    <a:pt x="4995" y="269"/>
                    <a:pt x="4239" y="1"/>
                    <a:pt x="3450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2652;p74">
            <a:extLst>
              <a:ext uri="{FF2B5EF4-FFF2-40B4-BE49-F238E27FC236}">
                <a16:creationId xmlns:a16="http://schemas.microsoft.com/office/drawing/2014/main" id="{80151177-8698-5F40-97D7-9D14C1FF47EB}"/>
              </a:ext>
            </a:extLst>
          </p:cNvPr>
          <p:cNvGrpSpPr/>
          <p:nvPr/>
        </p:nvGrpSpPr>
        <p:grpSpPr>
          <a:xfrm>
            <a:off x="435233" y="3277188"/>
            <a:ext cx="208842" cy="223934"/>
            <a:chOff x="3303268" y="3817349"/>
            <a:chExt cx="346056" cy="345674"/>
          </a:xfrm>
        </p:grpSpPr>
        <p:sp>
          <p:nvSpPr>
            <p:cNvPr id="18" name="Google Shape;12653;p74">
              <a:extLst>
                <a:ext uri="{FF2B5EF4-FFF2-40B4-BE49-F238E27FC236}">
                  <a16:creationId xmlns:a16="http://schemas.microsoft.com/office/drawing/2014/main" id="{B6F1529E-2B9F-DB48-927F-786B91CA5563}"/>
                </a:ext>
              </a:extLst>
            </p:cNvPr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54;p74">
              <a:extLst>
                <a:ext uri="{FF2B5EF4-FFF2-40B4-BE49-F238E27FC236}">
                  <a16:creationId xmlns:a16="http://schemas.microsoft.com/office/drawing/2014/main" id="{1092D511-8A4D-BC41-9612-4BF08C3A9833}"/>
                </a:ext>
              </a:extLst>
            </p:cNvPr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55;p74">
              <a:extLst>
                <a:ext uri="{FF2B5EF4-FFF2-40B4-BE49-F238E27FC236}">
                  <a16:creationId xmlns:a16="http://schemas.microsoft.com/office/drawing/2014/main" id="{87065269-5C27-384D-AF07-36399D7319AA}"/>
                </a:ext>
              </a:extLst>
            </p:cNvPr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56;p74">
              <a:extLst>
                <a:ext uri="{FF2B5EF4-FFF2-40B4-BE49-F238E27FC236}">
                  <a16:creationId xmlns:a16="http://schemas.microsoft.com/office/drawing/2014/main" id="{0B19703D-5044-FD4B-B2B3-7C4145BAA7CD}"/>
                </a:ext>
              </a:extLst>
            </p:cNvPr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9326;p68">
            <a:extLst>
              <a:ext uri="{FF2B5EF4-FFF2-40B4-BE49-F238E27FC236}">
                <a16:creationId xmlns:a16="http://schemas.microsoft.com/office/drawing/2014/main" id="{1CD6167A-D31C-4F4B-9871-D71539378CBC}"/>
              </a:ext>
            </a:extLst>
          </p:cNvPr>
          <p:cNvGrpSpPr/>
          <p:nvPr/>
        </p:nvGrpSpPr>
        <p:grpSpPr>
          <a:xfrm>
            <a:off x="488402" y="2380805"/>
            <a:ext cx="129270" cy="223934"/>
            <a:chOff x="2656082" y="2287427"/>
            <a:chExt cx="207582" cy="359594"/>
          </a:xfrm>
        </p:grpSpPr>
        <p:sp>
          <p:nvSpPr>
            <p:cNvPr id="25" name="Google Shape;9327;p68">
              <a:extLst>
                <a:ext uri="{FF2B5EF4-FFF2-40B4-BE49-F238E27FC236}">
                  <a16:creationId xmlns:a16="http://schemas.microsoft.com/office/drawing/2014/main" id="{A6E49D6C-F74D-734A-A416-7E3F5D5BF776}"/>
                </a:ext>
              </a:extLst>
            </p:cNvPr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28;p68">
              <a:extLst>
                <a:ext uri="{FF2B5EF4-FFF2-40B4-BE49-F238E27FC236}">
                  <a16:creationId xmlns:a16="http://schemas.microsoft.com/office/drawing/2014/main" id="{2455AC90-7657-2243-A043-2266ED1BA9F6}"/>
                </a:ext>
              </a:extLst>
            </p:cNvPr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29;p68">
              <a:extLst>
                <a:ext uri="{FF2B5EF4-FFF2-40B4-BE49-F238E27FC236}">
                  <a16:creationId xmlns:a16="http://schemas.microsoft.com/office/drawing/2014/main" id="{85FBFC89-E2C5-2145-BC36-C9BCDC26A6BC}"/>
                </a:ext>
              </a:extLst>
            </p:cNvPr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30;p68">
              <a:extLst>
                <a:ext uri="{FF2B5EF4-FFF2-40B4-BE49-F238E27FC236}">
                  <a16:creationId xmlns:a16="http://schemas.microsoft.com/office/drawing/2014/main" id="{E2BE881A-A8B8-D547-AE41-604D52596143}"/>
                </a:ext>
              </a:extLst>
            </p:cNvPr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9680;p68">
            <a:extLst>
              <a:ext uri="{FF2B5EF4-FFF2-40B4-BE49-F238E27FC236}">
                <a16:creationId xmlns:a16="http://schemas.microsoft.com/office/drawing/2014/main" id="{EDFA3815-52E5-A74E-91D0-557A1639E2A0}"/>
              </a:ext>
            </a:extLst>
          </p:cNvPr>
          <p:cNvGrpSpPr/>
          <p:nvPr/>
        </p:nvGrpSpPr>
        <p:grpSpPr>
          <a:xfrm>
            <a:off x="421894" y="2837186"/>
            <a:ext cx="242254" cy="223934"/>
            <a:chOff x="7384751" y="4147984"/>
            <a:chExt cx="380012" cy="351274"/>
          </a:xfrm>
        </p:grpSpPr>
        <p:sp>
          <p:nvSpPr>
            <p:cNvPr id="29" name="Google Shape;9681;p68">
              <a:extLst>
                <a:ext uri="{FF2B5EF4-FFF2-40B4-BE49-F238E27FC236}">
                  <a16:creationId xmlns:a16="http://schemas.microsoft.com/office/drawing/2014/main" id="{89F10B78-61BC-4E4E-90C8-3905290BE5B8}"/>
                </a:ext>
              </a:extLst>
            </p:cNvPr>
            <p:cNvSpPr/>
            <p:nvPr/>
          </p:nvSpPr>
          <p:spPr>
            <a:xfrm>
              <a:off x="7385513" y="4225879"/>
              <a:ext cx="379250" cy="273379"/>
            </a:xfrm>
            <a:custGeom>
              <a:avLst/>
              <a:gdLst/>
              <a:ahLst/>
              <a:cxnLst/>
              <a:rect l="l" t="t" r="r" b="b"/>
              <a:pathLst>
                <a:path w="11943" h="8609" extrusionOk="0">
                  <a:moveTo>
                    <a:pt x="11740" y="0"/>
                  </a:moveTo>
                  <a:cubicBezTo>
                    <a:pt x="11645" y="0"/>
                    <a:pt x="11562" y="72"/>
                    <a:pt x="11562" y="179"/>
                  </a:cubicBezTo>
                  <a:lnTo>
                    <a:pt x="11562" y="2667"/>
                  </a:lnTo>
                  <a:cubicBezTo>
                    <a:pt x="11562" y="3393"/>
                    <a:pt x="10966" y="3989"/>
                    <a:pt x="10240" y="3989"/>
                  </a:cubicBezTo>
                  <a:lnTo>
                    <a:pt x="9085" y="3989"/>
                  </a:lnTo>
                  <a:cubicBezTo>
                    <a:pt x="8954" y="3989"/>
                    <a:pt x="8823" y="4084"/>
                    <a:pt x="8776" y="4203"/>
                  </a:cubicBezTo>
                  <a:cubicBezTo>
                    <a:pt x="8573" y="4703"/>
                    <a:pt x="8549" y="5167"/>
                    <a:pt x="8752" y="5537"/>
                  </a:cubicBezTo>
                  <a:cubicBezTo>
                    <a:pt x="8823" y="5703"/>
                    <a:pt x="8942" y="5834"/>
                    <a:pt x="9049" y="5941"/>
                  </a:cubicBezTo>
                  <a:cubicBezTo>
                    <a:pt x="8752" y="5929"/>
                    <a:pt x="8514" y="5822"/>
                    <a:pt x="8359" y="5656"/>
                  </a:cubicBezTo>
                  <a:cubicBezTo>
                    <a:pt x="8240" y="5537"/>
                    <a:pt x="7978" y="5167"/>
                    <a:pt x="8073" y="4358"/>
                  </a:cubicBezTo>
                  <a:cubicBezTo>
                    <a:pt x="8109" y="4155"/>
                    <a:pt x="7942" y="3977"/>
                    <a:pt x="7740" y="3977"/>
                  </a:cubicBezTo>
                  <a:lnTo>
                    <a:pt x="5954" y="3977"/>
                  </a:lnTo>
                  <a:cubicBezTo>
                    <a:pt x="5859" y="3977"/>
                    <a:pt x="5775" y="4048"/>
                    <a:pt x="5775" y="4155"/>
                  </a:cubicBezTo>
                  <a:cubicBezTo>
                    <a:pt x="5775" y="4263"/>
                    <a:pt x="5847" y="4334"/>
                    <a:pt x="5954" y="4334"/>
                  </a:cubicBezTo>
                  <a:lnTo>
                    <a:pt x="6847" y="4334"/>
                  </a:lnTo>
                  <a:lnTo>
                    <a:pt x="6847" y="5691"/>
                  </a:lnTo>
                  <a:cubicBezTo>
                    <a:pt x="6847" y="6430"/>
                    <a:pt x="6228" y="7037"/>
                    <a:pt x="5490" y="7037"/>
                  </a:cubicBezTo>
                  <a:lnTo>
                    <a:pt x="4704" y="7037"/>
                  </a:lnTo>
                  <a:cubicBezTo>
                    <a:pt x="4561" y="7037"/>
                    <a:pt x="4466" y="7144"/>
                    <a:pt x="4466" y="7275"/>
                  </a:cubicBezTo>
                  <a:cubicBezTo>
                    <a:pt x="4442" y="7834"/>
                    <a:pt x="4239" y="8215"/>
                    <a:pt x="3668" y="8251"/>
                  </a:cubicBezTo>
                  <a:cubicBezTo>
                    <a:pt x="3930" y="7977"/>
                    <a:pt x="3954" y="7573"/>
                    <a:pt x="3882" y="7239"/>
                  </a:cubicBezTo>
                  <a:cubicBezTo>
                    <a:pt x="3846" y="7120"/>
                    <a:pt x="3763" y="7037"/>
                    <a:pt x="3644" y="7037"/>
                  </a:cubicBezTo>
                  <a:lnTo>
                    <a:pt x="1703" y="7037"/>
                  </a:lnTo>
                  <a:cubicBezTo>
                    <a:pt x="965" y="7037"/>
                    <a:pt x="358" y="6430"/>
                    <a:pt x="358" y="5691"/>
                  </a:cubicBezTo>
                  <a:lnTo>
                    <a:pt x="358" y="5310"/>
                  </a:lnTo>
                  <a:cubicBezTo>
                    <a:pt x="358" y="5227"/>
                    <a:pt x="275" y="5132"/>
                    <a:pt x="179" y="5132"/>
                  </a:cubicBezTo>
                  <a:cubicBezTo>
                    <a:pt x="84" y="5132"/>
                    <a:pt x="1" y="5215"/>
                    <a:pt x="1" y="5310"/>
                  </a:cubicBezTo>
                  <a:lnTo>
                    <a:pt x="1" y="5691"/>
                  </a:lnTo>
                  <a:cubicBezTo>
                    <a:pt x="1" y="6620"/>
                    <a:pt x="751" y="7394"/>
                    <a:pt x="1703" y="7394"/>
                  </a:cubicBezTo>
                  <a:lnTo>
                    <a:pt x="3573" y="7394"/>
                  </a:lnTo>
                  <a:cubicBezTo>
                    <a:pt x="3596" y="7620"/>
                    <a:pt x="3596" y="8025"/>
                    <a:pt x="3215" y="8144"/>
                  </a:cubicBezTo>
                  <a:cubicBezTo>
                    <a:pt x="2989" y="8215"/>
                    <a:pt x="3001" y="8525"/>
                    <a:pt x="3239" y="8573"/>
                  </a:cubicBezTo>
                  <a:cubicBezTo>
                    <a:pt x="3370" y="8608"/>
                    <a:pt x="3489" y="8608"/>
                    <a:pt x="3596" y="8608"/>
                  </a:cubicBezTo>
                  <a:cubicBezTo>
                    <a:pt x="4299" y="8608"/>
                    <a:pt x="4763" y="8204"/>
                    <a:pt x="4823" y="7394"/>
                  </a:cubicBezTo>
                  <a:lnTo>
                    <a:pt x="5513" y="7394"/>
                  </a:lnTo>
                  <a:cubicBezTo>
                    <a:pt x="6454" y="7394"/>
                    <a:pt x="7228" y="6644"/>
                    <a:pt x="7228" y="5691"/>
                  </a:cubicBezTo>
                  <a:lnTo>
                    <a:pt x="7228" y="4334"/>
                  </a:lnTo>
                  <a:lnTo>
                    <a:pt x="7764" y="4334"/>
                  </a:lnTo>
                  <a:cubicBezTo>
                    <a:pt x="7716" y="4715"/>
                    <a:pt x="7704" y="5429"/>
                    <a:pt x="8157" y="5894"/>
                  </a:cubicBezTo>
                  <a:cubicBezTo>
                    <a:pt x="8407" y="6168"/>
                    <a:pt x="8764" y="6299"/>
                    <a:pt x="9240" y="6299"/>
                  </a:cubicBezTo>
                  <a:cubicBezTo>
                    <a:pt x="9311" y="6299"/>
                    <a:pt x="9383" y="6299"/>
                    <a:pt x="9478" y="6287"/>
                  </a:cubicBezTo>
                  <a:cubicBezTo>
                    <a:pt x="9704" y="6263"/>
                    <a:pt x="9776" y="5965"/>
                    <a:pt x="9561" y="5846"/>
                  </a:cubicBezTo>
                  <a:cubicBezTo>
                    <a:pt x="8847" y="5429"/>
                    <a:pt x="9002" y="4715"/>
                    <a:pt x="9145" y="4334"/>
                  </a:cubicBezTo>
                  <a:lnTo>
                    <a:pt x="10276" y="4334"/>
                  </a:lnTo>
                  <a:cubicBezTo>
                    <a:pt x="11205" y="4334"/>
                    <a:pt x="11943" y="3584"/>
                    <a:pt x="11943" y="2667"/>
                  </a:cubicBezTo>
                  <a:lnTo>
                    <a:pt x="11943" y="179"/>
                  </a:lnTo>
                  <a:cubicBezTo>
                    <a:pt x="11919" y="95"/>
                    <a:pt x="11847" y="0"/>
                    <a:pt x="117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682;p68">
              <a:extLst>
                <a:ext uri="{FF2B5EF4-FFF2-40B4-BE49-F238E27FC236}">
                  <a16:creationId xmlns:a16="http://schemas.microsoft.com/office/drawing/2014/main" id="{63B945A1-E74F-0E4B-A335-9537D2959154}"/>
                </a:ext>
              </a:extLst>
            </p:cNvPr>
            <p:cNvSpPr/>
            <p:nvPr/>
          </p:nvSpPr>
          <p:spPr>
            <a:xfrm>
              <a:off x="7384751" y="4147984"/>
              <a:ext cx="380012" cy="228382"/>
            </a:xfrm>
            <a:custGeom>
              <a:avLst/>
              <a:gdLst/>
              <a:ahLst/>
              <a:cxnLst/>
              <a:rect l="l" t="t" r="r" b="b"/>
              <a:pathLst>
                <a:path w="11967" h="7192" extrusionOk="0">
                  <a:moveTo>
                    <a:pt x="3144" y="0"/>
                  </a:moveTo>
                  <a:cubicBezTo>
                    <a:pt x="2227" y="0"/>
                    <a:pt x="1477" y="739"/>
                    <a:pt x="1477" y="1667"/>
                  </a:cubicBezTo>
                  <a:lnTo>
                    <a:pt x="1477" y="4132"/>
                  </a:lnTo>
                  <a:cubicBezTo>
                    <a:pt x="1108" y="4191"/>
                    <a:pt x="751" y="4358"/>
                    <a:pt x="477" y="4644"/>
                  </a:cubicBezTo>
                  <a:cubicBezTo>
                    <a:pt x="168" y="4965"/>
                    <a:pt x="1" y="5382"/>
                    <a:pt x="1" y="5823"/>
                  </a:cubicBezTo>
                  <a:lnTo>
                    <a:pt x="1" y="7013"/>
                  </a:lnTo>
                  <a:cubicBezTo>
                    <a:pt x="1" y="7097"/>
                    <a:pt x="84" y="7192"/>
                    <a:pt x="180" y="7192"/>
                  </a:cubicBezTo>
                  <a:cubicBezTo>
                    <a:pt x="275" y="7192"/>
                    <a:pt x="358" y="7108"/>
                    <a:pt x="358" y="7013"/>
                  </a:cubicBezTo>
                  <a:lnTo>
                    <a:pt x="358" y="5823"/>
                  </a:lnTo>
                  <a:cubicBezTo>
                    <a:pt x="358" y="5465"/>
                    <a:pt x="501" y="5132"/>
                    <a:pt x="751" y="4882"/>
                  </a:cubicBezTo>
                  <a:cubicBezTo>
                    <a:pt x="953" y="4668"/>
                    <a:pt x="1203" y="4537"/>
                    <a:pt x="1489" y="4477"/>
                  </a:cubicBezTo>
                  <a:lnTo>
                    <a:pt x="1489" y="5084"/>
                  </a:lnTo>
                  <a:cubicBezTo>
                    <a:pt x="1489" y="6013"/>
                    <a:pt x="2239" y="6751"/>
                    <a:pt x="3156" y="6751"/>
                  </a:cubicBezTo>
                  <a:lnTo>
                    <a:pt x="5240" y="6751"/>
                  </a:lnTo>
                  <a:cubicBezTo>
                    <a:pt x="5335" y="6751"/>
                    <a:pt x="5418" y="6680"/>
                    <a:pt x="5418" y="6573"/>
                  </a:cubicBezTo>
                  <a:cubicBezTo>
                    <a:pt x="5418" y="6489"/>
                    <a:pt x="5347" y="6394"/>
                    <a:pt x="5240" y="6394"/>
                  </a:cubicBezTo>
                  <a:lnTo>
                    <a:pt x="3156" y="6394"/>
                  </a:lnTo>
                  <a:cubicBezTo>
                    <a:pt x="2430" y="6394"/>
                    <a:pt x="1834" y="5799"/>
                    <a:pt x="1834" y="5073"/>
                  </a:cubicBezTo>
                  <a:lnTo>
                    <a:pt x="1834" y="1620"/>
                  </a:lnTo>
                  <a:cubicBezTo>
                    <a:pt x="1834" y="893"/>
                    <a:pt x="2430" y="298"/>
                    <a:pt x="3156" y="298"/>
                  </a:cubicBezTo>
                  <a:lnTo>
                    <a:pt x="10288" y="298"/>
                  </a:lnTo>
                  <a:cubicBezTo>
                    <a:pt x="11014" y="298"/>
                    <a:pt x="11610" y="893"/>
                    <a:pt x="11610" y="1620"/>
                  </a:cubicBezTo>
                  <a:lnTo>
                    <a:pt x="11610" y="1846"/>
                  </a:lnTo>
                  <a:cubicBezTo>
                    <a:pt x="11610" y="1929"/>
                    <a:pt x="11693" y="2025"/>
                    <a:pt x="11788" y="2025"/>
                  </a:cubicBezTo>
                  <a:cubicBezTo>
                    <a:pt x="11883" y="2025"/>
                    <a:pt x="11967" y="1953"/>
                    <a:pt x="11967" y="1846"/>
                  </a:cubicBezTo>
                  <a:lnTo>
                    <a:pt x="11967" y="1620"/>
                  </a:lnTo>
                  <a:cubicBezTo>
                    <a:pt x="11943" y="762"/>
                    <a:pt x="11193" y="0"/>
                    <a:pt x="102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683;p68">
              <a:extLst>
                <a:ext uri="{FF2B5EF4-FFF2-40B4-BE49-F238E27FC236}">
                  <a16:creationId xmlns:a16="http://schemas.microsoft.com/office/drawing/2014/main" id="{0866CF82-04CC-1243-91ED-C7DDD581593A}"/>
                </a:ext>
              </a:extLst>
            </p:cNvPr>
            <p:cNvSpPr/>
            <p:nvPr/>
          </p:nvSpPr>
          <p:spPr>
            <a:xfrm>
              <a:off x="7507642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39" y="358"/>
                    <a:pt x="834" y="465"/>
                    <a:pt x="834" y="596"/>
                  </a:cubicBezTo>
                  <a:cubicBezTo>
                    <a:pt x="834" y="739"/>
                    <a:pt x="739" y="834"/>
                    <a:pt x="596" y="834"/>
                  </a:cubicBezTo>
                  <a:cubicBezTo>
                    <a:pt x="465" y="834"/>
                    <a:pt x="358" y="739"/>
                    <a:pt x="358" y="596"/>
                  </a:cubicBezTo>
                  <a:cubicBezTo>
                    <a:pt x="358" y="465"/>
                    <a:pt x="465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684;p68">
              <a:extLst>
                <a:ext uri="{FF2B5EF4-FFF2-40B4-BE49-F238E27FC236}">
                  <a16:creationId xmlns:a16="http://schemas.microsoft.com/office/drawing/2014/main" id="{CA66A03A-1906-AD42-A523-F1C45A95F4F9}"/>
                </a:ext>
              </a:extLst>
            </p:cNvPr>
            <p:cNvSpPr/>
            <p:nvPr/>
          </p:nvSpPr>
          <p:spPr>
            <a:xfrm>
              <a:off x="7573820" y="4228134"/>
              <a:ext cx="37820" cy="37852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58"/>
                  </a:moveTo>
                  <a:cubicBezTo>
                    <a:pt x="738" y="358"/>
                    <a:pt x="833" y="465"/>
                    <a:pt x="833" y="596"/>
                  </a:cubicBezTo>
                  <a:cubicBezTo>
                    <a:pt x="833" y="739"/>
                    <a:pt x="738" y="834"/>
                    <a:pt x="595" y="834"/>
                  </a:cubicBezTo>
                  <a:cubicBezTo>
                    <a:pt x="464" y="834"/>
                    <a:pt x="357" y="739"/>
                    <a:pt x="357" y="596"/>
                  </a:cubicBezTo>
                  <a:cubicBezTo>
                    <a:pt x="357" y="465"/>
                    <a:pt x="464" y="358"/>
                    <a:pt x="595" y="358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685;p68">
              <a:extLst>
                <a:ext uri="{FF2B5EF4-FFF2-40B4-BE49-F238E27FC236}">
                  <a16:creationId xmlns:a16="http://schemas.microsoft.com/office/drawing/2014/main" id="{E0BBB39F-10EA-6748-8096-4476DD68D9D4}"/>
                </a:ext>
              </a:extLst>
            </p:cNvPr>
            <p:cNvSpPr/>
            <p:nvPr/>
          </p:nvSpPr>
          <p:spPr>
            <a:xfrm>
              <a:off x="7640728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27" y="358"/>
                    <a:pt x="834" y="465"/>
                    <a:pt x="834" y="596"/>
                  </a:cubicBezTo>
                  <a:cubicBezTo>
                    <a:pt x="834" y="739"/>
                    <a:pt x="727" y="834"/>
                    <a:pt x="596" y="834"/>
                  </a:cubicBezTo>
                  <a:cubicBezTo>
                    <a:pt x="453" y="834"/>
                    <a:pt x="358" y="739"/>
                    <a:pt x="358" y="596"/>
                  </a:cubicBezTo>
                  <a:cubicBezTo>
                    <a:pt x="334" y="465"/>
                    <a:pt x="453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62" y="1"/>
                    <a:pt x="0" y="274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6"/>
                  </a:cubicBezTo>
                  <a:cubicBezTo>
                    <a:pt x="1191" y="274"/>
                    <a:pt x="917" y="1"/>
                    <a:pt x="5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9322;p68">
            <a:extLst>
              <a:ext uri="{FF2B5EF4-FFF2-40B4-BE49-F238E27FC236}">
                <a16:creationId xmlns:a16="http://schemas.microsoft.com/office/drawing/2014/main" id="{B60E028C-72EB-F54C-A628-808026354C53}"/>
              </a:ext>
            </a:extLst>
          </p:cNvPr>
          <p:cNvGrpSpPr/>
          <p:nvPr/>
        </p:nvGrpSpPr>
        <p:grpSpPr>
          <a:xfrm>
            <a:off x="446634" y="1995809"/>
            <a:ext cx="205984" cy="187975"/>
            <a:chOff x="1958520" y="2302574"/>
            <a:chExt cx="359213" cy="327807"/>
          </a:xfrm>
        </p:grpSpPr>
        <p:sp>
          <p:nvSpPr>
            <p:cNvPr id="35" name="Google Shape;9323;p68">
              <a:extLst>
                <a:ext uri="{FF2B5EF4-FFF2-40B4-BE49-F238E27FC236}">
                  <a16:creationId xmlns:a16="http://schemas.microsoft.com/office/drawing/2014/main" id="{0AE21223-229E-3044-8AFA-37610D3B1947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24;p68">
              <a:extLst>
                <a:ext uri="{FF2B5EF4-FFF2-40B4-BE49-F238E27FC236}">
                  <a16:creationId xmlns:a16="http://schemas.microsoft.com/office/drawing/2014/main" id="{338E60E2-5DAF-664A-8448-C14595705C5B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25;p68">
              <a:extLst>
                <a:ext uri="{FF2B5EF4-FFF2-40B4-BE49-F238E27FC236}">
                  <a16:creationId xmlns:a16="http://schemas.microsoft.com/office/drawing/2014/main" id="{B72BA1E5-E933-094C-B6CA-FEBC6F84A2D1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419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005549-6973-2C4E-BCE6-87CF36D6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3" b="1253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82" name="Google Shape;1182;p51"/>
          <p:cNvSpPr txBox="1">
            <a:spLocks noGrp="1"/>
          </p:cNvSpPr>
          <p:nvPr>
            <p:ph type="title"/>
          </p:nvPr>
        </p:nvSpPr>
        <p:spPr>
          <a:xfrm>
            <a:off x="1208437" y="3155062"/>
            <a:ext cx="6726865" cy="1875263"/>
          </a:xfrm>
          <a:prstGeom prst="rect">
            <a:avLst/>
          </a:prstGeom>
          <a:solidFill>
            <a:srgbClr val="FEC74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sz="900" i="0" dirty="0">
                <a:solidFill>
                  <a:srgbClr val="444444"/>
                </a:solidFill>
                <a:effectLst/>
                <a:latin typeface="Quicksand Bold" panose="02070303000000060000" pitchFamily="18" charset="77"/>
              </a:rPr>
              <a:t>.</a:t>
            </a:r>
          </a:p>
        </p:txBody>
      </p:sp>
      <p:sp>
        <p:nvSpPr>
          <p:cNvPr id="1184" name="Google Shape;1184;p51"/>
          <p:cNvSpPr/>
          <p:nvPr/>
        </p:nvSpPr>
        <p:spPr>
          <a:xfrm>
            <a:off x="4400419" y="2858662"/>
            <a:ext cx="342900" cy="296400"/>
          </a:xfrm>
          <a:prstGeom prst="triangle">
            <a:avLst>
              <a:gd name="adj" fmla="val 50000"/>
            </a:avLst>
          </a:prstGeom>
          <a:solidFill>
            <a:srgbClr val="FEC7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85;p57">
            <a:extLst>
              <a:ext uri="{FF2B5EF4-FFF2-40B4-BE49-F238E27FC236}">
                <a16:creationId xmlns:a16="http://schemas.microsoft.com/office/drawing/2014/main" id="{4D553FAE-F414-2247-9FD2-9D42D73F53D7}"/>
              </a:ext>
            </a:extLst>
          </p:cNvPr>
          <p:cNvSpPr txBox="1">
            <a:spLocks/>
          </p:cNvSpPr>
          <p:nvPr/>
        </p:nvSpPr>
        <p:spPr>
          <a:xfrm flipH="1">
            <a:off x="1208436" y="3172886"/>
            <a:ext cx="6726864" cy="1857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J’ai créé LEVAROIS il y a plus de 11 ans 🎂. À travers mon blog et mes réseaux sociaux, mon objectif est de mettre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en avant les </a:t>
            </a:r>
            <a:r>
              <a:rPr lang="fr-FR" sz="900" b="1" dirty="0">
                <a:solidFill>
                  <a:srgbClr val="1F4D5F"/>
                </a:solidFill>
                <a:latin typeface="Quicksand Book" panose="02070303000000060000" pitchFamily="18" charset="77"/>
              </a:rPr>
              <a:t>bonnes adresses</a:t>
            </a: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 et </a:t>
            </a:r>
            <a:r>
              <a:rPr lang="fr-FR" sz="900" b="1" dirty="0">
                <a:solidFill>
                  <a:srgbClr val="1F4D5F"/>
                </a:solidFill>
                <a:latin typeface="Quicksand Book" panose="02070303000000060000" pitchFamily="18" charset="77"/>
              </a:rPr>
              <a:t>idées d’activités</a:t>
            </a: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 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testées et sélectionnées dans le Var. Aujourd’hui, plus de </a:t>
            </a:r>
            <a:r>
              <a:rPr lang="fr-FR" sz="900" b="1" dirty="0">
                <a:solidFill>
                  <a:srgbClr val="1F4D5F"/>
                </a:solidFill>
                <a:latin typeface="Quicksand Book" panose="02070303000000060000" pitchFamily="18" charset="77"/>
              </a:rPr>
              <a:t>60 000 personnes </a:t>
            </a: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me suivent.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💡 L’idée principale toujours est la même : faire découvrir des petites pépites, 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leur offrir de la visibilité, leur faire gagner des abonnés, et des clients 😊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La recommandation des petites adresses 📍 se fait notamment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à travers de courtes vidéos, ce que j’appelle les Pocket Vidéos.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Plus qu’un simple influenceur, je suis </a:t>
            </a:r>
            <a:r>
              <a:rPr lang="fr-FR" sz="900" b="1" dirty="0">
                <a:solidFill>
                  <a:srgbClr val="1F4D5F"/>
                </a:solidFill>
                <a:latin typeface="Quicksand Book" panose="02070303000000060000" pitchFamily="18" charset="77"/>
              </a:rPr>
              <a:t>avant tout vidéaste </a:t>
            </a: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🎥 : tournage, montage, réalisation… </a:t>
            </a:r>
            <a:b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900" dirty="0">
                <a:solidFill>
                  <a:srgbClr val="1F4D5F"/>
                </a:solidFill>
                <a:latin typeface="Quicksand Book" panose="02070303000000060000" pitchFamily="18" charset="77"/>
              </a:rPr>
              <a:t>je travaille avec de nombreuses entreprises, nationales et internationales.</a:t>
            </a:r>
          </a:p>
        </p:txBody>
      </p:sp>
    </p:spTree>
    <p:extLst>
      <p:ext uri="{BB962C8B-B14F-4D97-AF65-F5344CB8AC3E}">
        <p14:creationId xmlns:p14="http://schemas.microsoft.com/office/powerpoint/2010/main" val="31071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CFB3E1-391F-F449-B0C6-51655DDA9C79}"/>
              </a:ext>
            </a:extLst>
          </p:cNvPr>
          <p:cNvSpPr/>
          <p:nvPr/>
        </p:nvSpPr>
        <p:spPr>
          <a:xfrm>
            <a:off x="0" y="0"/>
            <a:ext cx="91439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Google Shape;411;p36">
            <a:extLst>
              <a:ext uri="{FF2B5EF4-FFF2-40B4-BE49-F238E27FC236}">
                <a16:creationId xmlns:a16="http://schemas.microsoft.com/office/drawing/2014/main" id="{7181570F-D7EA-9D42-95BE-023838F617ED}"/>
              </a:ext>
            </a:extLst>
          </p:cNvPr>
          <p:cNvSpPr txBox="1">
            <a:spLocks/>
          </p:cNvSpPr>
          <p:nvPr/>
        </p:nvSpPr>
        <p:spPr>
          <a:xfrm>
            <a:off x="3359811" y="3201789"/>
            <a:ext cx="2507227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4800" b="0" i="0" u="none" strike="noStrike" cap="none">
                <a:solidFill>
                  <a:srgbClr val="E0666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2000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Des abonnés</a:t>
            </a:r>
          </a:p>
        </p:txBody>
      </p:sp>
      <p:sp>
        <p:nvSpPr>
          <p:cNvPr id="6" name="Google Shape;411;p36">
            <a:extLst>
              <a:ext uri="{FF2B5EF4-FFF2-40B4-BE49-F238E27FC236}">
                <a16:creationId xmlns:a16="http://schemas.microsoft.com/office/drawing/2014/main" id="{5F12F76D-4518-4B49-B288-1E414E56475A}"/>
              </a:ext>
            </a:extLst>
          </p:cNvPr>
          <p:cNvSpPr txBox="1">
            <a:spLocks/>
          </p:cNvSpPr>
          <p:nvPr/>
        </p:nvSpPr>
        <p:spPr>
          <a:xfrm>
            <a:off x="426292" y="3201789"/>
            <a:ext cx="2507227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4800" b="0" i="0" u="none" strike="noStrike" cap="none">
                <a:solidFill>
                  <a:srgbClr val="E0666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2000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Des clients</a:t>
            </a:r>
          </a:p>
        </p:txBody>
      </p:sp>
      <p:sp>
        <p:nvSpPr>
          <p:cNvPr id="7" name="Google Shape;411;p36">
            <a:extLst>
              <a:ext uri="{FF2B5EF4-FFF2-40B4-BE49-F238E27FC236}">
                <a16:creationId xmlns:a16="http://schemas.microsoft.com/office/drawing/2014/main" id="{7836228A-2886-F543-BA66-C47B0D75E19E}"/>
              </a:ext>
            </a:extLst>
          </p:cNvPr>
          <p:cNvSpPr txBox="1">
            <a:spLocks/>
          </p:cNvSpPr>
          <p:nvPr/>
        </p:nvSpPr>
        <p:spPr>
          <a:xfrm>
            <a:off x="6246197" y="3201789"/>
            <a:ext cx="2507227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4800" b="0" i="0" u="none" strike="noStrike" cap="none">
                <a:solidFill>
                  <a:srgbClr val="E0666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2000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De la visibilité</a:t>
            </a:r>
          </a:p>
        </p:txBody>
      </p:sp>
      <p:sp>
        <p:nvSpPr>
          <p:cNvPr id="8" name="Google Shape;411;p36">
            <a:extLst>
              <a:ext uri="{FF2B5EF4-FFF2-40B4-BE49-F238E27FC236}">
                <a16:creationId xmlns:a16="http://schemas.microsoft.com/office/drawing/2014/main" id="{63BF3F22-257D-454A-9DCC-4A7AA07F0902}"/>
              </a:ext>
            </a:extLst>
          </p:cNvPr>
          <p:cNvSpPr txBox="1">
            <a:spLocks/>
          </p:cNvSpPr>
          <p:nvPr/>
        </p:nvSpPr>
        <p:spPr>
          <a:xfrm>
            <a:off x="0" y="260584"/>
            <a:ext cx="9143999" cy="52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4800" b="0" i="0" u="none" strike="noStrike" cap="none">
                <a:solidFill>
                  <a:srgbClr val="E0666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4000" b="1" spc="-300" dirty="0">
                <a:solidFill>
                  <a:srgbClr val="FEC748"/>
                </a:solidFill>
                <a:latin typeface="Quicksand Book" panose="02070303000000060000" pitchFamily="18" charset="77"/>
              </a:rPr>
              <a:t>Offrez-vous une Pocket Vidéo 🎥</a:t>
            </a:r>
          </a:p>
        </p:txBody>
      </p:sp>
      <p:sp>
        <p:nvSpPr>
          <p:cNvPr id="9" name="Google Shape;1117;p47">
            <a:extLst>
              <a:ext uri="{FF2B5EF4-FFF2-40B4-BE49-F238E27FC236}">
                <a16:creationId xmlns:a16="http://schemas.microsoft.com/office/drawing/2014/main" id="{DDDDD2D6-22E8-2F46-A955-F77C409B8916}"/>
              </a:ext>
            </a:extLst>
          </p:cNvPr>
          <p:cNvSpPr txBox="1">
            <a:spLocks/>
          </p:cNvSpPr>
          <p:nvPr/>
        </p:nvSpPr>
        <p:spPr>
          <a:xfrm>
            <a:off x="9443" y="1440082"/>
            <a:ext cx="9144000" cy="30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139700" indent="0" algn="ctr">
              <a:buFont typeface="Abel"/>
              <a:buNone/>
            </a:pPr>
            <a:r>
              <a:rPr lang="fr-FR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La Pocket Vidéo, c’est une vidéo de qualité professionnelle diffusée </a:t>
            </a:r>
          </a:p>
          <a:p>
            <a:pPr marL="139700" indent="0" algn="ctr">
              <a:buFont typeface="Abel"/>
              <a:buNone/>
            </a:pPr>
            <a:r>
              <a:rPr lang="fr-FR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sur mon compte Instagram, qui vous permet de gagner instantanément…</a:t>
            </a:r>
          </a:p>
        </p:txBody>
      </p:sp>
      <p:sp>
        <p:nvSpPr>
          <p:cNvPr id="10" name="Google Shape;1117;p47">
            <a:extLst>
              <a:ext uri="{FF2B5EF4-FFF2-40B4-BE49-F238E27FC236}">
                <a16:creationId xmlns:a16="http://schemas.microsoft.com/office/drawing/2014/main" id="{E6DF181A-593B-264D-ABE4-2C243852A244}"/>
              </a:ext>
            </a:extLst>
          </p:cNvPr>
          <p:cNvSpPr txBox="1">
            <a:spLocks/>
          </p:cNvSpPr>
          <p:nvPr/>
        </p:nvSpPr>
        <p:spPr>
          <a:xfrm>
            <a:off x="1012038" y="2699014"/>
            <a:ext cx="667867" cy="91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139700" indent="0" algn="just">
              <a:buFont typeface="Abel"/>
              <a:buNone/>
            </a:pPr>
            <a:r>
              <a:rPr lang="fr-FR" sz="7200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📈</a:t>
            </a:r>
          </a:p>
        </p:txBody>
      </p:sp>
      <p:sp>
        <p:nvSpPr>
          <p:cNvPr id="11" name="Google Shape;1117;p47">
            <a:extLst>
              <a:ext uri="{FF2B5EF4-FFF2-40B4-BE49-F238E27FC236}">
                <a16:creationId xmlns:a16="http://schemas.microsoft.com/office/drawing/2014/main" id="{7C7B8DCA-84A9-8B4C-9C53-FDA73B8465DF}"/>
              </a:ext>
            </a:extLst>
          </p:cNvPr>
          <p:cNvSpPr txBox="1">
            <a:spLocks/>
          </p:cNvSpPr>
          <p:nvPr/>
        </p:nvSpPr>
        <p:spPr>
          <a:xfrm>
            <a:off x="3898424" y="2653192"/>
            <a:ext cx="667867" cy="91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139700" indent="0" algn="just">
              <a:buFont typeface="Abel"/>
              <a:buNone/>
            </a:pPr>
            <a:r>
              <a:rPr lang="fr-FR" sz="7200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🚀</a:t>
            </a:r>
          </a:p>
        </p:txBody>
      </p:sp>
      <p:sp>
        <p:nvSpPr>
          <p:cNvPr id="12" name="Google Shape;1117;p47">
            <a:extLst>
              <a:ext uri="{FF2B5EF4-FFF2-40B4-BE49-F238E27FC236}">
                <a16:creationId xmlns:a16="http://schemas.microsoft.com/office/drawing/2014/main" id="{980AAE0F-6756-3C41-8704-A434AF3A6395}"/>
              </a:ext>
            </a:extLst>
          </p:cNvPr>
          <p:cNvSpPr txBox="1">
            <a:spLocks/>
          </p:cNvSpPr>
          <p:nvPr/>
        </p:nvSpPr>
        <p:spPr>
          <a:xfrm>
            <a:off x="6888292" y="2653192"/>
            <a:ext cx="667867" cy="91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139700" indent="0" algn="just">
              <a:buFont typeface="Abel"/>
              <a:buNone/>
            </a:pPr>
            <a:r>
              <a:rPr lang="fr-FR" sz="7200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👍🏻</a:t>
            </a:r>
          </a:p>
        </p:txBody>
      </p:sp>
    </p:spTree>
    <p:extLst>
      <p:ext uri="{BB962C8B-B14F-4D97-AF65-F5344CB8AC3E}">
        <p14:creationId xmlns:p14="http://schemas.microsoft.com/office/powerpoint/2010/main" val="289070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4AA98F-ECBE-6243-951E-2A86CBDA0DA3}"/>
              </a:ext>
            </a:extLst>
          </p:cNvPr>
          <p:cNvSpPr/>
          <p:nvPr/>
        </p:nvSpPr>
        <p:spPr>
          <a:xfrm>
            <a:off x="3091992" y="0"/>
            <a:ext cx="605200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6B7DDB-5125-2F46-876A-35AA4A832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9" r="4737"/>
          <a:stretch/>
        </p:blipFill>
        <p:spPr>
          <a:xfrm>
            <a:off x="3388937" y="670865"/>
            <a:ext cx="5534460" cy="3801769"/>
          </a:xfrm>
          <a:prstGeom prst="rect">
            <a:avLst/>
          </a:prstGeom>
        </p:spPr>
      </p:pic>
      <p:sp>
        <p:nvSpPr>
          <p:cNvPr id="15" name="Google Shape;202;p29">
            <a:extLst>
              <a:ext uri="{FF2B5EF4-FFF2-40B4-BE49-F238E27FC236}">
                <a16:creationId xmlns:a16="http://schemas.microsoft.com/office/drawing/2014/main" id="{10B7C9DC-0505-F743-879B-5D6BA0BA0218}"/>
              </a:ext>
            </a:extLst>
          </p:cNvPr>
          <p:cNvSpPr txBox="1">
            <a:spLocks/>
          </p:cNvSpPr>
          <p:nvPr/>
        </p:nvSpPr>
        <p:spPr>
          <a:xfrm flipH="1">
            <a:off x="157757" y="2047000"/>
            <a:ext cx="7690326" cy="1186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600" b="1" spc="-150" dirty="0">
                <a:solidFill>
                  <a:srgbClr val="FFFFFF"/>
                </a:solidFill>
                <a:latin typeface="Quicksand Book" panose="02070303000000060000" pitchFamily="18" charset="77"/>
              </a:rPr>
              <a:t>Mes clients</a:t>
            </a:r>
          </a:p>
        </p:txBody>
      </p:sp>
      <p:sp>
        <p:nvSpPr>
          <p:cNvPr id="5" name="Google Shape;1117;p47">
            <a:extLst>
              <a:ext uri="{FF2B5EF4-FFF2-40B4-BE49-F238E27FC236}">
                <a16:creationId xmlns:a16="http://schemas.microsoft.com/office/drawing/2014/main" id="{89C85101-8050-1441-B456-093772B6B8B1}"/>
              </a:ext>
            </a:extLst>
          </p:cNvPr>
          <p:cNvSpPr txBox="1">
            <a:spLocks/>
          </p:cNvSpPr>
          <p:nvPr/>
        </p:nvSpPr>
        <p:spPr>
          <a:xfrm>
            <a:off x="41171" y="2707373"/>
            <a:ext cx="1583703" cy="3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139700" indent="0">
              <a:buFont typeface="Abel"/>
              <a:buNone/>
            </a:pPr>
            <a:r>
              <a:rPr lang="fr-FR" dirty="0">
                <a:solidFill>
                  <a:srgbClr val="FEC748"/>
                </a:solidFill>
                <a:latin typeface="Quicksand Book" panose="02070303000000060000" pitchFamily="18" charset="77"/>
              </a:rPr>
              <a:t>et partenaires</a:t>
            </a:r>
          </a:p>
        </p:txBody>
      </p:sp>
    </p:spTree>
    <p:extLst>
      <p:ext uri="{BB962C8B-B14F-4D97-AF65-F5344CB8AC3E}">
        <p14:creationId xmlns:p14="http://schemas.microsoft.com/office/powerpoint/2010/main" val="3828526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280659-40E2-B940-95D8-2F247BA18012}"/>
              </a:ext>
            </a:extLst>
          </p:cNvPr>
          <p:cNvSpPr/>
          <p:nvPr/>
        </p:nvSpPr>
        <p:spPr>
          <a:xfrm>
            <a:off x="4871168" y="1386947"/>
            <a:ext cx="4217795" cy="1892891"/>
          </a:xfrm>
          <a:prstGeom prst="rect">
            <a:avLst/>
          </a:prstGeom>
          <a:solidFill>
            <a:srgbClr val="FEC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EC748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421CF-821E-4E46-85E4-E61B05C22D59}"/>
              </a:ext>
            </a:extLst>
          </p:cNvPr>
          <p:cNvSpPr/>
          <p:nvPr/>
        </p:nvSpPr>
        <p:spPr>
          <a:xfrm>
            <a:off x="72626" y="1373406"/>
            <a:ext cx="4556814" cy="1509844"/>
          </a:xfrm>
          <a:prstGeom prst="rect">
            <a:avLst/>
          </a:prstGeom>
          <a:solidFill>
            <a:srgbClr val="FEC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EC748"/>
              </a:highligh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092B5D-DE3F-9245-8B3C-D96A49116994}"/>
              </a:ext>
            </a:extLst>
          </p:cNvPr>
          <p:cNvSpPr txBox="1"/>
          <p:nvPr/>
        </p:nvSpPr>
        <p:spPr>
          <a:xfrm>
            <a:off x="4790823" y="1587067"/>
            <a:ext cx="28424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Nous avons contactées Quentin (Le Varois)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pour une collaboration publicitaire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pour notre petit restaurant toulonnais.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Ils étaient 2 vidéastes : Quentin et Cyril,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son collaborateur. La vidéo réalisée est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magnifique, elle représente très bien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notre produit et notre activité. Nous avons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eu pas mal de nouveaux clients qui sont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venus découvrir le restau suite à cette vidéo.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Tous les 2 sont très sympathiques et à l’écoute,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ils sont très pro et savent mettre à l’aise </a:t>
            </a:r>
          </a:p>
          <a:p>
            <a:pPr algn="r"/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les personnes qui n’ont pas l’habitude d’être filmées.</a:t>
            </a:r>
            <a:endParaRPr lang="fr-FR" sz="800" dirty="0">
              <a:solidFill>
                <a:srgbClr val="1F4D5F"/>
              </a:solidFill>
              <a:latin typeface="Quicksand Book" panose="02070303000000060000" pitchFamily="18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3D12C6-435A-C745-9C84-ED6E7E5AA31E}"/>
              </a:ext>
            </a:extLst>
          </p:cNvPr>
          <p:cNvSpPr txBox="1"/>
          <p:nvPr/>
        </p:nvSpPr>
        <p:spPr>
          <a:xfrm>
            <a:off x="1419415" y="1546247"/>
            <a:ext cx="2991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Nous avons eu le plaisir de collaborer avec Quentin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pour la réalisation et diffusion d'une vidéo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de présentation de notre petite cantine toulonnaise.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Nous avons ainsi pu bénéficier du professionnalisme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de Quentin et Cyril, réels experts de la communication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numérique, tant sur le fond que sur la forme, avec tout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l'accompagnement nécessaire pré et post diffusion.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Il est certain que nous travaillerons à nouveau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ensemble à l'avenir !</a:t>
            </a:r>
            <a:endParaRPr lang="fr-FR" sz="800" dirty="0">
              <a:solidFill>
                <a:srgbClr val="1F4D5F"/>
              </a:solidFill>
              <a:latin typeface="Quicksand Book" panose="02070303000000060000" pitchFamily="18" charset="77"/>
            </a:endParaRPr>
          </a:p>
        </p:txBody>
      </p:sp>
      <p:sp>
        <p:nvSpPr>
          <p:cNvPr id="5" name="Google Shape;411;p36">
            <a:extLst>
              <a:ext uri="{FF2B5EF4-FFF2-40B4-BE49-F238E27FC236}">
                <a16:creationId xmlns:a16="http://schemas.microsoft.com/office/drawing/2014/main" id="{5EDB81C9-FDF6-9440-81EA-240DD6FDC879}"/>
              </a:ext>
            </a:extLst>
          </p:cNvPr>
          <p:cNvSpPr txBox="1">
            <a:spLocks/>
          </p:cNvSpPr>
          <p:nvPr/>
        </p:nvSpPr>
        <p:spPr>
          <a:xfrm>
            <a:off x="1" y="54316"/>
            <a:ext cx="9143999" cy="52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4800" b="0" i="0" u="none" strike="noStrike" cap="none">
                <a:solidFill>
                  <a:srgbClr val="E0666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4400" b="1" spc="-300" dirty="0">
                <a:solidFill>
                  <a:srgbClr val="FEC748"/>
                </a:solidFill>
                <a:latin typeface="Quicksand Book" panose="02070303000000060000" pitchFamily="18" charset="77"/>
              </a:rPr>
              <a:t>Ils témoignent ⭐️</a:t>
            </a:r>
          </a:p>
        </p:txBody>
      </p:sp>
      <p:sp>
        <p:nvSpPr>
          <p:cNvPr id="8" name="Google Shape;157;p26">
            <a:extLst>
              <a:ext uri="{FF2B5EF4-FFF2-40B4-BE49-F238E27FC236}">
                <a16:creationId xmlns:a16="http://schemas.microsoft.com/office/drawing/2014/main" id="{FB95C8C7-B86A-A44B-93E9-CE894C82AFC9}"/>
              </a:ext>
            </a:extLst>
          </p:cNvPr>
          <p:cNvSpPr txBox="1">
            <a:spLocks/>
          </p:cNvSpPr>
          <p:nvPr/>
        </p:nvSpPr>
        <p:spPr>
          <a:xfrm>
            <a:off x="1419415" y="1161030"/>
            <a:ext cx="3017496" cy="453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000" dirty="0">
                <a:solidFill>
                  <a:srgbClr val="1F4D5F"/>
                </a:solidFill>
                <a:latin typeface="Coustard Black" panose="020B0803050302020204" pitchFamily="34" charset="0"/>
              </a:rPr>
              <a:t>MA NINE</a:t>
            </a:r>
            <a:endParaRPr lang="en" sz="2000" dirty="0">
              <a:solidFill>
                <a:srgbClr val="1F4D5F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243FE0-71F1-1140-B2FB-B5D9DB2E5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918" y="941459"/>
            <a:ext cx="1425877" cy="2247780"/>
          </a:xfrm>
          <a:prstGeom prst="rect">
            <a:avLst/>
          </a:prstGeom>
        </p:spPr>
      </p:pic>
      <p:sp>
        <p:nvSpPr>
          <p:cNvPr id="13" name="Google Shape;157;p26">
            <a:extLst>
              <a:ext uri="{FF2B5EF4-FFF2-40B4-BE49-F238E27FC236}">
                <a16:creationId xmlns:a16="http://schemas.microsoft.com/office/drawing/2014/main" id="{2F64F284-D005-0746-B197-96EF37623834}"/>
              </a:ext>
            </a:extLst>
          </p:cNvPr>
          <p:cNvSpPr txBox="1">
            <a:spLocks/>
          </p:cNvSpPr>
          <p:nvPr/>
        </p:nvSpPr>
        <p:spPr>
          <a:xfrm>
            <a:off x="4710016" y="1171763"/>
            <a:ext cx="3017496" cy="453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dirty="0">
                <a:solidFill>
                  <a:srgbClr val="1F4D5F"/>
                </a:solidFill>
                <a:latin typeface="Coustard Black" panose="020B0803050302020204" pitchFamily="34" charset="0"/>
              </a:rPr>
              <a:t>FRITTA NOSTRA</a:t>
            </a:r>
            <a:endParaRPr lang="en" sz="2000" dirty="0">
              <a:solidFill>
                <a:srgbClr val="1F4D5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579913-F5D3-FA4D-91E0-F84EBB03C5A7}"/>
              </a:ext>
            </a:extLst>
          </p:cNvPr>
          <p:cNvSpPr/>
          <p:nvPr/>
        </p:nvSpPr>
        <p:spPr>
          <a:xfrm>
            <a:off x="534454" y="3425585"/>
            <a:ext cx="6713009" cy="1604914"/>
          </a:xfrm>
          <a:prstGeom prst="rect">
            <a:avLst/>
          </a:prstGeom>
          <a:solidFill>
            <a:srgbClr val="FEC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EC748"/>
              </a:highligh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CE4BDB8-C579-6045-91B5-62891B56EBD5}"/>
              </a:ext>
            </a:extLst>
          </p:cNvPr>
          <p:cNvSpPr txBox="1"/>
          <p:nvPr/>
        </p:nvSpPr>
        <p:spPr>
          <a:xfrm>
            <a:off x="1889737" y="3602154"/>
            <a:ext cx="52293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Le Varois, LE professionnel des réseaux, fidèle à l'authenticité...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passionné, et sincère. Son premier passage pour "tester" est une véritable chance pour un </a:t>
            </a:r>
            <a:r>
              <a:rPr lang="fr-FR" sz="800" b="0" i="0" dirty="0" err="1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commer</a:t>
            </a:r>
            <a:endParaRPr lang="fr-FR" sz="800" b="0" i="0" dirty="0">
              <a:solidFill>
                <a:srgbClr val="1F4D5F"/>
              </a:solidFill>
              <a:effectLst/>
              <a:latin typeface="Quicksand Book" panose="02070303000000060000" pitchFamily="18" charset="77"/>
            </a:endParaRP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ce qui fonctionne avec les mêmes valeurs que les siennes.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"Approuvé" est une opportunité, car le bouche à oreille s'accélère, la communication moderne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et efficace est son métier maîtrisé avec excellence.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En collaboration avec LE vidéaste professionnel et tout autant passionné,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le tournage devient un véritable moment agréable et inoubliable.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J'ai constaté suite à la publication de notre vidéo; du retour des clients,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ainsi que des professionnels du métier de la communication, que c'est une personne, </a:t>
            </a:r>
          </a:p>
          <a:p>
            <a:r>
              <a:rPr lang="fr-FR" sz="800" b="0" i="0" dirty="0">
                <a:solidFill>
                  <a:srgbClr val="1F4D5F"/>
                </a:solidFill>
                <a:effectLst/>
                <a:latin typeface="Quicksand Book" panose="02070303000000060000" pitchFamily="18" charset="77"/>
              </a:rPr>
              <a:t>un professionnel, digne d'une grande confiance.</a:t>
            </a:r>
            <a:endParaRPr lang="fr-FR" sz="800" dirty="0">
              <a:solidFill>
                <a:srgbClr val="1F4D5F"/>
              </a:solidFill>
              <a:latin typeface="Quicksand Book" panose="02070303000000060000" pitchFamily="18" charset="77"/>
            </a:endParaRPr>
          </a:p>
        </p:txBody>
      </p:sp>
      <p:sp>
        <p:nvSpPr>
          <p:cNvPr id="19" name="Google Shape;157;p26">
            <a:extLst>
              <a:ext uri="{FF2B5EF4-FFF2-40B4-BE49-F238E27FC236}">
                <a16:creationId xmlns:a16="http://schemas.microsoft.com/office/drawing/2014/main" id="{DB2E5C70-3020-A74E-AD33-95A0A0BF24B3}"/>
              </a:ext>
            </a:extLst>
          </p:cNvPr>
          <p:cNvSpPr txBox="1">
            <a:spLocks/>
          </p:cNvSpPr>
          <p:nvPr/>
        </p:nvSpPr>
        <p:spPr>
          <a:xfrm>
            <a:off x="1816774" y="3198823"/>
            <a:ext cx="3017496" cy="453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dirty="0">
                <a:solidFill>
                  <a:srgbClr val="1F4D5F"/>
                </a:solidFill>
                <a:latin typeface="Coustard Black" panose="020B0803050302020204" pitchFamily="34" charset="0"/>
              </a:rPr>
              <a:t>L’UNIVERS MEZZE</a:t>
            </a:r>
            <a:endParaRPr lang="en" sz="2000" dirty="0">
              <a:solidFill>
                <a:srgbClr val="1F4D5F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6716316-EAF8-E246-BDDE-D4D4DE186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31" y="988189"/>
            <a:ext cx="1154261" cy="18225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8D6E2F-F9FC-DC47-9D58-FEAD79EAA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51" y="3157182"/>
            <a:ext cx="1158523" cy="17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6DBF2E-ADEE-6043-BFF1-625B80D3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29" b="178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A6AC67-5817-574E-AC5D-A3728D8E11AF}"/>
              </a:ext>
            </a:extLst>
          </p:cNvPr>
          <p:cNvSpPr/>
          <p:nvPr/>
        </p:nvSpPr>
        <p:spPr>
          <a:xfrm>
            <a:off x="748054" y="170334"/>
            <a:ext cx="4450830" cy="1493227"/>
          </a:xfrm>
          <a:prstGeom prst="roundRect">
            <a:avLst/>
          </a:prstGeom>
          <a:solidFill>
            <a:srgbClr val="FEC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EC748"/>
              </a:highlight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2824CB1-707D-2041-9A6B-ABEF49AFE1C9}"/>
              </a:ext>
            </a:extLst>
          </p:cNvPr>
          <p:cNvSpPr/>
          <p:nvPr/>
        </p:nvSpPr>
        <p:spPr>
          <a:xfrm>
            <a:off x="6909846" y="160256"/>
            <a:ext cx="2083324" cy="2090756"/>
          </a:xfrm>
          <a:prstGeom prst="roundRect">
            <a:avLst/>
          </a:prstGeom>
          <a:solidFill>
            <a:srgbClr val="1F4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Google Shape;157;p26">
            <a:extLst>
              <a:ext uri="{FF2B5EF4-FFF2-40B4-BE49-F238E27FC236}">
                <a16:creationId xmlns:a16="http://schemas.microsoft.com/office/drawing/2014/main" id="{076961C5-3655-DB40-BD9D-B0F04B43265D}"/>
              </a:ext>
            </a:extLst>
          </p:cNvPr>
          <p:cNvSpPr txBox="1">
            <a:spLocks/>
          </p:cNvSpPr>
          <p:nvPr/>
        </p:nvSpPr>
        <p:spPr>
          <a:xfrm>
            <a:off x="7171990" y="628953"/>
            <a:ext cx="1431773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9600" dirty="0">
                <a:solidFill>
                  <a:srgbClr val="FEC748"/>
                </a:solidFill>
                <a:latin typeface="Coustard Black" panose="020B0803050302020204" pitchFamily="34" charset="0"/>
              </a:rPr>
              <a:t>11</a:t>
            </a:r>
            <a:endParaRPr lang="en" sz="9600" dirty="0">
              <a:solidFill>
                <a:srgbClr val="FEC748"/>
              </a:solidFill>
            </a:endParaRPr>
          </a:p>
        </p:txBody>
      </p:sp>
      <p:sp>
        <p:nvSpPr>
          <p:cNvPr id="10" name="Google Shape;157;p26">
            <a:extLst>
              <a:ext uri="{FF2B5EF4-FFF2-40B4-BE49-F238E27FC236}">
                <a16:creationId xmlns:a16="http://schemas.microsoft.com/office/drawing/2014/main" id="{0B151DE1-6BB9-D746-81D6-85CAC971370E}"/>
              </a:ext>
            </a:extLst>
          </p:cNvPr>
          <p:cNvSpPr txBox="1">
            <a:spLocks/>
          </p:cNvSpPr>
          <p:nvPr/>
        </p:nvSpPr>
        <p:spPr>
          <a:xfrm>
            <a:off x="748054" y="298094"/>
            <a:ext cx="4438281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600" dirty="0">
                <a:solidFill>
                  <a:srgbClr val="FFFFFF"/>
                </a:solidFill>
                <a:latin typeface="Coustard Black" panose="020B0803050302020204" pitchFamily="34" charset="0"/>
              </a:rPr>
              <a:t>60 000</a:t>
            </a:r>
            <a:endParaRPr lang="en" sz="6600" dirty="0">
              <a:solidFill>
                <a:srgbClr val="FFFFFF"/>
              </a:solidFill>
            </a:endParaRPr>
          </a:p>
        </p:txBody>
      </p:sp>
      <p:sp>
        <p:nvSpPr>
          <p:cNvPr id="11" name="Google Shape;157;p26">
            <a:extLst>
              <a:ext uri="{FF2B5EF4-FFF2-40B4-BE49-F238E27FC236}">
                <a16:creationId xmlns:a16="http://schemas.microsoft.com/office/drawing/2014/main" id="{F0F234A7-4A21-E946-A07A-D13DEFDF9E13}"/>
              </a:ext>
            </a:extLst>
          </p:cNvPr>
          <p:cNvSpPr txBox="1">
            <a:spLocks/>
          </p:cNvSpPr>
          <p:nvPr/>
        </p:nvSpPr>
        <p:spPr>
          <a:xfrm>
            <a:off x="735505" y="885357"/>
            <a:ext cx="4463379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200" b="1" dirty="0">
                <a:solidFill>
                  <a:srgbClr val="FFFFFF"/>
                </a:solidFill>
                <a:latin typeface="Quicksand Book" panose="02070303000000060000" pitchFamily="18" charset="77"/>
              </a:rPr>
              <a:t>a</a:t>
            </a:r>
            <a:r>
              <a:rPr lang="en" sz="1200" b="1" dirty="0" err="1">
                <a:solidFill>
                  <a:srgbClr val="FFFFFF"/>
                </a:solidFill>
                <a:latin typeface="Quicksand Book" panose="02070303000000060000" pitchFamily="18" charset="77"/>
              </a:rPr>
              <a:t>bonnés</a:t>
            </a:r>
            <a:r>
              <a:rPr lang="en" sz="1200" b="1" dirty="0">
                <a:solidFill>
                  <a:srgbClr val="FFFFFF"/>
                </a:solidFill>
                <a:latin typeface="Quicksand Book" panose="02070303000000060000" pitchFamily="18" charset="77"/>
              </a:rPr>
              <a:t> sur </a:t>
            </a:r>
          </a:p>
          <a:p>
            <a:pPr algn="ctr"/>
            <a:r>
              <a:rPr lang="en" sz="1200" b="1" dirty="0">
                <a:solidFill>
                  <a:srgbClr val="FFFFFF"/>
                </a:solidFill>
                <a:latin typeface="Quicksand Book" panose="02070303000000060000" pitchFamily="18" charset="77"/>
              </a:rPr>
              <a:t>les r</a:t>
            </a:r>
            <a:r>
              <a:rPr lang="fr-FR" sz="1200" b="1" dirty="0">
                <a:solidFill>
                  <a:srgbClr val="FFFFFF"/>
                </a:solidFill>
                <a:latin typeface="Quicksand Book" panose="02070303000000060000" pitchFamily="18" charset="77"/>
              </a:rPr>
              <a:t>é</a:t>
            </a:r>
            <a:r>
              <a:rPr lang="en" sz="1200" b="1" dirty="0">
                <a:solidFill>
                  <a:srgbClr val="FFFFFF"/>
                </a:solidFill>
                <a:latin typeface="Quicksand Book" panose="02070303000000060000" pitchFamily="18" charset="77"/>
              </a:rPr>
              <a:t>seaux </a:t>
            </a:r>
            <a:r>
              <a:rPr lang="en" sz="1200" b="1" dirty="0" err="1">
                <a:solidFill>
                  <a:srgbClr val="FFFFFF"/>
                </a:solidFill>
                <a:latin typeface="Quicksand Book" panose="02070303000000060000" pitchFamily="18" charset="77"/>
              </a:rPr>
              <a:t>sociaux</a:t>
            </a:r>
            <a:endParaRPr lang="en" sz="1200" b="1" dirty="0">
              <a:solidFill>
                <a:srgbClr val="FFFFFF"/>
              </a:solidFill>
              <a:latin typeface="Quicksand Book" panose="02070303000000060000" pitchFamily="18" charset="77"/>
            </a:endParaRPr>
          </a:p>
        </p:txBody>
      </p:sp>
      <p:sp>
        <p:nvSpPr>
          <p:cNvPr id="12" name="Google Shape;157;p26">
            <a:extLst>
              <a:ext uri="{FF2B5EF4-FFF2-40B4-BE49-F238E27FC236}">
                <a16:creationId xmlns:a16="http://schemas.microsoft.com/office/drawing/2014/main" id="{FD8824BD-09B4-F642-94B1-1176EF053F76}"/>
              </a:ext>
            </a:extLst>
          </p:cNvPr>
          <p:cNvSpPr txBox="1">
            <a:spLocks/>
          </p:cNvSpPr>
          <p:nvPr/>
        </p:nvSpPr>
        <p:spPr>
          <a:xfrm>
            <a:off x="6681798" y="1408733"/>
            <a:ext cx="2462202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200" b="1" dirty="0">
                <a:solidFill>
                  <a:srgbClr val="FEC748"/>
                </a:solidFill>
                <a:latin typeface="Quicksand Book" panose="02070303000000060000" pitchFamily="18" charset="77"/>
              </a:rPr>
              <a:t>ans d’activité </a:t>
            </a:r>
          </a:p>
          <a:p>
            <a:pPr algn="ctr"/>
            <a:r>
              <a:rPr lang="fr-FR" sz="1200" b="1" dirty="0">
                <a:solidFill>
                  <a:srgbClr val="FEC748"/>
                </a:solidFill>
                <a:latin typeface="Quicksand Book" panose="02070303000000060000" pitchFamily="18" charset="77"/>
              </a:rPr>
              <a:t>sur LEVAROIS</a:t>
            </a:r>
            <a:endParaRPr lang="en" sz="1200" b="1" dirty="0">
              <a:solidFill>
                <a:srgbClr val="FEC748"/>
              </a:solidFill>
              <a:latin typeface="Quicksand Book" panose="02070303000000060000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382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9EB85D-EF1E-5F4E-B435-9EC35A6B6DB6}"/>
              </a:ext>
            </a:extLst>
          </p:cNvPr>
          <p:cNvSpPr/>
          <p:nvPr/>
        </p:nvSpPr>
        <p:spPr>
          <a:xfrm>
            <a:off x="0" y="0"/>
            <a:ext cx="91439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1376A4DE-DF34-5A41-8E5E-6B25A5E2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733539"/>
              </p:ext>
            </p:extLst>
          </p:nvPr>
        </p:nvGraphicFramePr>
        <p:xfrm>
          <a:off x="145295" y="1353493"/>
          <a:ext cx="8853410" cy="2750674"/>
        </p:xfrm>
        <a:graphic>
          <a:graphicData uri="http://schemas.openxmlformats.org/drawingml/2006/table">
            <a:tbl>
              <a:tblPr firstRow="1" bandRow="1">
                <a:tableStyleId>{D62F9A97-9B22-4EC4-ABD1-B6F8F979AD0F}</a:tableStyleId>
              </a:tblPr>
              <a:tblGrid>
                <a:gridCol w="1770682">
                  <a:extLst>
                    <a:ext uri="{9D8B030D-6E8A-4147-A177-3AD203B41FA5}">
                      <a16:colId xmlns:a16="http://schemas.microsoft.com/office/drawing/2014/main" val="1995299225"/>
                    </a:ext>
                  </a:extLst>
                </a:gridCol>
                <a:gridCol w="1770682">
                  <a:extLst>
                    <a:ext uri="{9D8B030D-6E8A-4147-A177-3AD203B41FA5}">
                      <a16:colId xmlns:a16="http://schemas.microsoft.com/office/drawing/2014/main" val="1747990256"/>
                    </a:ext>
                  </a:extLst>
                </a:gridCol>
                <a:gridCol w="1770682">
                  <a:extLst>
                    <a:ext uri="{9D8B030D-6E8A-4147-A177-3AD203B41FA5}">
                      <a16:colId xmlns:a16="http://schemas.microsoft.com/office/drawing/2014/main" val="3561979632"/>
                    </a:ext>
                  </a:extLst>
                </a:gridCol>
                <a:gridCol w="1770682">
                  <a:extLst>
                    <a:ext uri="{9D8B030D-6E8A-4147-A177-3AD203B41FA5}">
                      <a16:colId xmlns:a16="http://schemas.microsoft.com/office/drawing/2014/main" val="364095251"/>
                    </a:ext>
                  </a:extLst>
                </a:gridCol>
                <a:gridCol w="1770682">
                  <a:extLst>
                    <a:ext uri="{9D8B030D-6E8A-4147-A177-3AD203B41FA5}">
                      <a16:colId xmlns:a16="http://schemas.microsoft.com/office/drawing/2014/main" val="445794595"/>
                    </a:ext>
                  </a:extLst>
                </a:gridCol>
              </a:tblGrid>
              <a:tr h="278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</a:rPr>
                        <a:t>PRÉPARATION</a:t>
                      </a:r>
                    </a:p>
                  </a:txBody>
                  <a:tcPr>
                    <a:solidFill>
                      <a:srgbClr val="1F4D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</a:rPr>
                        <a:t>TOURNAGE</a:t>
                      </a:r>
                    </a:p>
                  </a:txBody>
                  <a:tcPr>
                    <a:solidFill>
                      <a:srgbClr val="1F4D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</a:rPr>
                        <a:t>VOIX OFF</a:t>
                      </a:r>
                    </a:p>
                  </a:txBody>
                  <a:tcPr>
                    <a:solidFill>
                      <a:srgbClr val="1F4D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</a:rPr>
                        <a:t>MONTAGE</a:t>
                      </a:r>
                    </a:p>
                  </a:txBody>
                  <a:tcPr>
                    <a:solidFill>
                      <a:srgbClr val="1F4D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</a:rPr>
                        <a:t>DIFFUSION</a:t>
                      </a:r>
                    </a:p>
                  </a:txBody>
                  <a:tcPr>
                    <a:solidFill>
                      <a:srgbClr val="1F4D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39858"/>
                  </a:ext>
                </a:extLst>
              </a:tr>
              <a:tr h="1638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Validation adresse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Briefing téléphonique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Envoi devis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Réservation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Déplacement</a:t>
                      </a:r>
                    </a:p>
                    <a:p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Présence 2 vidéastes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Captation </a:t>
                      </a:r>
                      <a:r>
                        <a:rPr lang="fr-FR" sz="1000" b="0" i="0" dirty="0">
                          <a:solidFill>
                            <a:srgbClr val="1F4D5F"/>
                          </a:solidFill>
                          <a:effectLst/>
                          <a:latin typeface="Quicksand Book" panose="02070303000000060000" pitchFamily="18" charset="77"/>
                        </a:rPr>
                        <a:t>≈ 200 plans</a:t>
                      </a:r>
                    </a:p>
                    <a:p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Mise en scène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Recherche d’infos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Écriture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Enregistrement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Découpage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Retouches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Sélection musique (sous licence)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Insertion voix OFF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Insertion sous-titres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Sélection plans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Insertion plans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Découpage plans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Étalonnage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Stabilisation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Export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fr-FR" sz="1000" dirty="0">
                        <a:solidFill>
                          <a:srgbClr val="1F4D5F"/>
                        </a:solidFill>
                        <a:latin typeface="Quicksand Book" panose="02070303000000060000" pitchFamily="18" charset="77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endParaRPr lang="fr-FR" sz="1000" dirty="0">
                        <a:solidFill>
                          <a:srgbClr val="1F4D5F"/>
                        </a:solidFill>
                        <a:latin typeface="Quicksand Book" panose="02070303000000060000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Rédaction publication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Sélection miniature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Ajout compte collabo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Publication Réel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Partage en story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1F4D5F"/>
                          </a:solidFill>
                          <a:latin typeface="Quicksand Book" panose="02070303000000060000" pitchFamily="18" charset="77"/>
                        </a:rPr>
                        <a:t>- Réponse commentaires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4883"/>
                  </a:ext>
                </a:extLst>
              </a:tr>
              <a:tr h="83447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" sz="1000" dirty="0">
                        <a:solidFill>
                          <a:srgbClr val="FEC748"/>
                        </a:solidFill>
                        <a:latin typeface="Coustard Black" panose="020B0803050302020204" pitchFamily="34" charset="0"/>
                        <a:ea typeface="Abel"/>
                        <a:cs typeface="Abel"/>
                        <a:sym typeface="Abe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2800" dirty="0" err="1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Votre</a:t>
                      </a:r>
                      <a:r>
                        <a:rPr lang="en" sz="28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 </a:t>
                      </a:r>
                      <a:r>
                        <a:rPr lang="en" sz="2800" dirty="0" err="1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vidéo</a:t>
                      </a:r>
                      <a:r>
                        <a:rPr lang="en" sz="28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, </a:t>
                      </a:r>
                      <a:r>
                        <a:rPr lang="en" sz="2800" dirty="0" err="1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notre</a:t>
                      </a:r>
                      <a:r>
                        <a:rPr lang="en" sz="28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 travail.</a:t>
                      </a:r>
                    </a:p>
                    <a:p>
                      <a:endParaRPr lang="fr-FR" sz="1000" dirty="0">
                        <a:solidFill>
                          <a:srgbClr val="1F4D5F"/>
                        </a:solidFill>
                        <a:latin typeface="Quicksand Book" panose="02070303000000060000" pitchFamily="18" charset="77"/>
                      </a:endParaRPr>
                    </a:p>
                  </a:txBody>
                  <a:tcPr>
                    <a:solidFill>
                      <a:srgbClr val="1F4D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000" dirty="0">
                        <a:solidFill>
                          <a:srgbClr val="1F4D5F"/>
                        </a:solidFill>
                        <a:latin typeface="Quicksand Book" panose="02070303000000060000" pitchFamily="18" charset="7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rgbClr val="1F4D5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rgbClr val="1F4D5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rgbClr val="1F4D5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17632"/>
                  </a:ext>
                </a:extLst>
              </a:tr>
            </a:tbl>
          </a:graphicData>
        </a:graphic>
      </p:graphicFrame>
      <p:sp>
        <p:nvSpPr>
          <p:cNvPr id="3" name="Google Shape;411;p36">
            <a:extLst>
              <a:ext uri="{FF2B5EF4-FFF2-40B4-BE49-F238E27FC236}">
                <a16:creationId xmlns:a16="http://schemas.microsoft.com/office/drawing/2014/main" id="{CC90AB92-F1DE-8C42-A1D8-099C63BE90B2}"/>
              </a:ext>
            </a:extLst>
          </p:cNvPr>
          <p:cNvSpPr txBox="1">
            <a:spLocks/>
          </p:cNvSpPr>
          <p:nvPr/>
        </p:nvSpPr>
        <p:spPr>
          <a:xfrm>
            <a:off x="0" y="260584"/>
            <a:ext cx="9143999" cy="52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4800" b="0" i="0" u="none" strike="noStrike" cap="none">
                <a:solidFill>
                  <a:srgbClr val="E0666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4400" b="1" spc="-300" dirty="0">
                <a:solidFill>
                  <a:srgbClr val="FEC748"/>
                </a:solidFill>
                <a:latin typeface="Quicksand Book" panose="02070303000000060000" pitchFamily="18" charset="77"/>
              </a:rPr>
              <a:t>Processus 🎬</a:t>
            </a:r>
          </a:p>
        </p:txBody>
      </p:sp>
      <p:sp>
        <p:nvSpPr>
          <p:cNvPr id="5" name="Google Shape;1117;p47">
            <a:extLst>
              <a:ext uri="{FF2B5EF4-FFF2-40B4-BE49-F238E27FC236}">
                <a16:creationId xmlns:a16="http://schemas.microsoft.com/office/drawing/2014/main" id="{B4E8125B-5830-2F4B-97C4-2C0845397FFC}"/>
              </a:ext>
            </a:extLst>
          </p:cNvPr>
          <p:cNvSpPr txBox="1">
            <a:spLocks/>
          </p:cNvSpPr>
          <p:nvPr/>
        </p:nvSpPr>
        <p:spPr>
          <a:xfrm>
            <a:off x="0" y="4674585"/>
            <a:ext cx="9144000" cy="30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139700" indent="0" algn="ctr">
              <a:buFont typeface="Abel"/>
              <a:buNone/>
            </a:pPr>
            <a:r>
              <a:rPr lang="fr-FR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Votre Pocket Vidéo ressemblera à celles que vous pouvez déjà visionner sur</a:t>
            </a:r>
          </a:p>
          <a:p>
            <a:pPr marL="139700" indent="0" algn="ctr">
              <a:buFont typeface="Abel"/>
              <a:buNone/>
            </a:pPr>
            <a:r>
              <a:rPr lang="fr-FR" b="1" spc="-150" dirty="0" err="1">
                <a:solidFill>
                  <a:srgbClr val="1F4D5F"/>
                </a:solidFill>
                <a:latin typeface="Quicksand Book" panose="02070303000000060000" pitchFamily="18" charset="77"/>
                <a:hlinkClick r:id="rId2"/>
              </a:rPr>
              <a:t>instagram.com</a:t>
            </a:r>
            <a:r>
              <a:rPr lang="fr-FR" b="1" spc="-150" dirty="0">
                <a:solidFill>
                  <a:srgbClr val="1F4D5F"/>
                </a:solidFill>
                <a:latin typeface="Quicksand Book" panose="02070303000000060000" pitchFamily="18" charset="77"/>
                <a:hlinkClick r:id="rId2"/>
              </a:rPr>
              <a:t>/</a:t>
            </a:r>
            <a:r>
              <a:rPr lang="fr-FR" b="1" spc="-150" dirty="0" err="1">
                <a:solidFill>
                  <a:srgbClr val="1F4D5F"/>
                </a:solidFill>
                <a:latin typeface="Quicksand Book" panose="02070303000000060000" pitchFamily="18" charset="77"/>
                <a:hlinkClick r:id="rId2"/>
              </a:rPr>
              <a:t>levarois</a:t>
            </a:r>
            <a:r>
              <a:rPr lang="fr-FR" b="1" spc="-150" dirty="0">
                <a:solidFill>
                  <a:srgbClr val="1F4D5F"/>
                </a:solidFill>
                <a:latin typeface="Quicksand Book" panose="02070303000000060000" pitchFamily="18" charset="77"/>
                <a:hlinkClick r:id="rId2"/>
              </a:rPr>
              <a:t>_</a:t>
            </a:r>
            <a:endParaRPr lang="fr-FR" b="1" spc="-150" dirty="0">
              <a:solidFill>
                <a:srgbClr val="1F4D5F"/>
              </a:solidFill>
              <a:latin typeface="Quicksand Book" panose="02070303000000060000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240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6856311-33FE-784F-90A2-B4BB86673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t="18579" r="1292" b="7446"/>
          <a:stretch/>
        </p:blipFill>
        <p:spPr>
          <a:xfrm flipH="1">
            <a:off x="-2" y="1"/>
            <a:ext cx="9144001" cy="5143500"/>
          </a:xfrm>
          <a:prstGeom prst="rect">
            <a:avLst/>
          </a:prstGeom>
        </p:spPr>
      </p:pic>
      <p:sp>
        <p:nvSpPr>
          <p:cNvPr id="814" name="Google Shape;814;p43"/>
          <p:cNvSpPr/>
          <p:nvPr/>
        </p:nvSpPr>
        <p:spPr>
          <a:xfrm>
            <a:off x="4096638" y="1874519"/>
            <a:ext cx="4852350" cy="1513841"/>
          </a:xfrm>
          <a:prstGeom prst="rect">
            <a:avLst/>
          </a:prstGeom>
          <a:solidFill>
            <a:srgbClr val="FEC7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3"/>
          <p:cNvSpPr txBox="1">
            <a:spLocks noGrp="1"/>
          </p:cNvSpPr>
          <p:nvPr>
            <p:ph type="title"/>
          </p:nvPr>
        </p:nvSpPr>
        <p:spPr>
          <a:xfrm>
            <a:off x="4298763" y="1874519"/>
            <a:ext cx="4650225" cy="15138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sz="2600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Une équipe de 2 vidéastes professionnels basée </a:t>
            </a:r>
            <a:br>
              <a:rPr lang="fr-FR" sz="2600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</a:br>
            <a:r>
              <a:rPr lang="fr-FR" sz="2600" b="1" spc="-150" dirty="0">
                <a:solidFill>
                  <a:srgbClr val="1F4D5F"/>
                </a:solidFill>
                <a:latin typeface="Quicksand Book" panose="02070303000000060000" pitchFamily="18" charset="77"/>
              </a:rPr>
              <a:t>dans le Var 🎥</a:t>
            </a:r>
          </a:p>
        </p:txBody>
      </p:sp>
    </p:spTree>
    <p:extLst>
      <p:ext uri="{BB962C8B-B14F-4D97-AF65-F5344CB8AC3E}">
        <p14:creationId xmlns:p14="http://schemas.microsoft.com/office/powerpoint/2010/main" val="6736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EB2187B-157A-EE46-B996-65AD4BD7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22"/>
          <a:stretch/>
        </p:blipFill>
        <p:spPr>
          <a:xfrm>
            <a:off x="11642" y="-7227"/>
            <a:ext cx="4572000" cy="51507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4820D4-3DCA-A142-87D2-33225A486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96" r="29003"/>
          <a:stretch/>
        </p:blipFill>
        <p:spPr>
          <a:xfrm>
            <a:off x="4571672" y="0"/>
            <a:ext cx="4572000" cy="5129048"/>
          </a:xfrm>
          <a:prstGeom prst="rect">
            <a:avLst/>
          </a:prstGeom>
        </p:spPr>
      </p:pic>
      <p:graphicFrame>
        <p:nvGraphicFramePr>
          <p:cNvPr id="503" name="Google Shape;503;p37"/>
          <p:cNvGraphicFramePr/>
          <p:nvPr>
            <p:extLst>
              <p:ext uri="{D42A27DB-BD31-4B8C-83A1-F6EECF244321}">
                <p14:modId xmlns:p14="http://schemas.microsoft.com/office/powerpoint/2010/main" val="1700310331"/>
              </p:ext>
            </p:extLst>
          </p:nvPr>
        </p:nvGraphicFramePr>
        <p:xfrm>
          <a:off x="5117725" y="2214931"/>
          <a:ext cx="2162708" cy="1669102"/>
        </p:xfrm>
        <a:graphic>
          <a:graphicData uri="http://schemas.openxmlformats.org/drawingml/2006/table">
            <a:tbl>
              <a:tblPr>
                <a:noFill/>
                <a:tableStyleId>{D62F9A97-9B22-4EC4-ABD1-B6F8F979AD0F}</a:tableStyleId>
              </a:tblPr>
              <a:tblGrid>
                <a:gridCol w="2162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91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rgbClr val="FEC748"/>
                          </a:solidFill>
                          <a:latin typeface="Coustard Black" panose="020B0803050302020204" pitchFamily="34" charset="0"/>
                          <a:ea typeface="Abel"/>
                          <a:cs typeface="Abel"/>
                          <a:sym typeface="Abel"/>
                        </a:rPr>
                        <a:t>400 € HT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 err="1">
                          <a:solidFill>
                            <a:srgbClr val="FEC748"/>
                          </a:solidFill>
                          <a:latin typeface="Quicksand Book" panose="02070303000000060000" pitchFamily="18" charset="77"/>
                          <a:ea typeface="Abel"/>
                          <a:cs typeface="Abel"/>
                          <a:sym typeface="Abel"/>
                        </a:rPr>
                        <a:t>Tournage</a:t>
                      </a:r>
                      <a:r>
                        <a:rPr lang="en" sz="1400" dirty="0">
                          <a:solidFill>
                            <a:srgbClr val="FEC748"/>
                          </a:solidFill>
                          <a:latin typeface="Quicksand Book" panose="02070303000000060000" pitchFamily="18" charset="77"/>
                          <a:ea typeface="Abel"/>
                          <a:cs typeface="Abel"/>
                          <a:sym typeface="Abel"/>
                        </a:rPr>
                        <a:t>, montage, </a:t>
                      </a:r>
                      <a:r>
                        <a:rPr lang="en" sz="1400" dirty="0" err="1">
                          <a:solidFill>
                            <a:srgbClr val="FEC748"/>
                          </a:solidFill>
                          <a:latin typeface="Quicksand Book" panose="02070303000000060000" pitchFamily="18" charset="77"/>
                          <a:ea typeface="Abel"/>
                          <a:cs typeface="Abel"/>
                          <a:sym typeface="Abel"/>
                        </a:rPr>
                        <a:t>voix</a:t>
                      </a:r>
                      <a:r>
                        <a:rPr lang="en" sz="1400" dirty="0">
                          <a:solidFill>
                            <a:srgbClr val="FEC748"/>
                          </a:solidFill>
                          <a:latin typeface="Quicksand Book" panose="02070303000000060000" pitchFamily="18" charset="77"/>
                          <a:ea typeface="Abel"/>
                          <a:cs typeface="Abel"/>
                          <a:sym typeface="Abel"/>
                        </a:rPr>
                        <a:t> OFF, musique, diffusion…</a:t>
                      </a:r>
                    </a:p>
                  </a:txBody>
                  <a:tcPr marL="91425" marR="91425" marT="91425" marB="91425" anchor="ctr">
                    <a:lnL w="762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D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Google Shape;257;p30">
            <a:extLst>
              <a:ext uri="{FF2B5EF4-FFF2-40B4-BE49-F238E27FC236}">
                <a16:creationId xmlns:a16="http://schemas.microsoft.com/office/drawing/2014/main" id="{34D4B4F5-E2B1-7E43-B2EE-7DE88AB680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1129" y="1060107"/>
            <a:ext cx="3855900" cy="903865"/>
          </a:xfrm>
          <a:prstGeom prst="rect">
            <a:avLst/>
          </a:prstGeom>
          <a:solidFill>
            <a:srgbClr val="FEC74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pc="-150" dirty="0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  <a:t>Un </a:t>
            </a:r>
            <a:r>
              <a:rPr lang="en" sz="2800" b="1" spc="-150" dirty="0" err="1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  <a:t>tarif</a:t>
            </a:r>
            <a:r>
              <a:rPr lang="en" sz="2800" b="1" spc="-150" dirty="0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  <a:t> unique</a:t>
            </a:r>
            <a:br>
              <a:rPr lang="en" sz="2800" b="1" spc="-150" dirty="0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</a:br>
            <a:r>
              <a:rPr lang="en" sz="1400" spc="-150" dirty="0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  <a:t>r</a:t>
            </a:r>
            <a:r>
              <a:rPr lang="fr-FR" sz="1400" spc="-150" dirty="0" err="1">
                <a:solidFill>
                  <a:srgbClr val="1F4D5F"/>
                </a:solidFill>
                <a:latin typeface="Quicksand Book" panose="02070303000000060000" pitchFamily="18" charset="77"/>
              </a:rPr>
              <a:t>é</a:t>
            </a:r>
            <a:r>
              <a:rPr lang="fr-FR" sz="1400" spc="-150" dirty="0" err="1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  <a:t>servé</a:t>
            </a:r>
            <a:r>
              <a:rPr lang="fr-FR" sz="1400" spc="-150" dirty="0">
                <a:solidFill>
                  <a:srgbClr val="1F4D5F"/>
                </a:solidFill>
                <a:latin typeface="Quicksand Book" panose="02070303000000060000" pitchFamily="18" charset="77"/>
                <a:ea typeface="Staatliches"/>
                <a:cs typeface="Staatliches"/>
                <a:sym typeface="Staatliches"/>
              </a:rPr>
              <a:t> aux petites entreprises</a:t>
            </a:r>
            <a:endParaRPr sz="1400" spc="-150" dirty="0">
              <a:solidFill>
                <a:srgbClr val="1F4D5F"/>
              </a:solidFill>
              <a:latin typeface="Quicksand Book" panose="02070303000000060000" pitchFamily="18" charset="77"/>
              <a:ea typeface="Staatliches"/>
              <a:cs typeface="Staatliches"/>
              <a:sym typeface="Staatliches"/>
            </a:endParaRPr>
          </a:p>
        </p:txBody>
      </p:sp>
    </p:spTree>
    <p:extLst>
      <p:ext uri="{BB962C8B-B14F-4D97-AF65-F5344CB8AC3E}">
        <p14:creationId xmlns:p14="http://schemas.microsoft.com/office/powerpoint/2010/main" val="2435106486"/>
      </p:ext>
    </p:extLst>
  </p:cSld>
  <p:clrMapOvr>
    <a:masterClrMapping/>
  </p:clrMapOvr>
</p:sld>
</file>

<file path=ppt/theme/theme1.xml><?xml version="1.0" encoding="utf-8"?>
<a:theme xmlns:a="http://schemas.openxmlformats.org/drawingml/2006/main" name="Influencer Social Media by Slidesgo">
  <a:themeElements>
    <a:clrScheme name="Simple Light">
      <a:dk1>
        <a:srgbClr val="F3F3F3"/>
      </a:dk1>
      <a:lt1>
        <a:srgbClr val="434343"/>
      </a:lt1>
      <a:dk2>
        <a:srgbClr val="E06666"/>
      </a:dk2>
      <a:lt2>
        <a:srgbClr val="F3F3F3"/>
      </a:lt2>
      <a:accent1>
        <a:srgbClr val="434343"/>
      </a:accent1>
      <a:accent2>
        <a:srgbClr val="E06666"/>
      </a:accent2>
      <a:accent3>
        <a:srgbClr val="F3F3F3"/>
      </a:accent3>
      <a:accent4>
        <a:srgbClr val="434343"/>
      </a:accent4>
      <a:accent5>
        <a:srgbClr val="E06666"/>
      </a:accent5>
      <a:accent6>
        <a:srgbClr val="F3F3F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6199</TotalTime>
  <Words>685</Words>
  <Application>Microsoft Macintosh PowerPoint</Application>
  <PresentationFormat>Affichage à l'écran (16:9)</PresentationFormat>
  <Paragraphs>107</Paragraphs>
  <Slides>10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Staatliches</vt:lpstr>
      <vt:lpstr>Coustard Black</vt:lpstr>
      <vt:lpstr>Quicksand Bold</vt:lpstr>
      <vt:lpstr>Arial</vt:lpstr>
      <vt:lpstr>Quicksand Book</vt:lpstr>
      <vt:lpstr>Abel</vt:lpstr>
      <vt:lpstr>Influencer Social Media by Slidesgo</vt:lpstr>
      <vt:lpstr>Présentation PowerPoint</vt:lpstr>
      <vt:lpstr>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équipe de 2 vidéastes professionnels basée  dans le Var 🎥</vt:lpstr>
      <vt:lpstr>Un tarif unique réservé aux petites entreprises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INFLUENCER SOCIAL MEDIA</dc:title>
  <cp:lastModifiedBy>Microsoft Office User</cp:lastModifiedBy>
  <cp:revision>51</cp:revision>
  <dcterms:modified xsi:type="dcterms:W3CDTF">2024-06-11T12:33:18Z</dcterms:modified>
</cp:coreProperties>
</file>