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1" r:id="rId4"/>
    <p:sldId id="277" r:id="rId5"/>
    <p:sldId id="280" r:id="rId6"/>
    <p:sldId id="279" r:id="rId7"/>
    <p:sldId id="278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965C36-2868-9249-424A-29520343D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79B149-03F6-AB52-0724-BC5F088CC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E7A9E-91CC-8D69-A90E-D92398B58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43CEAC-CE44-13E3-C4E4-446E7E664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4EB653-C69A-B045-C472-5F4F14DC4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48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0FCADE-3440-B8EF-A241-32B555B76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CAA1F8-A848-CAF8-A292-18DFC83405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D2FD67-C80C-F222-A8D1-A6409CEAD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C7608D-EB03-FF75-9DF8-0940EB56A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2D2E5E-5F19-E992-6594-06AF48191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08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C66718-BC1B-24C7-9BC0-575D82B9B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0F7922-8584-BB82-B0CA-0BC3BCA76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E68350-D4A3-7B85-AB4E-BA42406A6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0B38DB-2F98-92D7-F98D-FC88C6752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A5967A-EB35-5979-20D3-59C480D91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866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AD4EA-D0C2-BAE3-94A3-405B2C8FB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EBB45E-8A0F-9E99-2547-F72928B1E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A911BB8-FA30-A29E-2C51-E3040FCA2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00F4BC-8183-4676-F518-38B1369FE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F34571-1940-20B9-80BD-4F36B7DFC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EFF7A5-E7C2-53D0-1493-5B344B52A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74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C703A-339C-0ABC-8C7F-CEC91FFF9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5DCBDF-D78F-EFA4-9A77-BF5A367B14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DA37B5-27C9-3AA4-72D3-03E1C59804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EF9623-898E-856F-DDA4-DCC1B8E2A4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2A86F67-F981-2117-C577-F3E01EB3BA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506B313-28A4-0E41-8346-55296A24A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3F86F14-9055-4835-1ABC-39AE2DAEA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C543D46-3E39-6167-3B45-1BAA09180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6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9914D8-48D3-1D25-B886-0E84D61EC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C0C0108-69B0-0832-DB38-3C1436CBE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45ED454-AB96-CED4-3AE2-CEF1807F6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7DB8526-BA26-D9CA-3522-8B5E5C020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34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EC385F-8F5A-2D2B-4D8C-7C47B77F6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ABE878-6ADE-4B56-D77F-896594C08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6A99CB9-C859-A78B-B24A-93DF59849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45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A9E1E-E56C-4ECD-0F50-2A593422C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9A731D-8887-324D-EDCA-9B5CCE0FC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FD4BFD-06CF-254D-2B35-3FCCE623C6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4E91D2-A7FA-6454-67FE-AB729A8A1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14814B-781D-4A64-531B-58E809ED9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7B4093-15BA-E468-4B51-804A09DD2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79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B1F994-2683-17E0-688F-F8E733501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0874123-43B7-C37F-560D-B65F015BBF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41CA5B-3C08-1CE5-A2E8-0E4F77CD2B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B2E112-6CC0-072D-8F6F-532BDEB83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9248ED-0EF3-3F25-91D5-BD35F01A8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213936D-D91F-EA3A-D91A-16B9FC9A6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394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88CA97-09BB-6E9E-C807-9F06D9CCB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A4984F2-E8D4-4684-9065-27FBEAE559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E942AD-B41E-7EBD-BEEF-FE1AFFEB1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0E69F-D5D5-A160-04B1-634712A54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4DC2C2-770E-FAFF-3686-B2A77BF8C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76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6DD668A-6DBF-DB10-EB6C-5D050F087F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CA847DD-A907-B7EF-608A-52EB0CEE8E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193842-AB63-7241-A6DE-C9EF36249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7E69B9-6C04-0306-1D4F-C0156E815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A29EA2-76FD-698B-5E5E-90AAB5308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06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9CCAD7-3503-DC57-B882-5CC7FD835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684AE5-41AE-2203-6B6D-8EA873B9FC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B6BDF5-1A11-7C88-ADA4-7853528E5B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1ABA45-15E0-458D-AA98-EDA9D1639DCD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14B45F-6E3A-9926-F922-8F98B63D13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586072-41B9-78BC-BD2A-7D2152408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0720C4-2754-46CB-8303-24CB7D9CAF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58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ontagne, arbre&#10;&#10;Description générée automatiquement">
            <a:extLst>
              <a:ext uri="{FF2B5EF4-FFF2-40B4-BE49-F238E27FC236}">
                <a16:creationId xmlns:a16="http://schemas.microsoft.com/office/drawing/2014/main" id="{32257980-BC4B-C08E-207C-A480201F33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8E7FEF-15B6-CD0E-7A29-64A23A551390}"/>
              </a:ext>
            </a:extLst>
          </p:cNvPr>
          <p:cNvSpPr txBox="1"/>
          <p:nvPr/>
        </p:nvSpPr>
        <p:spPr>
          <a:xfrm>
            <a:off x="2355668" y="5778781"/>
            <a:ext cx="1112519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800" b="1" dirty="0">
                <a:solidFill>
                  <a:srgbClr val="FFFF00"/>
                </a:solidFill>
              </a:rPr>
              <a:t>Vue sur Bergen, vue depuis </a:t>
            </a:r>
            <a:r>
              <a:rPr lang="fr-FR" sz="2800" b="1" dirty="0" err="1">
                <a:solidFill>
                  <a:srgbClr val="FFFF00"/>
                </a:solidFill>
              </a:rPr>
              <a:t>Fløyen</a:t>
            </a:r>
            <a:r>
              <a:rPr lang="fr-FR" sz="2800" b="1" dirty="0">
                <a:solidFill>
                  <a:srgbClr val="FFFF00"/>
                </a:solidFill>
              </a:rPr>
              <a:t> -  Norvège -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4DA77F5-534C-C42D-D1F9-09439EF75F11}"/>
              </a:ext>
            </a:extLst>
          </p:cNvPr>
          <p:cNvSpPr txBox="1"/>
          <p:nvPr/>
        </p:nvSpPr>
        <p:spPr>
          <a:xfrm>
            <a:off x="3661955" y="174497"/>
            <a:ext cx="7415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Ville De Bergen – Norvège -</a:t>
            </a:r>
          </a:p>
        </p:txBody>
      </p:sp>
    </p:spTree>
    <p:extLst>
      <p:ext uri="{BB962C8B-B14F-4D97-AF65-F5344CB8AC3E}">
        <p14:creationId xmlns:p14="http://schemas.microsoft.com/office/powerpoint/2010/main" val="318526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 loop="1">
            <p:snd r:embed="rId2" name="BO La Famille Bélier - Je Vole - Michel SardouLouane Emera - Piano (Adaptation Noviscore).wav"/>
          </p:stSnd>
        </p:sndAc>
      </p:transition>
    </mc:Choice>
    <mc:Fallback>
      <p:transition spd="slow" advClick="0" advTm="8000">
        <p:fade/>
        <p:sndAc>
          <p:stSnd loop="1">
            <p:snd r:embed="rId2" name="BO La Famille Bélier - Je Vole - Michel SardouLouane Emera - Piano (Adaptation Novisco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E99D456-725F-0BA5-1C03-79565693CC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Bergen est une ville située sur la côte sud-ouest de la Norvège. Elle est entourée de montagnes et fjords, dont le Sognefjord, qui est le plus long et le plus large du pays. Le quartier de </a:t>
            </a:r>
            <a:r>
              <a:rPr lang="fr-FR" sz="3600" b="1" dirty="0" err="1">
                <a:solidFill>
                  <a:srgbClr val="FFFF00"/>
                </a:solidFill>
              </a:rPr>
              <a:t>Bryggen</a:t>
            </a:r>
            <a:r>
              <a:rPr lang="fr-FR" sz="3600" b="1" dirty="0">
                <a:solidFill>
                  <a:srgbClr val="FFFF00"/>
                </a:solidFill>
              </a:rPr>
              <a:t> se distingue par ses maisons en bois colorées sur le vieux quai. Il était autrefois un centre de l'empire commercial de la Ligue hanséatique. Le funiculaire de </a:t>
            </a:r>
            <a:r>
              <a:rPr lang="fr-FR" sz="3600" b="1" dirty="0" err="1">
                <a:solidFill>
                  <a:srgbClr val="FFFF00"/>
                </a:solidFill>
              </a:rPr>
              <a:t>Fløibanen</a:t>
            </a:r>
            <a:r>
              <a:rPr lang="fr-FR" sz="3600" b="1" dirty="0">
                <a:solidFill>
                  <a:srgbClr val="FFFF00"/>
                </a:solidFill>
              </a:rPr>
              <a:t> emmène les visiteurs au sommet du mont </a:t>
            </a:r>
            <a:r>
              <a:rPr lang="fr-FR" sz="3600" b="1" dirty="0" err="1">
                <a:solidFill>
                  <a:srgbClr val="FFFF00"/>
                </a:solidFill>
              </a:rPr>
              <a:t>Fløyen</a:t>
            </a:r>
            <a:r>
              <a:rPr lang="fr-FR" sz="3600" b="1" dirty="0">
                <a:solidFill>
                  <a:srgbClr val="FFFF00"/>
                </a:solidFill>
              </a:rPr>
              <a:t>, avec sa vue panoramique et ses nombreux sentiers de randonnée. </a:t>
            </a:r>
            <a:r>
              <a:rPr lang="fr-FR" sz="3600" b="1" dirty="0" err="1">
                <a:solidFill>
                  <a:srgbClr val="FFFF00"/>
                </a:solidFill>
              </a:rPr>
              <a:t>Troldhaugen</a:t>
            </a:r>
            <a:r>
              <a:rPr lang="fr-FR" sz="3600" b="1" dirty="0">
                <a:solidFill>
                  <a:srgbClr val="FFFF00"/>
                </a:solidFill>
              </a:rPr>
              <a:t> est la maison où vécut le célèbre compositeur Edvard Grieg. </a:t>
            </a:r>
          </a:p>
        </p:txBody>
      </p:sp>
    </p:spTree>
    <p:extLst>
      <p:ext uri="{BB962C8B-B14F-4D97-AF65-F5344CB8AC3E}">
        <p14:creationId xmlns:p14="http://schemas.microsoft.com/office/powerpoint/2010/main" val="152262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Vue plongeante&#10;&#10;Description générée automatiquement">
            <a:extLst>
              <a:ext uri="{FF2B5EF4-FFF2-40B4-BE49-F238E27FC236}">
                <a16:creationId xmlns:a16="http://schemas.microsoft.com/office/drawing/2014/main" id="{97F4756E-113B-A2A5-1073-B6571701A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000" y="99000"/>
            <a:ext cx="8880000" cy="66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372D7F-4D7B-1A1B-00F3-1E612582E930}"/>
              </a:ext>
            </a:extLst>
          </p:cNvPr>
          <p:cNvSpPr txBox="1"/>
          <p:nvPr/>
        </p:nvSpPr>
        <p:spPr>
          <a:xfrm>
            <a:off x="5656217" y="6342536"/>
            <a:ext cx="5773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Bergen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04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iver, ciel, nuit&#10;&#10;Description générée automatiquement">
            <a:extLst>
              <a:ext uri="{FF2B5EF4-FFF2-40B4-BE49-F238E27FC236}">
                <a16:creationId xmlns:a16="http://schemas.microsoft.com/office/drawing/2014/main" id="{B4843FF7-8299-83E3-287D-952E8DE8E4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E6AF4F-5D57-2B6B-61D9-F9ADA38C68CE}"/>
              </a:ext>
            </a:extLst>
          </p:cNvPr>
          <p:cNvSpPr txBox="1"/>
          <p:nvPr/>
        </p:nvSpPr>
        <p:spPr>
          <a:xfrm>
            <a:off x="4362994" y="5977835"/>
            <a:ext cx="7302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Bergen, Vagsallmenningen -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6662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ateau, embarcation&#10;&#10;Description générée automatiquement">
            <a:extLst>
              <a:ext uri="{FF2B5EF4-FFF2-40B4-BE49-F238E27FC236}">
                <a16:creationId xmlns:a16="http://schemas.microsoft.com/office/drawing/2014/main" id="{5DEF7341-623D-261D-8A5F-AB12560E8B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752246"/>
            <a:ext cx="11520000" cy="3144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11DADF-C023-0576-2344-A51FBD83D012}"/>
              </a:ext>
            </a:extLst>
          </p:cNvPr>
          <p:cNvSpPr txBox="1"/>
          <p:nvPr/>
        </p:nvSpPr>
        <p:spPr>
          <a:xfrm>
            <a:off x="3239589" y="5020436"/>
            <a:ext cx="9274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Torget et la marina de Bergen, Norvège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91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maison, bâtiment&#10;&#10;Description générée automatiquement">
            <a:extLst>
              <a:ext uri="{FF2B5EF4-FFF2-40B4-BE49-F238E27FC236}">
                <a16:creationId xmlns:a16="http://schemas.microsoft.com/office/drawing/2014/main" id="{9EB65184-07BA-0BF7-BEC9-F6ED22D19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8B47C6-FD0E-3B74-790C-89C7A0FB9471}"/>
              </a:ext>
            </a:extLst>
          </p:cNvPr>
          <p:cNvSpPr txBox="1"/>
          <p:nvPr/>
        </p:nvSpPr>
        <p:spPr>
          <a:xfrm>
            <a:off x="5499462" y="5991387"/>
            <a:ext cx="85692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 err="1"/>
              <a:t>Bryggen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292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F2DFACC5-49C9-3BA6-BC05-25A5934AE7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426" y="279000"/>
            <a:ext cx="843514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901E12-385E-89F9-1B87-691877A2EEB0}"/>
              </a:ext>
            </a:extLst>
          </p:cNvPr>
          <p:cNvSpPr txBox="1"/>
          <p:nvPr/>
        </p:nvSpPr>
        <p:spPr>
          <a:xfrm>
            <a:off x="3351071" y="5865569"/>
            <a:ext cx="8203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Kvarven</a:t>
            </a:r>
            <a:r>
              <a:rPr lang="fr-FR" sz="2400" b="1" dirty="0">
                <a:solidFill>
                  <a:srgbClr val="FFFF00"/>
                </a:solidFill>
              </a:rPr>
              <a:t> en 2006. En arrière-plan, </a:t>
            </a:r>
            <a:r>
              <a:rPr lang="fr-FR" sz="2400" b="1" dirty="0" err="1">
                <a:solidFill>
                  <a:srgbClr val="FFFF00"/>
                </a:solidFill>
              </a:rPr>
              <a:t>Hellen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604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yage, ciel&#10;&#10;Description générée automatiquement">
            <a:extLst>
              <a:ext uri="{FF2B5EF4-FFF2-40B4-BE49-F238E27FC236}">
                <a16:creationId xmlns:a16="http://schemas.microsoft.com/office/drawing/2014/main" id="{68240489-ADED-96C0-186D-F7A117D234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6530A5-F2DD-F744-F880-8BE52DE3E954}"/>
              </a:ext>
            </a:extLst>
          </p:cNvPr>
          <p:cNvSpPr txBox="1"/>
          <p:nvPr/>
        </p:nvSpPr>
        <p:spPr>
          <a:xfrm>
            <a:off x="4282588" y="6087290"/>
            <a:ext cx="60938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/>
              <a:t>Torgallmenningen</a:t>
            </a:r>
            <a:r>
              <a:rPr lang="fr-FR" sz="2400" b="1" dirty="0"/>
              <a:t> à Bergen.</a:t>
            </a:r>
          </a:p>
        </p:txBody>
      </p:sp>
    </p:spTree>
    <p:extLst>
      <p:ext uri="{BB962C8B-B14F-4D97-AF65-F5344CB8AC3E}">
        <p14:creationId xmlns:p14="http://schemas.microsoft.com/office/powerpoint/2010/main" val="174590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hotographie aérienne&#10;&#10;Description générée automatiquement">
            <a:extLst>
              <a:ext uri="{FF2B5EF4-FFF2-40B4-BE49-F238E27FC236}">
                <a16:creationId xmlns:a16="http://schemas.microsoft.com/office/drawing/2014/main" id="{4B4FEEC0-941A-B57C-108F-FD994473E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2084512"/>
            <a:ext cx="11628000" cy="2688975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FA4020-715A-F43C-C82D-3462A2E8DD62}"/>
              </a:ext>
            </a:extLst>
          </p:cNvPr>
          <p:cNvSpPr txBox="1"/>
          <p:nvPr/>
        </p:nvSpPr>
        <p:spPr>
          <a:xfrm>
            <a:off x="1933302" y="4924697"/>
            <a:ext cx="964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Bergen depuis la montagne Fløyen. Septembre 2019.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36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eige&#10;&#10;Description générée automatiquement">
            <a:extLst>
              <a:ext uri="{FF2B5EF4-FFF2-40B4-BE49-F238E27FC236}">
                <a16:creationId xmlns:a16="http://schemas.microsoft.com/office/drawing/2014/main" id="{E99F0E91-D77B-7E11-B88E-BFF2EE845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237" y="279000"/>
            <a:ext cx="949152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3291C6-52CA-6665-17F3-D014B43E99EA}"/>
              </a:ext>
            </a:extLst>
          </p:cNvPr>
          <p:cNvSpPr txBox="1"/>
          <p:nvPr/>
        </p:nvSpPr>
        <p:spPr>
          <a:xfrm>
            <a:off x="4219303" y="5748003"/>
            <a:ext cx="9157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Ulriken</a:t>
            </a:r>
            <a:r>
              <a:rPr lang="fr-FR" sz="2400" b="1" dirty="0">
                <a:solidFill>
                  <a:srgbClr val="FFFF00"/>
                </a:solidFill>
              </a:rPr>
              <a:t> vu du centre-ville</a:t>
            </a:r>
          </a:p>
        </p:txBody>
      </p:sp>
    </p:spTree>
    <p:extLst>
      <p:ext uri="{BB962C8B-B14F-4D97-AF65-F5344CB8AC3E}">
        <p14:creationId xmlns:p14="http://schemas.microsoft.com/office/powerpoint/2010/main" val="370358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ciel, nature, nuage&#10;&#10;Description générée automatiquement">
            <a:extLst>
              <a:ext uri="{FF2B5EF4-FFF2-40B4-BE49-F238E27FC236}">
                <a16:creationId xmlns:a16="http://schemas.microsoft.com/office/drawing/2014/main" id="{6F405CB8-0411-C52D-43D7-61EC592A9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" y="1934028"/>
            <a:ext cx="11808000" cy="279456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6AD0EB-1691-4A01-4AE3-F290E313C428}"/>
              </a:ext>
            </a:extLst>
          </p:cNvPr>
          <p:cNvSpPr txBox="1"/>
          <p:nvPr/>
        </p:nvSpPr>
        <p:spPr>
          <a:xfrm>
            <a:off x="2651760" y="4759178"/>
            <a:ext cx="7720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Panorama de Bergen vu de </a:t>
            </a:r>
            <a:r>
              <a:rPr lang="fr-FR" sz="2400" b="1" dirty="0" err="1">
                <a:solidFill>
                  <a:srgbClr val="FFFF00"/>
                </a:solidFill>
              </a:rPr>
              <a:t>Ulrikken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5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A4C3510A-582C-32ED-323B-8ED4CC4575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056" y="279000"/>
            <a:ext cx="836514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2924EE-909F-8203-9012-772118759043}"/>
              </a:ext>
            </a:extLst>
          </p:cNvPr>
          <p:cNvSpPr txBox="1"/>
          <p:nvPr/>
        </p:nvSpPr>
        <p:spPr>
          <a:xfrm>
            <a:off x="2560321" y="6117335"/>
            <a:ext cx="8125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Strangeplassen</a:t>
            </a:r>
            <a:r>
              <a:rPr lang="fr-FR" sz="2400" b="1" dirty="0">
                <a:solidFill>
                  <a:srgbClr val="FFFF00"/>
                </a:solidFill>
              </a:rPr>
              <a:t> dans le quartier de </a:t>
            </a:r>
            <a:r>
              <a:rPr lang="fr-FR" sz="2400" b="1" dirty="0" err="1">
                <a:solidFill>
                  <a:srgbClr val="FFFF00"/>
                </a:solidFill>
              </a:rPr>
              <a:t>Nøstet</a:t>
            </a:r>
            <a:r>
              <a:rPr lang="fr-FR" sz="2400" b="1" dirty="0">
                <a:solidFill>
                  <a:srgbClr val="FFFF00"/>
                </a:solidFill>
              </a:rPr>
              <a:t> à Bergen.</a:t>
            </a:r>
          </a:p>
        </p:txBody>
      </p:sp>
    </p:spTree>
    <p:extLst>
      <p:ext uri="{BB962C8B-B14F-4D97-AF65-F5344CB8AC3E}">
        <p14:creationId xmlns:p14="http://schemas.microsoft.com/office/powerpoint/2010/main" val="310878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voie&#10;&#10;Description générée automatiquement">
            <a:extLst>
              <a:ext uri="{FF2B5EF4-FFF2-40B4-BE49-F238E27FC236}">
                <a16:creationId xmlns:a16="http://schemas.microsoft.com/office/drawing/2014/main" id="{BFADEC79-1EED-9966-89F6-5C4E155522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373" y="189000"/>
            <a:ext cx="4881358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B7BBE7-2C0D-E1B9-D109-18B1EA9BE2B7}"/>
              </a:ext>
            </a:extLst>
          </p:cNvPr>
          <p:cNvSpPr txBox="1"/>
          <p:nvPr/>
        </p:nvSpPr>
        <p:spPr>
          <a:xfrm>
            <a:off x="991813" y="5838003"/>
            <a:ext cx="4881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Strangehagen</a:t>
            </a:r>
            <a:r>
              <a:rPr lang="fr-FR" sz="2400" b="1" dirty="0">
                <a:solidFill>
                  <a:srgbClr val="FFFF00"/>
                </a:solidFill>
              </a:rPr>
              <a:t> dans le quartier de </a:t>
            </a:r>
            <a:r>
              <a:rPr lang="fr-FR" sz="2400" b="1" dirty="0" err="1">
                <a:solidFill>
                  <a:srgbClr val="FFFF00"/>
                </a:solidFill>
              </a:rPr>
              <a:t>Nøstet</a:t>
            </a:r>
            <a:r>
              <a:rPr lang="fr-FR" sz="2400" b="1" dirty="0">
                <a:solidFill>
                  <a:srgbClr val="FFFF00"/>
                </a:solidFill>
              </a:rPr>
              <a:t> à Bergen.</a:t>
            </a:r>
          </a:p>
        </p:txBody>
      </p:sp>
      <p:pic>
        <p:nvPicPr>
          <p:cNvPr id="6" name="Image 5" descr="Une image contenant plein air, bâtiment, ciel, ruelle&#10;&#10;Description générée automatiquement">
            <a:extLst>
              <a:ext uri="{FF2B5EF4-FFF2-40B4-BE49-F238E27FC236}">
                <a16:creationId xmlns:a16="http://schemas.microsoft.com/office/drawing/2014/main" id="{AA4C91B4-9F2A-B2C7-1252-9672C13116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0372" y="189000"/>
            <a:ext cx="4348994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53C86C-C1CA-9AB8-A264-2BFACDD10AFD}"/>
              </a:ext>
            </a:extLst>
          </p:cNvPr>
          <p:cNvSpPr txBox="1"/>
          <p:nvPr/>
        </p:nvSpPr>
        <p:spPr>
          <a:xfrm>
            <a:off x="7059435" y="6207335"/>
            <a:ext cx="4493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Maisons à Bryggen (Norvège)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0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aison, bâtiment&#10;&#10;Description générée automatiquement">
            <a:extLst>
              <a:ext uri="{FF2B5EF4-FFF2-40B4-BE49-F238E27FC236}">
                <a16:creationId xmlns:a16="http://schemas.microsoft.com/office/drawing/2014/main" id="{D63CA833-1B8C-41F3-6D20-D39A962BD5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CEE356-F3A8-5AC0-C951-35F051FD57C8}"/>
              </a:ext>
            </a:extLst>
          </p:cNvPr>
          <p:cNvSpPr txBox="1"/>
          <p:nvPr/>
        </p:nvSpPr>
        <p:spPr>
          <a:xfrm>
            <a:off x="4837611" y="6027003"/>
            <a:ext cx="73543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du centre-ville.</a:t>
            </a:r>
          </a:p>
        </p:txBody>
      </p:sp>
    </p:spTree>
    <p:extLst>
      <p:ext uri="{BB962C8B-B14F-4D97-AF65-F5344CB8AC3E}">
        <p14:creationId xmlns:p14="http://schemas.microsoft.com/office/powerpoint/2010/main" val="754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eau&#10;&#10;Description générée automatiquement">
            <a:extLst>
              <a:ext uri="{FF2B5EF4-FFF2-40B4-BE49-F238E27FC236}">
                <a16:creationId xmlns:a16="http://schemas.microsoft.com/office/drawing/2014/main" id="{8D169A3C-F652-824F-98D2-2FBCC3DF7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75" y="182892"/>
            <a:ext cx="111896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144F19-4E5A-E216-E0BE-A434EDE876BD}"/>
              </a:ext>
            </a:extLst>
          </p:cNvPr>
          <p:cNvSpPr txBox="1"/>
          <p:nvPr/>
        </p:nvSpPr>
        <p:spPr>
          <a:xfrm>
            <a:off x="1833154" y="5844111"/>
            <a:ext cx="96099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Maisons à </a:t>
            </a:r>
            <a:r>
              <a:rPr lang="fr-FR" sz="2400" b="1" dirty="0" err="1"/>
              <a:t>Salhus</a:t>
            </a:r>
            <a:r>
              <a:rPr lang="fr-FR" sz="2400" b="1" dirty="0"/>
              <a:t> </a:t>
            </a:r>
            <a:r>
              <a:rPr lang="fr-FR" sz="2400" b="1" dirty="0" err="1"/>
              <a:t>fergekai</a:t>
            </a:r>
            <a:r>
              <a:rPr lang="fr-FR" sz="2400" b="1" dirty="0"/>
              <a:t> (no), lieu-dit à Bergen. Juillet 2020.</a:t>
            </a:r>
          </a:p>
        </p:txBody>
      </p:sp>
    </p:spTree>
    <p:extLst>
      <p:ext uri="{BB962C8B-B14F-4D97-AF65-F5344CB8AC3E}">
        <p14:creationId xmlns:p14="http://schemas.microsoft.com/office/powerpoint/2010/main" val="209299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ciel, eau&#10;&#10;Description générée automatiquement">
            <a:extLst>
              <a:ext uri="{FF2B5EF4-FFF2-40B4-BE49-F238E27FC236}">
                <a16:creationId xmlns:a16="http://schemas.microsoft.com/office/drawing/2014/main" id="{1434A424-E4DA-0A8F-11E1-23E8D58AA1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994" y="279000"/>
            <a:ext cx="107520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277C33-575C-8D73-345E-8729291B9DD1}"/>
              </a:ext>
            </a:extLst>
          </p:cNvPr>
          <p:cNvSpPr txBox="1"/>
          <p:nvPr/>
        </p:nvSpPr>
        <p:spPr>
          <a:xfrm>
            <a:off x="3709852" y="5748003"/>
            <a:ext cx="8373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MS </a:t>
            </a:r>
            <a:r>
              <a:rPr lang="fr-FR" sz="2400" b="1" dirty="0" err="1">
                <a:solidFill>
                  <a:srgbClr val="FFFF00"/>
                </a:solidFill>
              </a:rPr>
              <a:t>Trollfjord</a:t>
            </a:r>
            <a:r>
              <a:rPr lang="fr-FR" sz="2400" b="1" dirty="0">
                <a:solidFill>
                  <a:srgbClr val="FFFF00"/>
                </a:solidFill>
              </a:rPr>
              <a:t> au port de Bergen.</a:t>
            </a:r>
          </a:p>
        </p:txBody>
      </p:sp>
    </p:spTree>
    <p:extLst>
      <p:ext uri="{BB962C8B-B14F-4D97-AF65-F5344CB8AC3E}">
        <p14:creationId xmlns:p14="http://schemas.microsoft.com/office/powerpoint/2010/main" val="279013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véhicule&#10;&#10;Description générée automatiquement">
            <a:extLst>
              <a:ext uri="{FF2B5EF4-FFF2-40B4-BE49-F238E27FC236}">
                <a16:creationId xmlns:a16="http://schemas.microsoft.com/office/drawing/2014/main" id="{2FE792CB-611A-2756-963F-D65C7BF84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613CCE-1737-1375-B337-9DF401B99A42}"/>
              </a:ext>
            </a:extLst>
          </p:cNvPr>
          <p:cNvSpPr txBox="1"/>
          <p:nvPr/>
        </p:nvSpPr>
        <p:spPr>
          <a:xfrm>
            <a:off x="3021875" y="6027003"/>
            <a:ext cx="7145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MS Kong Harald au terminal Hurtigruten de Bergen, point de départ des croisières.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31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lac&#10;&#10;Description générée automatiquement">
            <a:extLst>
              <a:ext uri="{FF2B5EF4-FFF2-40B4-BE49-F238E27FC236}">
                <a16:creationId xmlns:a16="http://schemas.microsoft.com/office/drawing/2014/main" id="{97138AC1-59F9-2B43-A84F-6A763DFFF0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74" y="279000"/>
            <a:ext cx="111896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C18DE9-BEB8-4393-7CD7-12701DC86FFF}"/>
              </a:ext>
            </a:extLst>
          </p:cNvPr>
          <p:cNvSpPr txBox="1"/>
          <p:nvPr/>
        </p:nvSpPr>
        <p:spPr>
          <a:xfrm>
            <a:off x="2455817" y="6348167"/>
            <a:ext cx="830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Hegreneset (no) dans le port de Bergen. Mai 2020.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67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nature&#10;&#10;Description générée automatiquement">
            <a:extLst>
              <a:ext uri="{FF2B5EF4-FFF2-40B4-BE49-F238E27FC236}">
                <a16:creationId xmlns:a16="http://schemas.microsoft.com/office/drawing/2014/main" id="{506967EB-37CC-2ECA-BE27-1429C5B16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75" y="279000"/>
            <a:ext cx="111896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5CF6C9-E61E-1CC1-55D7-773ED9F8CFC6}"/>
              </a:ext>
            </a:extLst>
          </p:cNvPr>
          <p:cNvSpPr txBox="1"/>
          <p:nvPr/>
        </p:nvSpPr>
        <p:spPr>
          <a:xfrm>
            <a:off x="2299063" y="6117335"/>
            <a:ext cx="9274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Autre vue d'Hegreneset dans le port de Bergen. Juillet 2020.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55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ché, plein air, Commerce, personne&#10;&#10;Description générée automatiquement">
            <a:extLst>
              <a:ext uri="{FF2B5EF4-FFF2-40B4-BE49-F238E27FC236}">
                <a16:creationId xmlns:a16="http://schemas.microsoft.com/office/drawing/2014/main" id="{691168F4-9FA3-AEBA-51DA-9461FB1EAF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DD0F83-A6FA-347A-6FD3-2BFCCE9C2687}"/>
              </a:ext>
            </a:extLst>
          </p:cNvPr>
          <p:cNvSpPr txBox="1"/>
          <p:nvPr/>
        </p:nvSpPr>
        <p:spPr>
          <a:xfrm>
            <a:off x="1896000" y="5927138"/>
            <a:ext cx="9716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Vieux de près de dix siècles, le célèbre marché aux poissons.</a:t>
            </a:r>
          </a:p>
        </p:txBody>
      </p:sp>
    </p:spTree>
    <p:extLst>
      <p:ext uri="{BB962C8B-B14F-4D97-AF65-F5344CB8AC3E}">
        <p14:creationId xmlns:p14="http://schemas.microsoft.com/office/powerpoint/2010/main" val="75034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mbarcation&#10;&#10;Description générée automatiquement">
            <a:extLst>
              <a:ext uri="{FF2B5EF4-FFF2-40B4-BE49-F238E27FC236}">
                <a16:creationId xmlns:a16="http://schemas.microsoft.com/office/drawing/2014/main" id="{28676912-7B7A-6FA1-8BC5-8023C30F4E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264" y="189000"/>
            <a:ext cx="4858481" cy="6480000"/>
          </a:xfrm>
          <a:prstGeom prst="rect">
            <a:avLst/>
          </a:prstGeom>
          <a:ln w="444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F33383-22EE-BFEB-DA3C-CB7DB9D50E12}"/>
              </a:ext>
            </a:extLst>
          </p:cNvPr>
          <p:cNvSpPr txBox="1"/>
          <p:nvPr/>
        </p:nvSpPr>
        <p:spPr>
          <a:xfrm>
            <a:off x="3518264" y="-234405"/>
            <a:ext cx="5050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trois-mâts </a:t>
            </a:r>
            <a:r>
              <a:rPr lang="fr-FR" sz="2400" b="1" dirty="0" err="1"/>
              <a:t>Statsraad</a:t>
            </a:r>
            <a:r>
              <a:rPr lang="fr-FR" sz="2400" b="1" dirty="0"/>
              <a:t> </a:t>
            </a:r>
            <a:r>
              <a:rPr lang="fr-FR" sz="2400" b="1" dirty="0" err="1"/>
              <a:t>Lehmkuhl</a:t>
            </a:r>
            <a:r>
              <a:rPr lang="fr-FR" sz="2400" b="1" dirty="0"/>
              <a:t> à Bergen.</a:t>
            </a:r>
          </a:p>
        </p:txBody>
      </p:sp>
    </p:spTree>
    <p:extLst>
      <p:ext uri="{BB962C8B-B14F-4D97-AF65-F5344CB8AC3E}">
        <p14:creationId xmlns:p14="http://schemas.microsoft.com/office/powerpoint/2010/main" val="54063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6B0E111E-AA3A-0304-9FF2-F9ED5A447B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28" y="279000"/>
            <a:ext cx="836514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A825B9-51A1-B759-E45E-F6CB3DAEF577}"/>
              </a:ext>
            </a:extLst>
          </p:cNvPr>
          <p:cNvSpPr txBox="1"/>
          <p:nvPr/>
        </p:nvSpPr>
        <p:spPr>
          <a:xfrm>
            <a:off x="3043645" y="5621326"/>
            <a:ext cx="7929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Mélange des cultures sur un quai millénaire.</a:t>
            </a:r>
          </a:p>
        </p:txBody>
      </p:sp>
    </p:spTree>
    <p:extLst>
      <p:ext uri="{BB962C8B-B14F-4D97-AF65-F5344CB8AC3E}">
        <p14:creationId xmlns:p14="http://schemas.microsoft.com/office/powerpoint/2010/main" val="13035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fontaine&#10;&#10;Description générée automatiquement">
            <a:extLst>
              <a:ext uri="{FF2B5EF4-FFF2-40B4-BE49-F238E27FC236}">
                <a16:creationId xmlns:a16="http://schemas.microsoft.com/office/drawing/2014/main" id="{40A3E1CE-21E8-7F87-FEAE-7BFA3CA519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3034" y="279000"/>
            <a:ext cx="964593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503562-8B55-52F8-6988-E79DCB291D57}"/>
              </a:ext>
            </a:extLst>
          </p:cNvPr>
          <p:cNvSpPr txBox="1"/>
          <p:nvPr/>
        </p:nvSpPr>
        <p:spPr>
          <a:xfrm>
            <a:off x="3315789" y="5694794"/>
            <a:ext cx="808808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Lille </a:t>
            </a:r>
            <a:r>
              <a:rPr lang="fr-FR" sz="2400" b="1" dirty="0" err="1">
                <a:solidFill>
                  <a:srgbClr val="FFFF00"/>
                </a:solidFill>
              </a:rPr>
              <a:t>Lungegårdsvannet</a:t>
            </a:r>
            <a:r>
              <a:rPr lang="fr-FR" sz="2400" b="1" dirty="0">
                <a:solidFill>
                  <a:srgbClr val="FFFF00"/>
                </a:solidFill>
              </a:rPr>
              <a:t> et à droite, la mairie.</a:t>
            </a:r>
          </a:p>
        </p:txBody>
      </p:sp>
    </p:spTree>
    <p:extLst>
      <p:ext uri="{BB962C8B-B14F-4D97-AF65-F5344CB8AC3E}">
        <p14:creationId xmlns:p14="http://schemas.microsoft.com/office/powerpoint/2010/main" val="208017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ument&#10;&#10;Description générée automatiquement">
            <a:extLst>
              <a:ext uri="{FF2B5EF4-FFF2-40B4-BE49-F238E27FC236}">
                <a16:creationId xmlns:a16="http://schemas.microsoft.com/office/drawing/2014/main" id="{E8FFAE0D-AF73-717C-9000-F481CF434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F5CBA1-1417-87F2-8AAE-FCE2E1EC5CD4}"/>
              </a:ext>
            </a:extLst>
          </p:cNvPr>
          <p:cNvSpPr txBox="1"/>
          <p:nvPr/>
        </p:nvSpPr>
        <p:spPr>
          <a:xfrm>
            <a:off x="2399210" y="5530400"/>
            <a:ext cx="8512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Museum d'histoire naturelle &amp; université de Bergen.</a:t>
            </a:r>
          </a:p>
        </p:txBody>
      </p:sp>
    </p:spTree>
    <p:extLst>
      <p:ext uri="{BB962C8B-B14F-4D97-AF65-F5344CB8AC3E}">
        <p14:creationId xmlns:p14="http://schemas.microsoft.com/office/powerpoint/2010/main" val="201843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EB13E264-4261-9C02-F67F-8C82425A25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06ACD6-ECFB-18DD-1B4D-7DC0F935D6FD}"/>
              </a:ext>
            </a:extLst>
          </p:cNvPr>
          <p:cNvSpPr txBox="1"/>
          <p:nvPr/>
        </p:nvSpPr>
        <p:spPr>
          <a:xfrm>
            <a:off x="2521131" y="6087291"/>
            <a:ext cx="7994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Photographie originale prise par Nol Aders le 26 août 2005 18:52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596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389D46FC-7A5C-10DF-6A8A-0C4BDF252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12DECD-DB1A-1342-F182-099A832EEEB4}"/>
              </a:ext>
            </a:extLst>
          </p:cNvPr>
          <p:cNvSpPr txBox="1"/>
          <p:nvPr/>
        </p:nvSpPr>
        <p:spPr>
          <a:xfrm>
            <a:off x="4354286" y="5748003"/>
            <a:ext cx="7837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de la Hanse.</a:t>
            </a:r>
          </a:p>
        </p:txBody>
      </p:sp>
    </p:spTree>
    <p:extLst>
      <p:ext uri="{BB962C8B-B14F-4D97-AF65-F5344CB8AC3E}">
        <p14:creationId xmlns:p14="http://schemas.microsoft.com/office/powerpoint/2010/main" val="2727948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13C3E418-FF30-0D68-EF1B-6B9ACCAC9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8165F9-C861-CE63-32F2-13FD90175E30}"/>
              </a:ext>
            </a:extLst>
          </p:cNvPr>
          <p:cNvSpPr txBox="1"/>
          <p:nvPr/>
        </p:nvSpPr>
        <p:spPr>
          <a:xfrm>
            <a:off x="4116976" y="5748003"/>
            <a:ext cx="65967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a-DK" sz="2400" b="1" dirty="0">
              <a:solidFill>
                <a:srgbClr val="FFFF00"/>
              </a:solidFill>
            </a:endParaRPr>
          </a:p>
          <a:p>
            <a:r>
              <a:rPr lang="da-DK" sz="2400" b="1" dirty="0">
                <a:solidFill>
                  <a:srgbClr val="FFFF00"/>
                </a:solidFill>
              </a:rPr>
              <a:t>De Kulturhistoriske Samlinger.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17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1B02BA0E-BCF9-76ED-96C7-20C2430608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414" y="279000"/>
            <a:ext cx="1165517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C01A2-4498-0889-A88B-3C6974BB6DF9}"/>
              </a:ext>
            </a:extLst>
          </p:cNvPr>
          <p:cNvSpPr txBox="1"/>
          <p:nvPr/>
        </p:nvSpPr>
        <p:spPr>
          <a:xfrm>
            <a:off x="0" y="5928189"/>
            <a:ext cx="1254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Musée des Arts décoratifs de Norvège de l'Ouest: </a:t>
            </a:r>
            <a:r>
              <a:rPr lang="fr-FR" sz="2400" b="1" dirty="0" err="1"/>
              <a:t>Vestlandske</a:t>
            </a:r>
            <a:r>
              <a:rPr lang="fr-FR" sz="2400" b="1" dirty="0"/>
              <a:t> </a:t>
            </a:r>
            <a:r>
              <a:rPr lang="fr-FR" sz="2400" b="1" dirty="0" err="1"/>
              <a:t>Kunstindustrimuseum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088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oir et blanc, arbre&#10;&#10;Description générée automatiquement">
            <a:extLst>
              <a:ext uri="{FF2B5EF4-FFF2-40B4-BE49-F238E27FC236}">
                <a16:creationId xmlns:a16="http://schemas.microsoft.com/office/drawing/2014/main" id="{C67F4AC3-6D4B-B8BF-A745-BB61E7190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234" y="279000"/>
            <a:ext cx="886153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A760F9-CBF3-FFBE-5BBC-4C89A6A224EB}"/>
              </a:ext>
            </a:extLst>
          </p:cNvPr>
          <p:cNvSpPr txBox="1"/>
          <p:nvPr/>
        </p:nvSpPr>
        <p:spPr>
          <a:xfrm>
            <a:off x="4833258" y="5774129"/>
            <a:ext cx="7916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 err="1"/>
              <a:t>Stavkirke</a:t>
            </a:r>
            <a:r>
              <a:rPr lang="fr-FR" sz="2400" b="1" dirty="0"/>
              <a:t> de </a:t>
            </a:r>
            <a:r>
              <a:rPr lang="fr-FR" sz="2400" b="1" dirty="0" err="1"/>
              <a:t>Fantoft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0151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jardin, herbe&#10;&#10;Description générée automatiquement">
            <a:extLst>
              <a:ext uri="{FF2B5EF4-FFF2-40B4-BE49-F238E27FC236}">
                <a16:creationId xmlns:a16="http://schemas.microsoft.com/office/drawing/2014/main" id="{F4D822ED-BF14-54D5-FF9E-A10819C4E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465" y="177994"/>
            <a:ext cx="11319070" cy="608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573BF2-5A00-CF14-82AE-C2AE8112A4E1}"/>
              </a:ext>
            </a:extLst>
          </p:cNvPr>
          <p:cNvSpPr txBox="1"/>
          <p:nvPr/>
        </p:nvSpPr>
        <p:spPr>
          <a:xfrm>
            <a:off x="532259" y="5979637"/>
            <a:ext cx="11659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Nouvelle partie de l'hôpital universitaire Haukeland du cimetière de Møllendal à Bergen, Norvège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913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A65ED6C-5B62-2C2D-992F-B0F5B9DCAF01}"/>
              </a:ext>
            </a:extLst>
          </p:cNvPr>
          <p:cNvSpPr txBox="1"/>
          <p:nvPr/>
        </p:nvSpPr>
        <p:spPr>
          <a:xfrm>
            <a:off x="1084218" y="679269"/>
            <a:ext cx="10868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 La Ville De Bergen –Norvège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E7416A5-6D12-575F-9E24-1F46153B37B3}"/>
              </a:ext>
            </a:extLst>
          </p:cNvPr>
          <p:cNvSpPr txBox="1"/>
          <p:nvPr/>
        </p:nvSpPr>
        <p:spPr>
          <a:xfrm>
            <a:off x="3958046" y="1635911"/>
            <a:ext cx="8621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00827F2-5C3A-FDD8-02C7-D0D3314DFB34}"/>
              </a:ext>
            </a:extLst>
          </p:cNvPr>
          <p:cNvSpPr txBox="1"/>
          <p:nvPr/>
        </p:nvSpPr>
        <p:spPr>
          <a:xfrm>
            <a:off x="3317966" y="2633692"/>
            <a:ext cx="95358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9C858F7-26D9-56DD-3945-34B9FE2366E2}"/>
              </a:ext>
            </a:extLst>
          </p:cNvPr>
          <p:cNvSpPr txBox="1"/>
          <p:nvPr/>
        </p:nvSpPr>
        <p:spPr>
          <a:xfrm>
            <a:off x="5342708" y="3590334"/>
            <a:ext cx="7746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3305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380</Words>
  <Application>Microsoft Office PowerPoint</Application>
  <PresentationFormat>Grand écran</PresentationFormat>
  <Paragraphs>52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2024-06-04T07:51:07Z</dcterms:created>
  <dcterms:modified xsi:type="dcterms:W3CDTF">2024-06-04T09:32:23Z</dcterms:modified>
</cp:coreProperties>
</file>