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82" r:id="rId3"/>
    <p:sldId id="279" r:id="rId4"/>
    <p:sldId id="278" r:id="rId5"/>
    <p:sldId id="277" r:id="rId6"/>
    <p:sldId id="276" r:id="rId7"/>
    <p:sldId id="275" r:id="rId8"/>
    <p:sldId id="274" r:id="rId9"/>
    <p:sldId id="268" r:id="rId10"/>
    <p:sldId id="272" r:id="rId11"/>
    <p:sldId id="273" r:id="rId12"/>
    <p:sldId id="271" r:id="rId13"/>
    <p:sldId id="269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8" r:id="rId23"/>
    <p:sldId id="259" r:id="rId24"/>
    <p:sldId id="257" r:id="rId25"/>
    <p:sldId id="280" r:id="rId26"/>
    <p:sldId id="281" r:id="rId27"/>
    <p:sldId id="283" r:id="rId28"/>
    <p:sldId id="284" r:id="rId29"/>
    <p:sldId id="285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64A90E-49E5-2784-033C-A3D62A173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864C90F-CB12-F757-1615-80766EFEBD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DD2839-F92D-9EC5-81CD-E49819B2E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F29D0C-C841-3B09-FB40-61961F279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BE221-9D74-0F20-3A1E-77125E183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747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BAD727-372B-1CFA-D331-5C8588A43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0F3A48-19BF-B7ED-1A5D-7969A2DD25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A62DA08-1E48-F65F-B064-46E90033B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B58A434-AE43-9F5F-529E-9B66231DF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FA879A-074C-9A3E-00C9-A2F7034F4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961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3F6B29-1A48-67AB-C053-C4314B1B47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961C8A-320D-381F-3F03-5E5A9FA32B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AED100-72FB-5E94-3D45-69F526F53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2A4FBB-7025-7E6D-40A7-1FD35F580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B256F1-576F-6AA2-F5E6-C0998B843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500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D0FC49-5ABC-ECEA-8B5C-738D0CB66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7A82C9-ACA2-B519-567D-7C0994705B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5DFEAD-F8E3-A425-68AC-D3F3AB27F3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A3A6E05-CC4B-C5AF-2B04-D0B3558AE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9A0F93E-5F3F-11B0-87E6-FC61B6467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1F80505-2DF5-B9B1-02EE-59FC9AAB61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058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3A4644-1A46-6E4C-2A5B-AE1D33E75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D4B823C-5958-0FAE-1C2B-5D70A94F6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45E4B9B-DE5E-D7AB-69FE-347BB3C594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4A0389-2C6C-EEFA-31CE-A1B89920C7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7D5CDE5-C3D6-F499-8D50-0FFF8B276F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1697A35-0836-8B5B-8C70-2800FD136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D233BDC-4755-A88E-98E8-998B91A63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CEAD1E8-81EC-FF91-BF68-3C40365A7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107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DA429-4BCF-00C5-AF7B-26B2F685D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9AF3AA7-514C-B636-DE51-3BB5E4233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ED4C13D-E1F0-DEB7-F400-38B282A09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EE83A16-AE43-3CC2-52C2-0BE88A058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83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36B1C11-E9B9-F443-091B-5B9AD014D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1F418B6-4AE8-1F42-C882-226322731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EC3402A-C80C-6710-ECF6-519DECD3C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90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EE790B-BB6F-273B-6C54-97E8D3EB48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71363A-573C-B44D-9F77-5B1D6100D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AB76B60-CF65-4D43-506B-4773823FB1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EA99F2-3E27-B9D0-7DAD-4D9799E8C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AD2519D-E263-B7DD-384B-269E8512D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A55A89-8EC3-73A4-BBE5-6043DABA3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63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24D33-0C2A-0BD1-F0E8-7C80DB9F5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95C1D3B-2738-12EE-2F2F-7877A63831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AEBB138-847B-4C8E-C82A-D091B3C26C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F205A0-B00A-D50C-0572-837742166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6A4C26D-04EC-E661-DC17-3C95B52E6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D0FE09-DA7E-32B6-698F-06483E68D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664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DB0AF-62BB-7267-DA71-290F047FE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91A0D6-712B-CEB5-2D16-D75FC0BEFE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A6BB0C-335F-E828-5B1E-A1A6E943C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E1379F-3622-8AD7-6F61-602849DCE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685A04-CD0D-8BF0-BFB4-EADA474E4C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81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CBE46F6-9C55-2F3C-7F0C-981A3CC59A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94C826-46E8-A635-56A7-34362DF9F4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741B9D-2E84-E6D3-10B2-34AADD6680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EF5FB3-C971-46D2-6D43-8C6F98AFA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D67425-1D24-046D-D297-35148B23A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78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6FEC73B-34ED-867B-983A-2F0AB7A98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7BEA73F-E1E3-DBCB-89C0-4981ABAC46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EC4DC2-CAA5-D722-7AD7-94CF67215E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D19DC8-FCDA-44D3-BCAB-7CC78D2EDCC4}" type="datetimeFigureOut">
              <a:rPr lang="fr-FR" smtClean="0"/>
              <a:t>01/06/2024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3795E2-C48B-DA37-7B89-BCBB3B689F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0DF610-3B15-F77C-2BE8-6E8F2CCBA9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BB1DE27-5DA4-4682-A086-1AB8C95618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752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hute d’eau, eau&#10;&#10;Description générée automatiquement">
            <a:extLst>
              <a:ext uri="{FF2B5EF4-FFF2-40B4-BE49-F238E27FC236}">
                <a16:creationId xmlns:a16="http://schemas.microsoft.com/office/drawing/2014/main" id="{AFD22214-D219-6F2C-0969-C18EA72FD8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37B5C4-EC29-34CA-4A69-5A772E2DF94E}"/>
              </a:ext>
            </a:extLst>
          </p:cNvPr>
          <p:cNvSpPr txBox="1"/>
          <p:nvPr/>
        </p:nvSpPr>
        <p:spPr>
          <a:xfrm>
            <a:off x="4175760" y="2286001"/>
            <a:ext cx="384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Aragon – Espagne -</a:t>
            </a:r>
          </a:p>
        </p:txBody>
      </p:sp>
    </p:spTree>
    <p:extLst>
      <p:ext uri="{BB962C8B-B14F-4D97-AF65-F5344CB8AC3E}">
        <p14:creationId xmlns:p14="http://schemas.microsoft.com/office/powerpoint/2010/main" val="1090878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  <p:sndAc>
          <p:stSnd>
            <p:snd r:embed="rId2" name="Guadalupe Pineda  - Historia De Un Amor.wav"/>
          </p:stSnd>
        </p:sndAc>
      </p:transition>
    </mc:Choice>
    <mc:Fallback>
      <p:transition spd="slow" advClick="0" advTm="8000">
        <p:fade/>
        <p:sndAc>
          <p:stSnd>
            <p:snd r:embed="rId2" name="Guadalupe Pineda  - Historia De Un Amo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F2CD90-2AB0-A497-0D59-92ACF17A4FE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atin typeface="Algerian" panose="04020705040A02060702" pitchFamily="82" charset="0"/>
              </a:rPr>
              <a:t>L'Aragon (/</a:t>
            </a:r>
            <a:r>
              <a:rPr lang="fr-FR" sz="3600" b="1" dirty="0" err="1">
                <a:latin typeface="Algerian" panose="04020705040A02060702" pitchFamily="82" charset="0"/>
              </a:rPr>
              <a:t>a.ʁa.ɡɔ</a:t>
            </a:r>
            <a:r>
              <a:rPr lang="fr-FR" sz="3600" b="1" dirty="0">
                <a:latin typeface="Algerian" panose="04020705040A02060702" pitchFamily="82" charset="0"/>
              </a:rPr>
              <a:t>̃/ ; en aragonais et en espagnol : Aragón ; en catalan : </a:t>
            </a:r>
            <a:r>
              <a:rPr lang="fr-FR" sz="3600" b="1" dirty="0" err="1">
                <a:latin typeface="Algerian" panose="04020705040A02060702" pitchFamily="82" charset="0"/>
              </a:rPr>
              <a:t>Aragó</a:t>
            </a:r>
            <a:r>
              <a:rPr lang="fr-FR" sz="3600" b="1" dirty="0">
                <a:latin typeface="Algerian" panose="04020705040A02060702" pitchFamily="82" charset="0"/>
              </a:rPr>
              <a:t>) est une communauté autonome et une région historique située dans le nord de l'Espagne, dont le territoire correspond à celui de l’ancien royaume d'Aragon. Elle est composée de trois provinces : la province de Huesca, la province de Saragosse et la province de Teruel. Elle est bordée au nord par la France, à l'est par la Catalogne et le Pays valencien, au sud par la Castille-La Manche, à l'ouest par la Castille-et-León, La Rioja et la Navarre1. La capitale est Saragosse.</a:t>
            </a:r>
          </a:p>
        </p:txBody>
      </p:sp>
    </p:spTree>
    <p:extLst>
      <p:ext uri="{BB962C8B-B14F-4D97-AF65-F5344CB8AC3E}">
        <p14:creationId xmlns:p14="http://schemas.microsoft.com/office/powerpoint/2010/main" val="174241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lein air, nature, paysage&#10;&#10;Description générée automatiquement">
            <a:extLst>
              <a:ext uri="{FF2B5EF4-FFF2-40B4-BE49-F238E27FC236}">
                <a16:creationId xmlns:a16="http://schemas.microsoft.com/office/drawing/2014/main" id="{361AB09B-E907-B802-1B6D-01FFF9F38E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F21EEF9-C9F1-4F83-6D43-28425A6D96BC}"/>
              </a:ext>
            </a:extLst>
          </p:cNvPr>
          <p:cNvSpPr txBox="1"/>
          <p:nvPr/>
        </p:nvSpPr>
        <p:spPr>
          <a:xfrm>
            <a:off x="2534194" y="5748003"/>
            <a:ext cx="7811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vallée d'</a:t>
            </a:r>
            <a:r>
              <a:rPr lang="fr-FR" sz="2400" b="1" dirty="0" err="1">
                <a:solidFill>
                  <a:srgbClr val="FFFF00"/>
                </a:solidFill>
              </a:rPr>
              <a:t>Ordesa</a:t>
            </a:r>
            <a:r>
              <a:rPr lang="fr-FR" sz="2400" b="1" dirty="0">
                <a:solidFill>
                  <a:srgbClr val="FFFF00"/>
                </a:solidFill>
              </a:rPr>
              <a:t>, dans le comarque du </a:t>
            </a:r>
            <a:r>
              <a:rPr lang="fr-FR" sz="2400" b="1" dirty="0" err="1">
                <a:solidFill>
                  <a:srgbClr val="FFFF00"/>
                </a:solidFill>
              </a:rPr>
              <a:t>Sobrarbe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4003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Affleurement&#10;&#10;Description générée automatiquement">
            <a:extLst>
              <a:ext uri="{FF2B5EF4-FFF2-40B4-BE49-F238E27FC236}">
                <a16:creationId xmlns:a16="http://schemas.microsoft.com/office/drawing/2014/main" id="{AC20FC7C-AFA4-3A9B-F0DA-DC3ABE43C2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48B84C-85E1-BDDE-45FA-46526B3F4742}"/>
              </a:ext>
            </a:extLst>
          </p:cNvPr>
          <p:cNvSpPr txBox="1"/>
          <p:nvPr/>
        </p:nvSpPr>
        <p:spPr>
          <a:xfrm>
            <a:off x="3265713" y="5378671"/>
            <a:ext cx="594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>
                <a:solidFill>
                  <a:srgbClr val="FFFF00"/>
                </a:solidFill>
              </a:rPr>
              <a:t>Les </a:t>
            </a:r>
            <a:r>
              <a:rPr lang="fr-FR" sz="2400" b="1" dirty="0" err="1">
                <a:solidFill>
                  <a:srgbClr val="FFFF00"/>
                </a:solidFill>
              </a:rPr>
              <a:t>Mallos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Riglos</a:t>
            </a:r>
            <a:r>
              <a:rPr lang="fr-FR" sz="2400" b="1" dirty="0">
                <a:solidFill>
                  <a:srgbClr val="FFFF00"/>
                </a:solidFill>
              </a:rPr>
              <a:t> surplombant le village de Las </a:t>
            </a:r>
            <a:r>
              <a:rPr lang="fr-FR" sz="2400" b="1" dirty="0" err="1">
                <a:solidFill>
                  <a:srgbClr val="FFFF00"/>
                </a:solidFill>
              </a:rPr>
              <a:t>Peñas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Riglos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615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nature&#10;&#10;Description générée automatiquement">
            <a:extLst>
              <a:ext uri="{FF2B5EF4-FFF2-40B4-BE49-F238E27FC236}">
                <a16:creationId xmlns:a16="http://schemas.microsoft.com/office/drawing/2014/main" id="{AC422CBA-5930-4E04-C923-44D964F015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A40949-A114-CF3E-7CAA-0B51D1068EF5}"/>
              </a:ext>
            </a:extLst>
          </p:cNvPr>
          <p:cNvSpPr txBox="1"/>
          <p:nvPr/>
        </p:nvSpPr>
        <p:spPr>
          <a:xfrm>
            <a:off x="4118503" y="5391461"/>
            <a:ext cx="46895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sur le Moncayo depuis les faubourgs de Saragosse.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73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ruticée&#10;&#10;Description générée automatiquement">
            <a:extLst>
              <a:ext uri="{FF2B5EF4-FFF2-40B4-BE49-F238E27FC236}">
                <a16:creationId xmlns:a16="http://schemas.microsoft.com/office/drawing/2014/main" id="{97D4F526-C596-A44D-D041-9E419AA72B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000" y="369000"/>
            <a:ext cx="10880000" cy="612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EDC0A6-92C8-9C77-DEEE-0FB9FCCE3BD3}"/>
              </a:ext>
            </a:extLst>
          </p:cNvPr>
          <p:cNvSpPr txBox="1"/>
          <p:nvPr/>
        </p:nvSpPr>
        <p:spPr>
          <a:xfrm>
            <a:off x="1293221" y="5658003"/>
            <a:ext cx="10345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Paysage des </a:t>
            </a:r>
            <a:r>
              <a:rPr lang="fr-FR" sz="2400" b="1" dirty="0" err="1">
                <a:solidFill>
                  <a:srgbClr val="FFFF00"/>
                </a:solidFill>
              </a:rPr>
              <a:t>Monegros</a:t>
            </a:r>
            <a:r>
              <a:rPr lang="fr-FR" sz="2400" b="1" dirty="0">
                <a:solidFill>
                  <a:srgbClr val="FFFF00"/>
                </a:solidFill>
              </a:rPr>
              <a:t>, au climat aride et aux températures extrêmes.</a:t>
            </a:r>
          </a:p>
        </p:txBody>
      </p:sp>
    </p:spTree>
    <p:extLst>
      <p:ext uri="{BB962C8B-B14F-4D97-AF65-F5344CB8AC3E}">
        <p14:creationId xmlns:p14="http://schemas.microsoft.com/office/powerpoint/2010/main" val="2047559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eige, bâtiment&#10;&#10;Description générée automatiquement">
            <a:extLst>
              <a:ext uri="{FF2B5EF4-FFF2-40B4-BE49-F238E27FC236}">
                <a16:creationId xmlns:a16="http://schemas.microsoft.com/office/drawing/2014/main" id="{83A9B60F-FA95-4069-9058-BA1480008D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38687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64D2AF60-26B2-B87B-69C4-4600592401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589" y="279000"/>
            <a:ext cx="8922822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CCF337-5C77-3380-07CC-E35EE40A35D4}"/>
              </a:ext>
            </a:extLst>
          </p:cNvPr>
          <p:cNvSpPr txBox="1"/>
          <p:nvPr/>
        </p:nvSpPr>
        <p:spPr>
          <a:xfrm>
            <a:off x="4336869" y="5748003"/>
            <a:ext cx="51598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lit de l'Èbre à Saragosse.</a:t>
            </a:r>
          </a:p>
        </p:txBody>
      </p:sp>
    </p:spTree>
    <p:extLst>
      <p:ext uri="{BB962C8B-B14F-4D97-AF65-F5344CB8AC3E}">
        <p14:creationId xmlns:p14="http://schemas.microsoft.com/office/powerpoint/2010/main" val="165593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07C15752-25C6-47D3-AC88-9554A6417F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538" y="279000"/>
            <a:ext cx="7876923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682F70-13D8-7909-E04D-E391FF564ECA}"/>
              </a:ext>
            </a:extLst>
          </p:cNvPr>
          <p:cNvSpPr txBox="1"/>
          <p:nvPr/>
        </p:nvSpPr>
        <p:spPr>
          <a:xfrm>
            <a:off x="2157538" y="5748003"/>
            <a:ext cx="81512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Crue de l'Èbre dans la province de Saragosse, le 6 février 2003.</a:t>
            </a:r>
          </a:p>
        </p:txBody>
      </p:sp>
    </p:spTree>
    <p:extLst>
      <p:ext uri="{BB962C8B-B14F-4D97-AF65-F5344CB8AC3E}">
        <p14:creationId xmlns:p14="http://schemas.microsoft.com/office/powerpoint/2010/main" val="58050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B42E119D-254F-EA12-A0CA-57FF2CBBE9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E80AF0-1436-0C1A-EAE8-7039174F6BC4}"/>
              </a:ext>
            </a:extLst>
          </p:cNvPr>
          <p:cNvSpPr txBox="1"/>
          <p:nvPr/>
        </p:nvSpPr>
        <p:spPr>
          <a:xfrm>
            <a:off x="2406035" y="5840336"/>
            <a:ext cx="77593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Vue de la ville de Caspe au bord de la « mer d'Aragon ».</a:t>
            </a:r>
          </a:p>
        </p:txBody>
      </p:sp>
    </p:spTree>
    <p:extLst>
      <p:ext uri="{BB962C8B-B14F-4D97-AF65-F5344CB8AC3E}">
        <p14:creationId xmlns:p14="http://schemas.microsoft.com/office/powerpoint/2010/main" val="1359524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arbre, ciel&#10;&#10;Description générée automatiquement">
            <a:extLst>
              <a:ext uri="{FF2B5EF4-FFF2-40B4-BE49-F238E27FC236}">
                <a16:creationId xmlns:a16="http://schemas.microsoft.com/office/drawing/2014/main" id="{264B3E3C-14AE-B030-C27F-980874BEAF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3492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9F99A5-200A-CD68-6142-540E5B4DF908}"/>
              </a:ext>
            </a:extLst>
          </p:cNvPr>
          <p:cNvSpPr txBox="1"/>
          <p:nvPr/>
        </p:nvSpPr>
        <p:spPr>
          <a:xfrm>
            <a:off x="8647611" y="4127863"/>
            <a:ext cx="33571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Écluse du canal impérial d'Aragon à Saragosse.</a:t>
            </a:r>
          </a:p>
        </p:txBody>
      </p:sp>
    </p:spTree>
    <p:extLst>
      <p:ext uri="{BB962C8B-B14F-4D97-AF65-F5344CB8AC3E}">
        <p14:creationId xmlns:p14="http://schemas.microsoft.com/office/powerpoint/2010/main" val="416824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mphithéâtre, Bouleutérion, Ruines, bâtiment&#10;&#10;Description générée automatiquement">
            <a:extLst>
              <a:ext uri="{FF2B5EF4-FFF2-40B4-BE49-F238E27FC236}">
                <a16:creationId xmlns:a16="http://schemas.microsoft.com/office/drawing/2014/main" id="{83A34C68-8693-0F52-B11D-B7BD6A6160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600076"/>
            <a:ext cx="11412000" cy="5295887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0503DF-FE09-0AEF-C305-B8FE231BE8A4}"/>
              </a:ext>
            </a:extLst>
          </p:cNvPr>
          <p:cNvSpPr txBox="1"/>
          <p:nvPr/>
        </p:nvSpPr>
        <p:spPr>
          <a:xfrm>
            <a:off x="561703" y="5895963"/>
            <a:ext cx="11913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Théâtre romain de Caesaraugusta, actuelle Saragosse, capitale d'un Conventus juridici, édifié sous Auguste et Tibère.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5423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monument, bâtiment, Sculpture en bronze&#10;&#10;Description générée automatiquement">
            <a:extLst>
              <a:ext uri="{FF2B5EF4-FFF2-40B4-BE49-F238E27FC236}">
                <a16:creationId xmlns:a16="http://schemas.microsoft.com/office/drawing/2014/main" id="{8432704E-5F65-8820-9774-66B87A642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9707" y="189000"/>
            <a:ext cx="4288543" cy="6480000"/>
          </a:xfrm>
          <a:prstGeom prst="rect">
            <a:avLst/>
          </a:prstGeom>
          <a:ln w="3492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F215B0E-3C9A-9B45-55D5-B8F750DC15BA}"/>
              </a:ext>
            </a:extLst>
          </p:cNvPr>
          <p:cNvSpPr txBox="1"/>
          <p:nvPr/>
        </p:nvSpPr>
        <p:spPr>
          <a:xfrm>
            <a:off x="0" y="4140926"/>
            <a:ext cx="39449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Statue d'Auguste près des restes de la muraille romaine de Saragosse.</a:t>
            </a:r>
          </a:p>
        </p:txBody>
      </p:sp>
    </p:spTree>
    <p:extLst>
      <p:ext uri="{BB962C8B-B14F-4D97-AF65-F5344CB8AC3E}">
        <p14:creationId xmlns:p14="http://schemas.microsoft.com/office/powerpoint/2010/main" val="230828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rsonne, peinture, Arts visuels&#10;&#10;Description générée automatiquement">
            <a:extLst>
              <a:ext uri="{FF2B5EF4-FFF2-40B4-BE49-F238E27FC236}">
                <a16:creationId xmlns:a16="http://schemas.microsoft.com/office/drawing/2014/main" id="{736CE456-0E58-ACAA-540A-A1BD4231ED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0192" y="189000"/>
            <a:ext cx="4527511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7D0B21-9C31-D14B-076A-F48AB7F0ECD4}"/>
              </a:ext>
            </a:extLst>
          </p:cNvPr>
          <p:cNvSpPr txBox="1"/>
          <p:nvPr/>
        </p:nvSpPr>
        <p:spPr>
          <a:xfrm>
            <a:off x="134032" y="2973701"/>
            <a:ext cx="36087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Mosaïque de Vénus et Éros, trouvée dans la villa de </a:t>
            </a:r>
            <a:r>
              <a:rPr lang="fr-FR" sz="2400" b="1" dirty="0" err="1">
                <a:solidFill>
                  <a:srgbClr val="FFFF00"/>
                </a:solidFill>
              </a:rPr>
              <a:t>Fortunatus</a:t>
            </a:r>
            <a:r>
              <a:rPr lang="fr-FR" sz="2400" b="1" dirty="0">
                <a:solidFill>
                  <a:srgbClr val="FFFF00"/>
                </a:solidFill>
              </a:rPr>
              <a:t> à Fraga, construite au IVe siècle.</a:t>
            </a:r>
          </a:p>
        </p:txBody>
      </p:sp>
    </p:spTree>
    <p:extLst>
      <p:ext uri="{BB962C8B-B14F-4D97-AF65-F5344CB8AC3E}">
        <p14:creationId xmlns:p14="http://schemas.microsoft.com/office/powerpoint/2010/main" val="2659826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objets en céramique, art, poterie&#10;&#10;Description générée automatiquement">
            <a:extLst>
              <a:ext uri="{FF2B5EF4-FFF2-40B4-BE49-F238E27FC236}">
                <a16:creationId xmlns:a16="http://schemas.microsoft.com/office/drawing/2014/main" id="{66ED0F34-CFC5-D944-B90D-577AFF2CE2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6859" y="189000"/>
            <a:ext cx="4858482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78FA62-633C-1DB4-B5B5-E68B53CAD548}"/>
              </a:ext>
            </a:extLst>
          </p:cNvPr>
          <p:cNvSpPr txBox="1"/>
          <p:nvPr/>
        </p:nvSpPr>
        <p:spPr>
          <a:xfrm>
            <a:off x="8387890" y="2913017"/>
            <a:ext cx="366041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Lucernaire romain du Ier siècle trouvé à </a:t>
            </a:r>
            <a:r>
              <a:rPr lang="fr-FR" sz="2400" b="1" dirty="0" err="1">
                <a:solidFill>
                  <a:srgbClr val="FFFF00"/>
                </a:solidFill>
              </a:rPr>
              <a:t>Municipium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Vrbs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Victrix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Osca</a:t>
            </a:r>
            <a:r>
              <a:rPr lang="fr-FR" sz="2400" b="1" dirty="0">
                <a:solidFill>
                  <a:srgbClr val="FFFF00"/>
                </a:solidFill>
              </a:rPr>
              <a:t>, l'actuelle Huesca, qui dénote de la forte romanisation de la vallée de l'Èbre.</a:t>
            </a:r>
          </a:p>
        </p:txBody>
      </p:sp>
    </p:spTree>
    <p:extLst>
      <p:ext uri="{BB962C8B-B14F-4D97-AF65-F5344CB8AC3E}">
        <p14:creationId xmlns:p14="http://schemas.microsoft.com/office/powerpoint/2010/main" val="163799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herbe&#10;&#10;Description générée automatiquement">
            <a:extLst>
              <a:ext uri="{FF2B5EF4-FFF2-40B4-BE49-F238E27FC236}">
                <a16:creationId xmlns:a16="http://schemas.microsoft.com/office/drawing/2014/main" id="{5CD5A634-CD14-2502-4893-25AC6C601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6909" y="279000"/>
            <a:ext cx="9818182" cy="6300000"/>
          </a:xfrm>
          <a:prstGeom prst="rect">
            <a:avLst/>
          </a:prstGeom>
          <a:ln w="4762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582189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7865AFB5-8579-0DF9-5608-94353DDA69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2674" y="279000"/>
            <a:ext cx="8400000" cy="6300000"/>
          </a:xfrm>
          <a:prstGeom prst="rect">
            <a:avLst/>
          </a:prstGeom>
          <a:ln w="41275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92C7ED-8FA6-2778-4AB6-804F1C62B0DB}"/>
              </a:ext>
            </a:extLst>
          </p:cNvPr>
          <p:cNvSpPr txBox="1"/>
          <p:nvPr/>
        </p:nvSpPr>
        <p:spPr>
          <a:xfrm>
            <a:off x="9904115" y="3017520"/>
            <a:ext cx="22878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Monastère de San Adrián de Sasabe, premier siège épiscopal d'Aragon.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386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ur, Ruines&#10;&#10;Description générée automatiquement">
            <a:extLst>
              <a:ext uri="{FF2B5EF4-FFF2-40B4-BE49-F238E27FC236}">
                <a16:creationId xmlns:a16="http://schemas.microsoft.com/office/drawing/2014/main" id="{D99D9E55-6AE3-F874-3804-74F304729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549" y="279000"/>
            <a:ext cx="11132902" cy="630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1D6984-102E-7394-DA8F-12F9909C05F0}"/>
              </a:ext>
            </a:extLst>
          </p:cNvPr>
          <p:cNvSpPr txBox="1"/>
          <p:nvPr/>
        </p:nvSpPr>
        <p:spPr>
          <a:xfrm>
            <a:off x="644434" y="5748003"/>
            <a:ext cx="52861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/>
              <a:t>Monastère de San Juan de la </a:t>
            </a:r>
            <a:r>
              <a:rPr lang="fr-FR" sz="2400" b="1" dirty="0" err="1"/>
              <a:t>Peña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2398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B94055DC-34F2-17A1-663C-BD0352379F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6000" y="544533"/>
            <a:ext cx="9900000" cy="5768933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B943C5-6BCF-DE82-758F-164A554FBA15}"/>
              </a:ext>
            </a:extLst>
          </p:cNvPr>
          <p:cNvSpPr txBox="1"/>
          <p:nvPr/>
        </p:nvSpPr>
        <p:spPr>
          <a:xfrm>
            <a:off x="2320012" y="5871841"/>
            <a:ext cx="87259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Palais de la </a:t>
            </a:r>
            <a:r>
              <a:rPr lang="fr-FR" sz="2400" b="1" dirty="0" err="1"/>
              <a:t>Aljafería</a:t>
            </a:r>
            <a:r>
              <a:rPr lang="fr-FR" sz="2400" b="1" dirty="0"/>
              <a:t>, siège des actuelles Cortes d'Aragon.</a:t>
            </a:r>
          </a:p>
        </p:txBody>
      </p:sp>
    </p:spTree>
    <p:extLst>
      <p:ext uri="{BB962C8B-B14F-4D97-AF65-F5344CB8AC3E}">
        <p14:creationId xmlns:p14="http://schemas.microsoft.com/office/powerpoint/2010/main" val="79735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dessin humoristique, plein air, bâtiment&#10;&#10;Description générée automatiquement">
            <a:extLst>
              <a:ext uri="{FF2B5EF4-FFF2-40B4-BE49-F238E27FC236}">
                <a16:creationId xmlns:a16="http://schemas.microsoft.com/office/drawing/2014/main" id="{0C5EFDCA-E607-012B-9FE0-E18A382BAD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7076" y="189000"/>
            <a:ext cx="4817847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4E68C1-736A-6189-71FC-71A5FAF2686B}"/>
              </a:ext>
            </a:extLst>
          </p:cNvPr>
          <p:cNvSpPr txBox="1"/>
          <p:nvPr/>
        </p:nvSpPr>
        <p:spPr>
          <a:xfrm>
            <a:off x="421362" y="3429000"/>
            <a:ext cx="32657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Fluvi</a:t>
            </a:r>
            <a:r>
              <a:rPr lang="fr-FR" sz="2400" b="1" dirty="0">
                <a:solidFill>
                  <a:srgbClr val="FFFF00"/>
                </a:solidFill>
              </a:rPr>
              <a:t>, la mascotte de l'Expo 2008 de Saragosse</a:t>
            </a:r>
          </a:p>
        </p:txBody>
      </p:sp>
    </p:spTree>
    <p:extLst>
      <p:ext uri="{BB962C8B-B14F-4D97-AF65-F5344CB8AC3E}">
        <p14:creationId xmlns:p14="http://schemas.microsoft.com/office/powerpoint/2010/main" val="1267724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ersonnes&#10;&#10;Description générée automatiquement">
            <a:extLst>
              <a:ext uri="{FF2B5EF4-FFF2-40B4-BE49-F238E27FC236}">
                <a16:creationId xmlns:a16="http://schemas.microsoft.com/office/drawing/2014/main" id="{30F38DF4-3937-73BC-58F2-11F366C4BB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59" y="189000"/>
            <a:ext cx="4858481" cy="6480000"/>
          </a:xfrm>
          <a:prstGeom prst="rect">
            <a:avLst/>
          </a:prstGeom>
          <a:ln w="4762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92119D-5852-8CC0-AE82-F39EA3714A7B}"/>
              </a:ext>
            </a:extLst>
          </p:cNvPr>
          <p:cNvSpPr txBox="1"/>
          <p:nvPr/>
        </p:nvSpPr>
        <p:spPr>
          <a:xfrm>
            <a:off x="8765177" y="3540034"/>
            <a:ext cx="3291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Tour de l'Eau, construite à l'occasion de l'Expo 2008 de Saragosse.</a:t>
            </a:r>
          </a:p>
        </p:txBody>
      </p:sp>
    </p:spTree>
    <p:extLst>
      <p:ext uri="{BB962C8B-B14F-4D97-AF65-F5344CB8AC3E}">
        <p14:creationId xmlns:p14="http://schemas.microsoft.com/office/powerpoint/2010/main" val="1895515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véhicule, Plate-forme de correspondance, intérieur&#10;&#10;Description générée automatiquement">
            <a:extLst>
              <a:ext uri="{FF2B5EF4-FFF2-40B4-BE49-F238E27FC236}">
                <a16:creationId xmlns:a16="http://schemas.microsoft.com/office/drawing/2014/main" id="{0B0D6C4B-5142-D546-84AD-0102C261F0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2246"/>
            <a:ext cx="8160000" cy="6120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452E30-DE24-E147-9784-1896C71070DA}"/>
              </a:ext>
            </a:extLst>
          </p:cNvPr>
          <p:cNvSpPr txBox="1"/>
          <p:nvPr/>
        </p:nvSpPr>
        <p:spPr>
          <a:xfrm>
            <a:off x="2420949" y="5916747"/>
            <a:ext cx="816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Train régional dans la gare AVE de Saragosse-</a:t>
            </a:r>
            <a:r>
              <a:rPr lang="fr-FR" sz="2400" b="1" dirty="0" err="1">
                <a:solidFill>
                  <a:srgbClr val="FFFF00"/>
                </a:solidFill>
              </a:rPr>
              <a:t>Delicias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0693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ourriture, table, restaurant, boisson&#10;&#10;Description générée automatiquement">
            <a:extLst>
              <a:ext uri="{FF2B5EF4-FFF2-40B4-BE49-F238E27FC236}">
                <a16:creationId xmlns:a16="http://schemas.microsoft.com/office/drawing/2014/main" id="{CCF42329-2EAA-3812-E086-4C33084CE8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167" y="279000"/>
            <a:ext cx="8435136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DDDA35-6149-11F8-4047-A60404553565}"/>
              </a:ext>
            </a:extLst>
          </p:cNvPr>
          <p:cNvSpPr txBox="1"/>
          <p:nvPr/>
        </p:nvSpPr>
        <p:spPr>
          <a:xfrm>
            <a:off x="9470571" y="3004457"/>
            <a:ext cx="26038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Poulet en </a:t>
            </a:r>
            <a:r>
              <a:rPr lang="fr-FR" sz="2400" b="1" dirty="0" err="1">
                <a:solidFill>
                  <a:srgbClr val="FFFF00"/>
                </a:solidFill>
              </a:rPr>
              <a:t>pepitoria</a:t>
            </a:r>
            <a:r>
              <a:rPr lang="fr-FR" sz="2400" b="1" dirty="0">
                <a:solidFill>
                  <a:srgbClr val="FFFF00"/>
                </a:solidFill>
              </a:rPr>
              <a:t>, accompagné de croûtons de pain frits et de frites.</a:t>
            </a:r>
          </a:p>
        </p:txBody>
      </p:sp>
    </p:spTree>
    <p:extLst>
      <p:ext uri="{BB962C8B-B14F-4D97-AF65-F5344CB8AC3E}">
        <p14:creationId xmlns:p14="http://schemas.microsoft.com/office/powerpoint/2010/main" val="414104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uit de mer, nourriture, vaisselle, Produits de la mer&#10;&#10;Description générée automatiquement">
            <a:extLst>
              <a:ext uri="{FF2B5EF4-FFF2-40B4-BE49-F238E27FC236}">
                <a16:creationId xmlns:a16="http://schemas.microsoft.com/office/drawing/2014/main" id="{E404966F-47DD-F392-4B50-1175C36CC7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535" y="369000"/>
            <a:ext cx="9183604" cy="612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C62E7A-BBC1-E8BF-892C-0C5CBDA669E9}"/>
              </a:ext>
            </a:extLst>
          </p:cNvPr>
          <p:cNvSpPr txBox="1"/>
          <p:nvPr/>
        </p:nvSpPr>
        <p:spPr>
          <a:xfrm>
            <a:off x="224038" y="3670663"/>
            <a:ext cx="21814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Assiette de sardine </a:t>
            </a:r>
            <a:r>
              <a:rPr lang="fr-FR" sz="2800" b="1" dirty="0" err="1">
                <a:solidFill>
                  <a:srgbClr val="FFFF00"/>
                </a:solidFill>
              </a:rPr>
              <a:t>rancia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70603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it&#10;&#10;Description générée automatiquement">
            <a:extLst>
              <a:ext uri="{FF2B5EF4-FFF2-40B4-BE49-F238E27FC236}">
                <a16:creationId xmlns:a16="http://schemas.microsoft.com/office/drawing/2014/main" id="{ACE5C18A-5F46-AF86-8988-E8F8211311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9760" y="369000"/>
            <a:ext cx="8160000" cy="6120000"/>
          </a:xfrm>
          <a:prstGeom prst="rect">
            <a:avLst/>
          </a:prstGeom>
          <a:ln w="412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809225-A8CE-7376-11DC-6EFE8152A0E8}"/>
              </a:ext>
            </a:extLst>
          </p:cNvPr>
          <p:cNvSpPr txBox="1"/>
          <p:nvPr/>
        </p:nvSpPr>
        <p:spPr>
          <a:xfrm>
            <a:off x="1889760" y="5288671"/>
            <a:ext cx="816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parc technologique Walqa, près de Huesca, concentre plus de 20 entreprises tournées vers l'économie moderne.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19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église, statue&#10;&#10;Description générée automatiquement">
            <a:extLst>
              <a:ext uri="{FF2B5EF4-FFF2-40B4-BE49-F238E27FC236}">
                <a16:creationId xmlns:a16="http://schemas.microsoft.com/office/drawing/2014/main" id="{E98E806B-0052-9166-3E89-794A3D3D91E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318" y="2897938"/>
            <a:ext cx="5292000" cy="3511632"/>
          </a:xfrm>
          <a:prstGeom prst="rect">
            <a:avLst/>
          </a:prstGeom>
          <a:ln w="41275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11D48E-4CA3-D33C-D002-2DDFF3C04F8B}"/>
              </a:ext>
            </a:extLst>
          </p:cNvPr>
          <p:cNvSpPr txBox="1"/>
          <p:nvPr/>
        </p:nvSpPr>
        <p:spPr>
          <a:xfrm>
            <a:off x="1045028" y="2331769"/>
            <a:ext cx="52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monastère de Veruela</a:t>
            </a:r>
            <a:endParaRPr lang="fr-FR" sz="2400" b="1" dirty="0"/>
          </a:p>
        </p:txBody>
      </p:sp>
      <p:pic>
        <p:nvPicPr>
          <p:cNvPr id="6" name="Image 5" descr="Une image contenant ciel, plein air, nuage, montagne&#10;&#10;Description générée automatiquement">
            <a:extLst>
              <a:ext uri="{FF2B5EF4-FFF2-40B4-BE49-F238E27FC236}">
                <a16:creationId xmlns:a16="http://schemas.microsoft.com/office/drawing/2014/main" id="{16C7486F-C394-1150-1A04-2D67FE8828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5443" y="365810"/>
            <a:ext cx="5123239" cy="3420000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57AB8A6-AD65-8065-0A9B-D3EE7A0EDF96}"/>
              </a:ext>
            </a:extLst>
          </p:cNvPr>
          <p:cNvSpPr txBox="1"/>
          <p:nvPr/>
        </p:nvSpPr>
        <p:spPr>
          <a:xfrm>
            <a:off x="8621486" y="3785810"/>
            <a:ext cx="2573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Albarracín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839582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Ruines&#10;&#10;Description générée automatiquement">
            <a:extLst>
              <a:ext uri="{FF2B5EF4-FFF2-40B4-BE49-F238E27FC236}">
                <a16:creationId xmlns:a16="http://schemas.microsoft.com/office/drawing/2014/main" id="{74CACAC3-EED8-FA79-D7DB-6C0BA6BE9F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128" y="346166"/>
            <a:ext cx="4860000" cy="3244278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E0AB2D-3992-17FE-A234-B9356F69952F}"/>
              </a:ext>
            </a:extLst>
          </p:cNvPr>
          <p:cNvSpPr txBox="1"/>
          <p:nvPr/>
        </p:nvSpPr>
        <p:spPr>
          <a:xfrm>
            <a:off x="1206139" y="3590444"/>
            <a:ext cx="5421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château de </a:t>
            </a:r>
            <a:r>
              <a:rPr lang="fr-FR" sz="2400" b="1" dirty="0" err="1"/>
              <a:t>Loarre</a:t>
            </a:r>
            <a:endParaRPr lang="fr-FR" sz="2400" b="1" dirty="0"/>
          </a:p>
        </p:txBody>
      </p:sp>
      <p:pic>
        <p:nvPicPr>
          <p:cNvPr id="6" name="Image 5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A1780275-B51C-2E60-2625-B5736421CA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7225" y="3054867"/>
            <a:ext cx="5112000" cy="3409680"/>
          </a:xfrm>
          <a:prstGeom prst="rect">
            <a:avLst/>
          </a:prstGeom>
          <a:ln w="4445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7A50B77-1FA9-58FC-4D80-B86E66E69712}"/>
              </a:ext>
            </a:extLst>
          </p:cNvPr>
          <p:cNvSpPr txBox="1"/>
          <p:nvPr/>
        </p:nvSpPr>
        <p:spPr>
          <a:xfrm>
            <a:off x="7888400" y="2593202"/>
            <a:ext cx="5233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Aragon - Espagne</a:t>
            </a:r>
          </a:p>
        </p:txBody>
      </p:sp>
    </p:spTree>
    <p:extLst>
      <p:ext uri="{BB962C8B-B14F-4D97-AF65-F5344CB8AC3E}">
        <p14:creationId xmlns:p14="http://schemas.microsoft.com/office/powerpoint/2010/main" val="4289609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ville&#10;&#10;Description générée automatiquement">
            <a:extLst>
              <a:ext uri="{FF2B5EF4-FFF2-40B4-BE49-F238E27FC236}">
                <a16:creationId xmlns:a16="http://schemas.microsoft.com/office/drawing/2014/main" id="{B7618160-D279-13F5-54F4-A46820B184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866" y="3213611"/>
            <a:ext cx="4968000" cy="331989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7AE179-7245-30B8-DD98-268DFD849FF0}"/>
              </a:ext>
            </a:extLst>
          </p:cNvPr>
          <p:cNvSpPr txBox="1"/>
          <p:nvPr/>
        </p:nvSpPr>
        <p:spPr>
          <a:xfrm>
            <a:off x="-17417" y="2617745"/>
            <a:ext cx="6113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L’Aragon, noyau dur de l’histoire espagnole</a:t>
            </a:r>
            <a:endParaRPr lang="fr-FR" sz="2400" b="1" dirty="0"/>
          </a:p>
        </p:txBody>
      </p:sp>
      <p:pic>
        <p:nvPicPr>
          <p:cNvPr id="6" name="Image 5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64DBE30D-0AEF-A2C7-3123-9ADEFA9E39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4134" y="292282"/>
            <a:ext cx="5004000" cy="3336000"/>
          </a:xfrm>
          <a:prstGeom prst="rect">
            <a:avLst/>
          </a:prstGeom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720022C-295D-77E6-2787-93E3D7544CEE}"/>
              </a:ext>
            </a:extLst>
          </p:cNvPr>
          <p:cNvSpPr txBox="1"/>
          <p:nvPr/>
        </p:nvSpPr>
        <p:spPr>
          <a:xfrm>
            <a:off x="8151223" y="3628282"/>
            <a:ext cx="3095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village d’Ansó 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07716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5664E52-D587-1FAA-AB4A-A925D0C84028}"/>
              </a:ext>
            </a:extLst>
          </p:cNvPr>
          <p:cNvSpPr txBox="1"/>
          <p:nvPr/>
        </p:nvSpPr>
        <p:spPr>
          <a:xfrm>
            <a:off x="2272937" y="718456"/>
            <a:ext cx="102020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Aragon –Espagne -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22C6819B-7034-C99A-7F58-48BD127AA3FF}"/>
              </a:ext>
            </a:extLst>
          </p:cNvPr>
          <p:cNvSpPr txBox="1"/>
          <p:nvPr/>
        </p:nvSpPr>
        <p:spPr>
          <a:xfrm>
            <a:off x="4284617" y="1557533"/>
            <a:ext cx="7798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AF9300B-E4E5-618A-45BB-84C9601DF43D}"/>
              </a:ext>
            </a:extLst>
          </p:cNvPr>
          <p:cNvSpPr txBox="1"/>
          <p:nvPr/>
        </p:nvSpPr>
        <p:spPr>
          <a:xfrm>
            <a:off x="3579223" y="2393555"/>
            <a:ext cx="95881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0AEA491-F530-4735-FA28-7CC4FE4B7DC7}"/>
              </a:ext>
            </a:extLst>
          </p:cNvPr>
          <p:cNvSpPr txBox="1"/>
          <p:nvPr/>
        </p:nvSpPr>
        <p:spPr>
          <a:xfrm>
            <a:off x="5643154" y="3294896"/>
            <a:ext cx="5669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23545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an dir="u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426</Words>
  <Application>Microsoft Office PowerPoint</Application>
  <PresentationFormat>Grand écran</PresentationFormat>
  <Paragraphs>47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2024-05-31T08:31:40Z</dcterms:created>
  <dcterms:modified xsi:type="dcterms:W3CDTF">2024-06-01T04:18:32Z</dcterms:modified>
</cp:coreProperties>
</file>