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7" r:id="rId3"/>
    <p:sldId id="258" r:id="rId4"/>
    <p:sldId id="256" r:id="rId5"/>
    <p:sldId id="259" r:id="rId6"/>
    <p:sldId id="260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7" r:id="rId20"/>
    <p:sldId id="273" r:id="rId21"/>
    <p:sldId id="274" r:id="rId22"/>
    <p:sldId id="275" r:id="rId23"/>
    <p:sldId id="276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>
      <p:cViewPr varScale="1">
        <p:scale>
          <a:sx n="89" d="100"/>
          <a:sy n="89" d="100"/>
        </p:scale>
        <p:origin x="3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01D5E4-7A2B-DCE5-2FDC-00191AEF97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EBA8D4A-0BFF-2075-26B2-08FE29F62A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05DF21-2D77-338E-AF34-B26EFC3F6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0442-0B53-4BFD-9A17-0119FBF0D65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0ECE6C-8F4A-2B7E-D3A4-88926F154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6FB4B0-F9C1-E2BA-C9F7-1901D132F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83317-CA89-49A9-AB2F-AE987A63C9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8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D4D7D3-4E72-8360-FC6C-654F32FC2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A2EAA49-DFBC-3383-1617-02F5954C1A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0E656C-6A9C-552B-0124-B718BF9CD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0442-0B53-4BFD-9A17-0119FBF0D65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8B68B8-B725-8B77-6D4B-477DEC531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49E46C-3EC2-35A7-50FE-FBC467FBC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83317-CA89-49A9-AB2F-AE987A63C9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03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24CD4-778C-6E09-4B68-FE37DC115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F9876A6-FBD4-5F14-990E-C55257348C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C4E962-9DD5-ED52-E827-FA28F0E6A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0442-0B53-4BFD-9A17-0119FBF0D65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AFD163-1AC8-B85E-BA1E-FB13AE228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B55B0-AFAC-21E0-0485-5825AD6C5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83317-CA89-49A9-AB2F-AE987A63C9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8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29B79A-6A20-7599-7A71-803751CEC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1D6A7F-AC42-3F45-938F-CBF6FF0319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8B6DE94-BBF7-8E66-8FEA-76AAAF6ABA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36F092F-FDE3-BFDA-FE95-BF92FE68F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0442-0B53-4BFD-9A17-0119FBF0D65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38B5E32-605B-9D17-D8C2-20396F1D8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B154016-625D-5852-3652-18E2ED01D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83317-CA89-49A9-AB2F-AE987A63C9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311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B02E38-A85A-CA35-F1E5-22D35B717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1FB580C-EBF1-5719-D6E7-9871380847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FBF0E4A-E841-18CD-4F65-5990DB9AFF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C55D913-15CC-28C8-3698-4FB6934A3C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0F4C54A-660C-5770-1D63-4BBAFE90B6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9F8BD7-7A57-6343-DA73-4B01B256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0442-0B53-4BFD-9A17-0119FBF0D65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DE5E1AC-DEC1-3F6F-050A-03AC03356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85368E6-61C6-DC53-6FB7-1240F2723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83317-CA89-49A9-AB2F-AE987A63C9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108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6502AE-4280-B5F5-D93C-D24F16A91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B91F542-2298-B005-662C-1B953246B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0442-0B53-4BFD-9A17-0119FBF0D65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36D055E-D797-79A1-EA30-346666D67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3CA71F-0D91-3FD4-E223-D71E33ED5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83317-CA89-49A9-AB2F-AE987A63C9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0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6A478BA-AADD-C965-C902-B4AA9670C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0442-0B53-4BFD-9A17-0119FBF0D65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D87FA10-18EF-CFF6-9A0F-06B778A5E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3536123-AA7B-5559-3C7F-01F714A38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83317-CA89-49A9-AB2F-AE987A63C9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271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ADBE3B-AFC4-127A-CF9B-4EDB21E95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C47AD74-7A2C-9B78-0E7C-3617EE265D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80E676C-DB18-B136-8E73-F375A750B0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3762036-05F1-5B98-2152-0D2237CB5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0442-0B53-4BFD-9A17-0119FBF0D65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0C771EA-933C-F28B-060C-92A2CF7EA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E66F146-3122-C763-C7B9-C1B616771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83317-CA89-49A9-AB2F-AE987A63C9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32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652199-14FA-CB14-456B-2E07B7459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1A65FE6-F6A3-D1E4-F85A-53C85CEB38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4B67435-A8A6-0A90-0882-B96E056C2D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0D9E1F-C9F7-D814-D3EB-6D4BB57E3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0442-0B53-4BFD-9A17-0119FBF0D65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9801240-43C3-8DE1-FDD3-A85B4E040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6A41BC0-AD5B-DBC4-3052-5E8CD6223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83317-CA89-49A9-AB2F-AE987A63C9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6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9FCD9-50EF-77A0-D7D7-06A5C0C17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2504104-BDA1-B87A-899C-1626E30656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6ABE95-C50F-5D0E-3166-75C1845F3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0442-0B53-4BFD-9A17-0119FBF0D65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6BC68D-C4C5-CBBA-B3BE-D887BFEB2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C6C9D5-22BE-34F4-0855-DC510A25E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83317-CA89-49A9-AB2F-AE987A63C9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55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D4E24E2-D688-ACB6-20A5-949ED268AA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B0EC616-01B8-3D9C-D8E1-77AD5306A2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D05915-B8E6-3ED1-0FF1-A46D6A157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0442-0B53-4BFD-9A17-0119FBF0D65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9C9D40-7D6D-9DF5-C336-13BB23A5C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A3204-7032-5322-D9F9-7A1FE04AB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83317-CA89-49A9-AB2F-AE987A63C9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87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5547E18-7AD9-EC6B-1A43-392833051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35961CE-40E3-93C8-3A72-B24962741D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448704-CABB-6DC7-DD45-6AE7F66590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90442-0B53-4BFD-9A17-0119FBF0D65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7D96BA-A331-EC22-1347-1FF0BAE7DE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AFA194-BDAD-631A-E576-6E3BE33473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83317-CA89-49A9-AB2F-AE987A63C9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25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9575243-EE64-1A63-5E8D-318097A386F2}"/>
              </a:ext>
            </a:extLst>
          </p:cNvPr>
          <p:cNvSpPr/>
          <p:nvPr/>
        </p:nvSpPr>
        <p:spPr>
          <a:xfrm>
            <a:off x="2578308" y="1499016"/>
            <a:ext cx="692218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MONUMENTS SECRETS</a:t>
            </a:r>
          </a:p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de la Capitale PARIS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6F122E5-FC69-25D6-0DBE-78D2431F30E6}"/>
              </a:ext>
            </a:extLst>
          </p:cNvPr>
          <p:cNvSpPr txBox="1"/>
          <p:nvPr/>
        </p:nvSpPr>
        <p:spPr>
          <a:xfrm>
            <a:off x="2908092" y="4242216"/>
            <a:ext cx="64457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LIEUX RESCAPES DES TEMPS ANCIENS ET MECONNUS</a:t>
            </a:r>
          </a:p>
          <a:p>
            <a:endParaRPr lang="fr-FR" sz="2000" b="1" dirty="0"/>
          </a:p>
          <a:p>
            <a:r>
              <a:rPr lang="fr-FR" sz="2000" b="1" dirty="0"/>
              <a:t>              VISITES EN IMAGES…………….</a:t>
            </a:r>
          </a:p>
        </p:txBody>
      </p:sp>
    </p:spTree>
    <p:extLst>
      <p:ext uri="{BB962C8B-B14F-4D97-AF65-F5344CB8AC3E}">
        <p14:creationId xmlns:p14="http://schemas.microsoft.com/office/powerpoint/2010/main" val="61663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  <p:sndAc>
          <p:stSnd>
            <p:snd r:embed="rId2" name="LA VALSE A DEDE DE MONTMARTRE-- façon jean claude 898.wav"/>
          </p:stSnd>
        </p:sndAc>
      </p:transition>
    </mc:Choice>
    <mc:Fallback xmlns="">
      <p:transition spd="slow" advClick="0" advTm="8000">
        <p:fade/>
        <p:sndAc>
          <p:stSnd>
            <p:snd r:embed="rId3" name="LA VALSE A DEDE DE MONTMARTRE-- façon jean claude 89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33694B-765F-BAD8-57A3-0C344C6638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519" y="249211"/>
            <a:ext cx="8479436" cy="6359577"/>
          </a:xfrm>
          <a:prstGeom prst="rect">
            <a:avLst/>
          </a:prstGeom>
          <a:ln w="38100">
            <a:solidFill>
              <a:schemeClr val="bg1"/>
            </a:solidFill>
          </a:ln>
          <a:effectLst/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2C82FE-1E3B-F6FE-5EB5-8A11801B86EF}"/>
              </a:ext>
            </a:extLst>
          </p:cNvPr>
          <p:cNvSpPr txBox="1"/>
          <p:nvPr/>
        </p:nvSpPr>
        <p:spPr>
          <a:xfrm>
            <a:off x="9394609" y="3531978"/>
            <a:ext cx="26082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Tour SAINT JACQUES</a:t>
            </a:r>
          </a:p>
          <a:p>
            <a:endParaRPr lang="fr-FR" sz="2400" b="1" dirty="0"/>
          </a:p>
          <a:p>
            <a:r>
              <a:rPr lang="fr-FR" sz="2400" b="1" dirty="0"/>
              <a:t> rue de Rivoli 4eme arr.</a:t>
            </a:r>
          </a:p>
        </p:txBody>
      </p:sp>
    </p:spTree>
    <p:extLst>
      <p:ext uri="{BB962C8B-B14F-4D97-AF65-F5344CB8AC3E}">
        <p14:creationId xmlns:p14="http://schemas.microsoft.com/office/powerpoint/2010/main" val="114710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C85EAA-C424-6831-8D0D-41902F1C6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7758" y="191123"/>
            <a:ext cx="8329534" cy="6247151"/>
          </a:xfrm>
          <a:prstGeom prst="rect">
            <a:avLst/>
          </a:prstGeom>
          <a:ln w="44450">
            <a:solidFill>
              <a:schemeClr val="bg1"/>
            </a:solidFill>
          </a:ln>
          <a:effectLst>
            <a:softEdge rad="127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B02914-C675-42ED-F03C-29269CA0ACBB}"/>
              </a:ext>
            </a:extLst>
          </p:cNvPr>
          <p:cNvSpPr txBox="1"/>
          <p:nvPr/>
        </p:nvSpPr>
        <p:spPr>
          <a:xfrm>
            <a:off x="192761" y="805963"/>
            <a:ext cx="304300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TOUR SAINT JACQUES</a:t>
            </a:r>
          </a:p>
          <a:p>
            <a:endParaRPr lang="fr-FR" sz="2400" b="1" dirty="0"/>
          </a:p>
          <a:p>
            <a:r>
              <a:rPr lang="fr-FR" sz="2400" b="1" dirty="0"/>
              <a:t>Se dresse depuis 500ans près de la Seine, elle offre une vue panoramique avec 300 marches en pierre – Vestige d’une église fondée par Charlemagne (détruite au 18eme siècle) – Point de départ des pèlerins du chemin de Compostelle</a:t>
            </a:r>
          </a:p>
        </p:txBody>
      </p:sp>
    </p:spTree>
    <p:extLst>
      <p:ext uri="{BB962C8B-B14F-4D97-AF65-F5344CB8AC3E}">
        <p14:creationId xmlns:p14="http://schemas.microsoft.com/office/powerpoint/2010/main" val="365278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28914A3-BFD7-B951-92B3-6484FB6FEF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38" y="389333"/>
            <a:ext cx="5520000" cy="414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792867A-6383-8549-B93B-A3F0014A13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9152" y="442210"/>
            <a:ext cx="4495639" cy="5973580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softEdge rad="127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09F9E08-1826-F18C-AA99-253979D8FA80}"/>
              </a:ext>
            </a:extLst>
          </p:cNvPr>
          <p:cNvSpPr txBox="1"/>
          <p:nvPr/>
        </p:nvSpPr>
        <p:spPr>
          <a:xfrm>
            <a:off x="154547" y="4658121"/>
            <a:ext cx="66938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Détails sculptures de la Tour SAINT JACQUES - Paris</a:t>
            </a:r>
          </a:p>
        </p:txBody>
      </p:sp>
    </p:spTree>
    <p:extLst>
      <p:ext uri="{BB962C8B-B14F-4D97-AF65-F5344CB8AC3E}">
        <p14:creationId xmlns:p14="http://schemas.microsoft.com/office/powerpoint/2010/main" val="200511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A8FFE6-5975-B891-3982-E6E4509F43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3412" y="312545"/>
            <a:ext cx="3820941" cy="623291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B542AD-8BD3-9CAA-A8E7-612A2480E2FB}"/>
              </a:ext>
            </a:extLst>
          </p:cNvPr>
          <p:cNvSpPr txBox="1"/>
          <p:nvPr/>
        </p:nvSpPr>
        <p:spPr>
          <a:xfrm>
            <a:off x="7424775" y="4975795"/>
            <a:ext cx="45285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Tour SAINT JACQUES</a:t>
            </a:r>
          </a:p>
          <a:p>
            <a:endParaRPr lang="fr-FR" sz="2400" b="1" dirty="0"/>
          </a:p>
          <a:p>
            <a:r>
              <a:rPr lang="fr-FR" sz="2400" b="1" dirty="0"/>
              <a:t> et la colonne-fontaine de la Place du Chatelet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25D8EB8-289F-9B85-E80F-2D0C1AD256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3493" y="506479"/>
            <a:ext cx="2608289" cy="4328129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31150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3A0F18B-C534-A828-C591-D87B0C4EF6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726" y="740685"/>
            <a:ext cx="7620000" cy="507682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8FDC1FF-3105-AB68-5B59-3B049DB9C191}"/>
              </a:ext>
            </a:extLst>
          </p:cNvPr>
          <p:cNvSpPr txBox="1"/>
          <p:nvPr/>
        </p:nvSpPr>
        <p:spPr>
          <a:xfrm>
            <a:off x="386366" y="5951095"/>
            <a:ext cx="11171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 Nicolas FLAMEL  construite en 1407 - rue Montmorency 3eme </a:t>
            </a:r>
            <a:r>
              <a:rPr lang="fr-FR" sz="2400" b="1" dirty="0" err="1"/>
              <a:t>arr</a:t>
            </a:r>
            <a:r>
              <a:rPr lang="fr-FR" sz="2400" b="1" dirty="0"/>
              <a:t>   (devenue Auberge).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857E32D0-2BDE-39B0-EC41-08F5E92369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4399" y="1983261"/>
            <a:ext cx="3376909" cy="2891478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8119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5A5BB05-4991-89EF-7B31-3A1C10C02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006" y="275866"/>
            <a:ext cx="3642609" cy="6306267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BB4FE2-1BB7-9340-0E59-150A60B22B9E}"/>
              </a:ext>
            </a:extLst>
          </p:cNvPr>
          <p:cNvSpPr txBox="1"/>
          <p:nvPr/>
        </p:nvSpPr>
        <p:spPr>
          <a:xfrm>
            <a:off x="5512158" y="3428999"/>
            <a:ext cx="64157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Tour JEAN SANS PEUR  - le Duc Jean 1</a:t>
            </a:r>
            <a:r>
              <a:rPr lang="fr-FR" sz="2400" b="1" baseline="30000" dirty="0"/>
              <a:t>er</a:t>
            </a:r>
            <a:r>
              <a:rPr lang="fr-FR" sz="2400" b="1" dirty="0"/>
              <a:t> de Bourgogne fait ériger cette forteresse de 22m, en 1409, à sa mort la lignée en hérite</a:t>
            </a:r>
          </a:p>
          <a:p>
            <a:r>
              <a:rPr lang="fr-FR" sz="2400" b="1" dirty="0"/>
              <a:t>Située rue Etienne Marcel 2eme arrond. </a:t>
            </a:r>
          </a:p>
          <a:p>
            <a:r>
              <a:rPr lang="fr-FR" sz="2400" b="1" dirty="0"/>
              <a:t>Propriété de la ville de PARIS – 137 marches d’escalier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95707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A7D0D3B-4E4C-D13A-AC20-C4D753B78E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4065" y="415428"/>
            <a:ext cx="3427750" cy="5175903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1E8066B-7D39-A5E6-4C77-C9254A6D3F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7573" y="254833"/>
            <a:ext cx="4510362" cy="6348334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1F9F15A-83BE-C808-570A-018EACAAC565}"/>
              </a:ext>
            </a:extLst>
          </p:cNvPr>
          <p:cNvSpPr txBox="1"/>
          <p:nvPr/>
        </p:nvSpPr>
        <p:spPr>
          <a:xfrm>
            <a:off x="689548" y="5591331"/>
            <a:ext cx="54064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Escalier à vis  Tour JEAN SANS PEUR</a:t>
            </a:r>
          </a:p>
          <a:p>
            <a:r>
              <a:rPr lang="fr-FR" sz="2400" b="1" dirty="0"/>
              <a:t> et voûte sculptée d’élément végétaux (dernier étage)</a:t>
            </a:r>
          </a:p>
        </p:txBody>
      </p:sp>
    </p:spTree>
    <p:extLst>
      <p:ext uri="{BB962C8B-B14F-4D97-AF65-F5344CB8AC3E}">
        <p14:creationId xmlns:p14="http://schemas.microsoft.com/office/powerpoint/2010/main" val="98320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C06B07-09D5-5CA8-E622-5EDD9B6C19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885" y="314926"/>
            <a:ext cx="5497312" cy="421231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23B8D0-CFC2-BCE7-B49D-BB32405737DC}"/>
              </a:ext>
            </a:extLst>
          </p:cNvPr>
          <p:cNvSpPr txBox="1"/>
          <p:nvPr/>
        </p:nvSpPr>
        <p:spPr>
          <a:xfrm>
            <a:off x="273484" y="4622393"/>
            <a:ext cx="61945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Tour Jean sans peur –  charpente du dernier étage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EC260C8-F558-C2F8-F353-CCCB9423232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804" y="1514006"/>
            <a:ext cx="5436973" cy="50292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BC1FF63-300F-6A1C-04EE-E9B445588C4B}"/>
              </a:ext>
            </a:extLst>
          </p:cNvPr>
          <p:cNvSpPr txBox="1"/>
          <p:nvPr/>
        </p:nvSpPr>
        <p:spPr>
          <a:xfrm>
            <a:off x="7016242" y="1052341"/>
            <a:ext cx="42721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Chambre de Jean sans Peur</a:t>
            </a:r>
          </a:p>
        </p:txBody>
      </p:sp>
    </p:spTree>
    <p:extLst>
      <p:ext uri="{BB962C8B-B14F-4D97-AF65-F5344CB8AC3E}">
        <p14:creationId xmlns:p14="http://schemas.microsoft.com/office/powerpoint/2010/main" val="136324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575AC1-965E-4FE0-67EF-5B0B0C9B48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107" y="728646"/>
            <a:ext cx="7212965" cy="5400708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F3DA9E-89CA-02B7-2F29-51755508C1D3}"/>
              </a:ext>
            </a:extLst>
          </p:cNvPr>
          <p:cNvSpPr txBox="1"/>
          <p:nvPr/>
        </p:nvSpPr>
        <p:spPr>
          <a:xfrm>
            <a:off x="1935702" y="6206700"/>
            <a:ext cx="8784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Jardin des Arènes de LUTECE                        et plaque des arènes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740AD30-239A-7597-592C-D04420EF7B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1334" y="651299"/>
            <a:ext cx="3477559" cy="5555401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8984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05C971-B48C-5720-F703-0893967816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636" y="458265"/>
            <a:ext cx="4454710" cy="594147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F1FA37-C128-4958-A089-B754A448B2B7}"/>
              </a:ext>
            </a:extLst>
          </p:cNvPr>
          <p:cNvSpPr txBox="1"/>
          <p:nvPr/>
        </p:nvSpPr>
        <p:spPr>
          <a:xfrm>
            <a:off x="5617159" y="5535852"/>
            <a:ext cx="6130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Entrée des Arènes de LUTECE  - Paris rue des arènes – 5eme arr.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5813EC5-9188-E815-14EA-E7F210248C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6498" y="1322148"/>
            <a:ext cx="6300866" cy="4213704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56143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BCBF0D9-0669-A2C7-500B-1B42B9EA07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393" y="161699"/>
            <a:ext cx="4899419" cy="65346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C74E0FD-5951-034F-D436-5A422899755A}"/>
              </a:ext>
            </a:extLst>
          </p:cNvPr>
          <p:cNvSpPr txBox="1"/>
          <p:nvPr/>
        </p:nvSpPr>
        <p:spPr>
          <a:xfrm>
            <a:off x="6200159" y="766732"/>
            <a:ext cx="5331499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Maison LOO ou Pagode Rouge</a:t>
            </a:r>
          </a:p>
          <a:p>
            <a:endParaRPr lang="fr-FR" sz="2000" b="1" dirty="0"/>
          </a:p>
          <a:p>
            <a:r>
              <a:rPr lang="fr-FR" sz="2000" b="1" dirty="0"/>
              <a:t>Rue de Courcelles 8eme</a:t>
            </a:r>
          </a:p>
          <a:p>
            <a:endParaRPr lang="fr-FR" sz="2000" b="1" dirty="0"/>
          </a:p>
          <a:p>
            <a:r>
              <a:rPr lang="fr-FR" sz="2000" b="1" dirty="0"/>
              <a:t>Pagode construite en 1926, proche du Parc Monceau</a:t>
            </a:r>
          </a:p>
          <a:p>
            <a:r>
              <a:rPr lang="fr-FR" sz="2000" b="1" dirty="0"/>
              <a:t>Souhait de Ching Tsai LOO, marchand d’art Chinois</a:t>
            </a:r>
          </a:p>
          <a:p>
            <a:endParaRPr lang="fr-FR" sz="2000" b="1" dirty="0"/>
          </a:p>
          <a:p>
            <a:r>
              <a:rPr lang="fr-FR" sz="2000" b="1" dirty="0"/>
              <a:t>Hôtel particulier surélevé et, coiffé d’un toit évasé avec tuiles vernissées vertes et, façade rouge</a:t>
            </a:r>
          </a:p>
          <a:p>
            <a:endParaRPr lang="fr-FR" sz="2000" b="1" dirty="0"/>
          </a:p>
          <a:p>
            <a:r>
              <a:rPr lang="fr-FR" sz="2000" b="1" dirty="0"/>
              <a:t>Musée , expositions (3000 clichés – 1300 livres –</a:t>
            </a:r>
          </a:p>
          <a:p>
            <a:r>
              <a:rPr lang="fr-FR" sz="2000" b="1" dirty="0"/>
              <a:t> panneaux laqués – boiseries datées du 16 et 17eme siècle – verrière Art Déco et, galerie en bois sculpté</a:t>
            </a:r>
          </a:p>
        </p:txBody>
      </p:sp>
    </p:spTree>
    <p:extLst>
      <p:ext uri="{BB962C8B-B14F-4D97-AF65-F5344CB8AC3E}">
        <p14:creationId xmlns:p14="http://schemas.microsoft.com/office/powerpoint/2010/main" val="368725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>
            <a:extLst>
              <a:ext uri="{FF2B5EF4-FFF2-40B4-BE49-F238E27FC236}">
                <a16:creationId xmlns:a16="http://schemas.microsoft.com/office/drawing/2014/main" id="{655EE951-0627-BE42-6503-7AD259A7C587}"/>
              </a:ext>
            </a:extLst>
          </p:cNvPr>
          <p:cNvSpPr txBox="1"/>
          <p:nvPr/>
        </p:nvSpPr>
        <p:spPr>
          <a:xfrm>
            <a:off x="9105996" y="4421465"/>
            <a:ext cx="29830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Salles d’expositions</a:t>
            </a:r>
          </a:p>
          <a:p>
            <a:r>
              <a:rPr lang="fr-FR" sz="2400" b="1" dirty="0"/>
              <a:t>Maison LOO - Paris</a:t>
            </a:r>
            <a:endParaRPr lang="fr-FR" b="1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47BF6E0-495F-AF6C-F836-FE3939A3C5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6687" y="239843"/>
            <a:ext cx="5403368" cy="360000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745A49C-9C41-C778-A380-DA9C6D87EF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316" y="3093461"/>
            <a:ext cx="5403368" cy="360000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DCDC28A-D34F-9F38-AAA7-E2AA055431A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937" y="239843"/>
            <a:ext cx="5403378" cy="360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2363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F0667F-4532-BBAA-AB85-FF1B304ABA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212" y="425003"/>
            <a:ext cx="4766872" cy="4886044"/>
          </a:xfrm>
          <a:prstGeom prst="rect">
            <a:avLst/>
          </a:prstGeom>
          <a:pattFill prst="pct5">
            <a:fgClr>
              <a:schemeClr val="accent2"/>
            </a:fgClr>
            <a:bgClr>
              <a:schemeClr val="bg1"/>
            </a:bgClr>
          </a:pattFill>
          <a:ln w="38100">
            <a:solidFill>
              <a:schemeClr val="bg1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FFE216B-5337-6102-CB2F-53FE45330A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1408" y="2297114"/>
            <a:ext cx="6278380" cy="4135883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518AD41-ECC0-4BD1-AF6D-6E642DCC66ED}"/>
              </a:ext>
            </a:extLst>
          </p:cNvPr>
          <p:cNvSpPr txBox="1"/>
          <p:nvPr/>
        </p:nvSpPr>
        <p:spPr>
          <a:xfrm>
            <a:off x="5857774" y="425003"/>
            <a:ext cx="57562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Statue de la LIBERTE – réplique de l’œuvre de Bartholdi</a:t>
            </a:r>
          </a:p>
          <a:p>
            <a:r>
              <a:rPr lang="fr-FR" b="1" dirty="0"/>
              <a:t> (plus petite = 11m50) Femme drapée et, coiffée d’une tiare à 7 branches, tenant main droite un flambeau et, main gauche un livre avec la gravure des dates de la Révolution Américaine – La LIBERTE ECLAIRE LE MONDE</a:t>
            </a:r>
          </a:p>
          <a:p>
            <a:r>
              <a:rPr lang="fr-FR" b="1" dirty="0"/>
              <a:t>Ile aux Cygnes dans le 15eme  PARIS proche Tour Eiffel</a:t>
            </a:r>
          </a:p>
        </p:txBody>
      </p:sp>
    </p:spTree>
    <p:extLst>
      <p:ext uri="{BB962C8B-B14F-4D97-AF65-F5344CB8AC3E}">
        <p14:creationId xmlns:p14="http://schemas.microsoft.com/office/powerpoint/2010/main" val="425794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0F9FE5-2105-764C-CBE3-9A4D777966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0893" y="360468"/>
            <a:ext cx="5694916" cy="378000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61ABCF-B6D9-E041-774F-4C9CE1AA55F0}"/>
              </a:ext>
            </a:extLst>
          </p:cNvPr>
          <p:cNvSpPr txBox="1"/>
          <p:nvPr/>
        </p:nvSpPr>
        <p:spPr>
          <a:xfrm>
            <a:off x="7064378" y="4140468"/>
            <a:ext cx="4302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Pointe amont de l’île aux Cygnes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BFA5109-EA34-8A90-C2AB-A3C2B3E623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191" y="2665966"/>
            <a:ext cx="5694925" cy="3780000"/>
          </a:xfrm>
          <a:prstGeom prst="rect">
            <a:avLst/>
          </a:prstGeom>
          <a:ln w="44450">
            <a:solidFill>
              <a:schemeClr val="bg1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23F1EE0-AC39-A0F0-650A-01E92F8CDCDD}"/>
              </a:ext>
            </a:extLst>
          </p:cNvPr>
          <p:cNvSpPr txBox="1"/>
          <p:nvPr/>
        </p:nvSpPr>
        <p:spPr>
          <a:xfrm>
            <a:off x="401075" y="1834969"/>
            <a:ext cx="53401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Ile aux Cygnes, vue depuis la tour Eiffel (2eme étage)</a:t>
            </a:r>
          </a:p>
        </p:txBody>
      </p:sp>
    </p:spTree>
    <p:extLst>
      <p:ext uri="{BB962C8B-B14F-4D97-AF65-F5344CB8AC3E}">
        <p14:creationId xmlns:p14="http://schemas.microsoft.com/office/powerpoint/2010/main" val="231364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98025A9-9AC3-435E-32F7-710FE977BF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007" y="925710"/>
            <a:ext cx="7245492" cy="4818253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85F28E09-E6CB-2FCE-23E3-DB49CC1E58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9324" y="1256818"/>
            <a:ext cx="4054669" cy="4156036"/>
          </a:xfrm>
          <a:prstGeom prst="rect">
            <a:avLst/>
          </a:prstGeom>
          <a:ln w="444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73147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6A07BF-0410-69B6-A981-3BD19C6C0A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653" y="610599"/>
            <a:ext cx="4500440" cy="5636801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A42E9B-A06C-6E06-CC42-D145875BC9A2}"/>
              </a:ext>
            </a:extLst>
          </p:cNvPr>
          <p:cNvSpPr txBox="1"/>
          <p:nvPr/>
        </p:nvSpPr>
        <p:spPr>
          <a:xfrm>
            <a:off x="5719698" y="2402861"/>
            <a:ext cx="59361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 d’OURSCAMP  rue François Miron dans le 4eme PARIS</a:t>
            </a:r>
          </a:p>
          <a:p>
            <a:r>
              <a:rPr lang="fr-FR" sz="2400" b="1" dirty="0"/>
              <a:t>Maison du quartier du Marais, construite au 13eme siècle et, offerte aux moines cisterciens Joyau architectural – façade Renaissance, fenêtres à meneaux, cour intérieure à pan de bois du 16eme siècle, cellier médiéval du 13eme</a:t>
            </a:r>
          </a:p>
        </p:txBody>
      </p:sp>
    </p:spTree>
    <p:extLst>
      <p:ext uri="{BB962C8B-B14F-4D97-AF65-F5344CB8AC3E}">
        <p14:creationId xmlns:p14="http://schemas.microsoft.com/office/powerpoint/2010/main" val="224811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E940C2-A76C-203B-3893-027D1279F9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902" y="273010"/>
            <a:ext cx="5280000" cy="396000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BD924B-84C3-7272-4937-7BB90CE33187}"/>
              </a:ext>
            </a:extLst>
          </p:cNvPr>
          <p:cNvSpPr txBox="1"/>
          <p:nvPr/>
        </p:nvSpPr>
        <p:spPr>
          <a:xfrm>
            <a:off x="1122060" y="4276666"/>
            <a:ext cx="51266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Cellier médiéval de la Maison d’OURSCAMP</a:t>
            </a:r>
          </a:p>
          <a:p>
            <a:endParaRPr lang="fr-FR" sz="2400" b="1" dirty="0"/>
          </a:p>
          <a:p>
            <a:r>
              <a:rPr lang="fr-FR" sz="2400" b="1" dirty="0"/>
              <a:t> vouée à la destruction car insalubre, la Maison est sauvée par l’Association de la Sauvegarde du Paris Historique.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A4DF8E2-3256-08B9-49AA-3B83F70AAF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594" y="223664"/>
            <a:ext cx="4769504" cy="6361326"/>
          </a:xfrm>
          <a:prstGeom prst="rect">
            <a:avLst/>
          </a:prstGeom>
          <a:ln w="444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23318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6583F8E-CF55-67E7-8E49-AA59EECB65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B92882-0050-08EC-6206-2E39E4F162A9}"/>
              </a:ext>
            </a:extLst>
          </p:cNvPr>
          <p:cNvSpPr txBox="1"/>
          <p:nvPr/>
        </p:nvSpPr>
        <p:spPr>
          <a:xfrm>
            <a:off x="741415" y="6286500"/>
            <a:ext cx="114505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expiatoire de PARIS, au bout d’une allée de rosiers – Rue Pasquier 8eme</a:t>
            </a:r>
          </a:p>
        </p:txBody>
      </p:sp>
    </p:spTree>
    <p:extLst>
      <p:ext uri="{BB962C8B-B14F-4D97-AF65-F5344CB8AC3E}">
        <p14:creationId xmlns:p14="http://schemas.microsoft.com/office/powerpoint/2010/main" val="10113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F0D9F7-0701-FB20-099C-8745E94DFF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825" y="344774"/>
            <a:ext cx="5867731" cy="61684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4CDAC0-476E-4F4E-4BA5-610FD0F877EF}"/>
              </a:ext>
            </a:extLst>
          </p:cNvPr>
          <p:cNvSpPr txBox="1"/>
          <p:nvPr/>
        </p:nvSpPr>
        <p:spPr>
          <a:xfrm>
            <a:off x="7143060" y="1181901"/>
            <a:ext cx="439211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Expiatoire</a:t>
            </a:r>
          </a:p>
          <a:p>
            <a:r>
              <a:rPr lang="fr-FR" sz="2400" b="1" dirty="0"/>
              <a:t>Rue Pasquier dans le 8eme PARIS</a:t>
            </a:r>
          </a:p>
          <a:p>
            <a:endParaRPr lang="fr-FR" sz="2400" b="1" dirty="0"/>
          </a:p>
          <a:p>
            <a:r>
              <a:rPr lang="fr-FR" sz="2400" b="1" dirty="0"/>
              <a:t>Construite en 1815 à la demande de Louis XVIII, par l’architecte Pierre FONTAINE, bâtie sur les ruines d’un cimetière des guillotinés de la Révolution (dont Louis XVI et Marie-Antoinette avant transfert à Saint Denis)</a:t>
            </a:r>
          </a:p>
          <a:p>
            <a:endParaRPr lang="fr-FR" sz="2400" b="1" dirty="0"/>
          </a:p>
          <a:p>
            <a:r>
              <a:rPr lang="fr-FR" sz="2400" b="1" dirty="0"/>
              <a:t>Monument Historique depuis 1914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84895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3C4399-F194-824D-6FAF-DFD5CA70FB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208" y="389723"/>
            <a:ext cx="3862465" cy="6078554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9E51881-2236-C5CB-A097-C88C474188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6451" y="1288683"/>
            <a:ext cx="6154341" cy="4100330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6402177-5F16-9995-0C03-A9D342B09793}"/>
              </a:ext>
            </a:extLst>
          </p:cNvPr>
          <p:cNvSpPr txBox="1"/>
          <p:nvPr/>
        </p:nvSpPr>
        <p:spPr>
          <a:xfrm>
            <a:off x="5045831" y="5389013"/>
            <a:ext cx="67355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expiatoire  entre Rue Pasquier  et Intérieur (autel)</a:t>
            </a:r>
          </a:p>
        </p:txBody>
      </p:sp>
    </p:spTree>
    <p:extLst>
      <p:ext uri="{BB962C8B-B14F-4D97-AF65-F5344CB8AC3E}">
        <p14:creationId xmlns:p14="http://schemas.microsoft.com/office/powerpoint/2010/main" val="178296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6D7B38-3929-6C6B-A74E-32180D1A3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591112-1C0C-56D0-2D58-6CC0E73CFC97}"/>
              </a:ext>
            </a:extLst>
          </p:cNvPr>
          <p:cNvSpPr txBox="1"/>
          <p:nvPr/>
        </p:nvSpPr>
        <p:spPr>
          <a:xfrm>
            <a:off x="3174396" y="6306805"/>
            <a:ext cx="6865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Campos Santo de la Chapelle expiatoire de PARIS</a:t>
            </a:r>
          </a:p>
        </p:txBody>
      </p:sp>
    </p:spTree>
    <p:extLst>
      <p:ext uri="{BB962C8B-B14F-4D97-AF65-F5344CB8AC3E}">
        <p14:creationId xmlns:p14="http://schemas.microsoft.com/office/powerpoint/2010/main" val="356720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1F5FB3-C5AC-8605-4205-8F23B3EDAC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092" y="365932"/>
            <a:ext cx="5673547" cy="378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178EB6-5EB9-2EF4-CF33-6DB1B193E268}"/>
              </a:ext>
            </a:extLst>
          </p:cNvPr>
          <p:cNvSpPr txBox="1"/>
          <p:nvPr/>
        </p:nvSpPr>
        <p:spPr>
          <a:xfrm>
            <a:off x="839449" y="4167266"/>
            <a:ext cx="50816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Crypte, autel – lieu inhumation de Louis XVI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14FB01A-A1D0-42D1-FB1C-5C89266DF4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9908" y="2646598"/>
            <a:ext cx="5040000" cy="378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DFF07B1-93B7-59C3-6767-6D0A0CB08E5E}"/>
              </a:ext>
            </a:extLst>
          </p:cNvPr>
          <p:cNvSpPr txBox="1"/>
          <p:nvPr/>
        </p:nvSpPr>
        <p:spPr>
          <a:xfrm>
            <a:off x="7001251" y="2258061"/>
            <a:ext cx="49292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Rangée de tombes (en extérieur)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80BB8F5-8037-9349-A8F8-A2A0A6222B88}"/>
              </a:ext>
            </a:extLst>
          </p:cNvPr>
          <p:cNvSpPr txBox="1"/>
          <p:nvPr/>
        </p:nvSpPr>
        <p:spPr>
          <a:xfrm>
            <a:off x="419725" y="4841823"/>
            <a:ext cx="587591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Commémore les suppliciés de la Révolution</a:t>
            </a:r>
          </a:p>
          <a:p>
            <a:endParaRPr lang="fr-FR" sz="2000" b="1" dirty="0"/>
          </a:p>
          <a:p>
            <a:r>
              <a:rPr lang="fr-FR" sz="2000" b="1" dirty="0"/>
              <a:t>Style néoclassique – Jardin intérieur (roseraie) –</a:t>
            </a:r>
          </a:p>
          <a:p>
            <a:r>
              <a:rPr lang="fr-FR" sz="2000" b="1" dirty="0"/>
              <a:t>Ouvertures zénithales des voûtes, statues de marbre des souverains avec leur ‘testament’</a:t>
            </a:r>
          </a:p>
          <a:p>
            <a:endParaRPr lang="fr-FR" sz="2000" b="1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1733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0372EA-C1EF-B36C-F3E3-302A7601F4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6247" y="481845"/>
            <a:ext cx="3186113" cy="5894309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C2CC10-C7B1-2237-428B-A178BFB7BFA5}"/>
              </a:ext>
            </a:extLst>
          </p:cNvPr>
          <p:cNvSpPr txBox="1"/>
          <p:nvPr/>
        </p:nvSpPr>
        <p:spPr>
          <a:xfrm>
            <a:off x="5012499" y="2150975"/>
            <a:ext cx="608647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Visites originales de  monuments secrets de la Capitale</a:t>
            </a:r>
          </a:p>
          <a:p>
            <a:endParaRPr lang="fr-FR" sz="2400" b="1" dirty="0"/>
          </a:p>
          <a:p>
            <a:r>
              <a:rPr lang="fr-FR" sz="2400" b="1" dirty="0"/>
              <a:t>CHAPELLE EXPIATOIRE – MAISON D’OURSCAMP – STATUE DE LA LIBERTE Ille aux Cygnes – MAISON LOO – ARENES LUTECE –</a:t>
            </a:r>
          </a:p>
          <a:p>
            <a:r>
              <a:rPr lang="fr-FR" sz="2400" b="1" dirty="0"/>
              <a:t>TOUR JEAN SANS PEUR ET SAINT JACQUES – Maison FLAMEL</a:t>
            </a:r>
          </a:p>
        </p:txBody>
      </p:sp>
    </p:spTree>
    <p:extLst>
      <p:ext uri="{BB962C8B-B14F-4D97-AF65-F5344CB8AC3E}">
        <p14:creationId xmlns:p14="http://schemas.microsoft.com/office/powerpoint/2010/main" val="409058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9E9B941-5E4A-B000-29DC-CA555458A1D7}"/>
              </a:ext>
            </a:extLst>
          </p:cNvPr>
          <p:cNvSpPr txBox="1"/>
          <p:nvPr/>
        </p:nvSpPr>
        <p:spPr>
          <a:xfrm>
            <a:off x="347730" y="837127"/>
            <a:ext cx="11998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Les monuments Secrets De La Capital- Paris-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B08A1D2-B2FF-E98D-FE7A-E37475CA0EC8}"/>
              </a:ext>
            </a:extLst>
          </p:cNvPr>
          <p:cNvSpPr txBox="1"/>
          <p:nvPr/>
        </p:nvSpPr>
        <p:spPr>
          <a:xfrm>
            <a:off x="2975019" y="1661373"/>
            <a:ext cx="8435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B641456-29FB-9BEB-7F52-6478BAEAD63B}"/>
              </a:ext>
            </a:extLst>
          </p:cNvPr>
          <p:cNvSpPr txBox="1"/>
          <p:nvPr/>
        </p:nvSpPr>
        <p:spPr>
          <a:xfrm>
            <a:off x="4207100" y="2485619"/>
            <a:ext cx="8139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F952F11-D8EA-C33C-41CD-07019D596BCD}"/>
              </a:ext>
            </a:extLst>
          </p:cNvPr>
          <p:cNvSpPr txBox="1"/>
          <p:nvPr/>
        </p:nvSpPr>
        <p:spPr>
          <a:xfrm>
            <a:off x="3657599" y="3202832"/>
            <a:ext cx="978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EA61184-6A97-B34C-A3C9-D93D9775747F}"/>
              </a:ext>
            </a:extLst>
          </p:cNvPr>
          <p:cNvSpPr txBox="1"/>
          <p:nvPr/>
        </p:nvSpPr>
        <p:spPr>
          <a:xfrm>
            <a:off x="5469229" y="3920045"/>
            <a:ext cx="68773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86676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an dir="u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646</Words>
  <Application>Microsoft Office PowerPoint</Application>
  <PresentationFormat>Grand écran</PresentationFormat>
  <Paragraphs>72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9</cp:revision>
  <dcterms:created xsi:type="dcterms:W3CDTF">2024-05-17T09:42:37Z</dcterms:created>
  <dcterms:modified xsi:type="dcterms:W3CDTF">2024-05-18T05:05:44Z</dcterms:modified>
</cp:coreProperties>
</file>