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32" r:id="rId1"/>
  </p:sldMasterIdLst>
  <p:notesMasterIdLst>
    <p:notesMasterId r:id="rId28"/>
  </p:notesMasterIdLst>
  <p:sldIdLst>
    <p:sldId id="298" r:id="rId2"/>
    <p:sldId id="318" r:id="rId3"/>
    <p:sldId id="291" r:id="rId4"/>
    <p:sldId id="324" r:id="rId5"/>
    <p:sldId id="299" r:id="rId6"/>
    <p:sldId id="267" r:id="rId7"/>
    <p:sldId id="268" r:id="rId8"/>
    <p:sldId id="320" r:id="rId9"/>
    <p:sldId id="308" r:id="rId10"/>
    <p:sldId id="284" r:id="rId11"/>
    <p:sldId id="319" r:id="rId12"/>
    <p:sldId id="307" r:id="rId13"/>
    <p:sldId id="330" r:id="rId14"/>
    <p:sldId id="289" r:id="rId15"/>
    <p:sldId id="331" r:id="rId16"/>
    <p:sldId id="283" r:id="rId17"/>
    <p:sldId id="317" r:id="rId18"/>
    <p:sldId id="278" r:id="rId19"/>
    <p:sldId id="297" r:id="rId20"/>
    <p:sldId id="321" r:id="rId21"/>
    <p:sldId id="305" r:id="rId22"/>
    <p:sldId id="296" r:id="rId23"/>
    <p:sldId id="332" r:id="rId24"/>
    <p:sldId id="271" r:id="rId25"/>
    <p:sldId id="269" r:id="rId26"/>
    <p:sldId id="288" r:id="rId27"/>
  </p:sldIdLst>
  <p:sldSz cx="6119813" cy="3441700"/>
  <p:notesSz cx="6858000" cy="9144000"/>
  <p:embeddedFontLst>
    <p:embeddedFont>
      <p:font typeface="Algerian" panose="04020705040A02060702" pitchFamily="82" charset="0"/>
      <p:regular r:id="rId29"/>
    </p:embeddedFont>
    <p:embeddedFont>
      <p:font typeface="Andy" panose="03080602030302030203" pitchFamily="66" charset="0"/>
      <p:bold r:id="rId30"/>
    </p:embeddedFont>
    <p:embeddedFont>
      <p:font typeface="Aria Script SSi" panose="02020500000000000000" pitchFamily="18" charset="0"/>
      <p:regular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Calibri Light" panose="020F0302020204030204" pitchFamily="34" charset="0"/>
      <p:regular r:id="rId36"/>
      <p:italic r:id="rId37"/>
    </p:embeddedFont>
    <p:embeddedFont>
      <p:font typeface="Hobo BT" panose="04040505020C02020802" pitchFamily="82" charset="0"/>
      <p:regular r:id="rId38"/>
    </p:embeddedFont>
    <p:embeddedFont>
      <p:font typeface="Script12 BT" panose="03080709030305060304" pitchFamily="65" charset="0"/>
      <p:regular r:id="rId3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YzO1CAamxFLrEzGztnDxQ==" hashData="Ti3dm8Lq4pO7ZO4U56KeUvNY2hMRw+VQ8xkhKVAEppsIiN0LyoBxoY/OiElJPkuXMa9ojVj5zs+9pkCHjF9TIw=="/>
  <p:extLst>
    <p:ext uri="{EFAFB233-063F-42B5-8137-9DF3F51BA10A}">
      <p15:sldGuideLst xmlns:p15="http://schemas.microsoft.com/office/powerpoint/2012/main">
        <p15:guide id="1" orient="horz" pos="1084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5939F7"/>
    <a:srgbClr val="12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540" autoAdjust="0"/>
    <p:restoredTop sz="94660"/>
  </p:normalViewPr>
  <p:slideViewPr>
    <p:cSldViewPr snapToGrid="0">
      <p:cViewPr>
        <p:scale>
          <a:sx n="140" d="100"/>
          <a:sy n="140" d="100"/>
        </p:scale>
        <p:origin x="86" y="202"/>
      </p:cViewPr>
      <p:guideLst>
        <p:guide orient="horz" pos="1084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05/06/2024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1pPr>
    <a:lvl2pPr marL="22911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2pPr>
    <a:lvl3pPr marL="458226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3pPr>
    <a:lvl4pPr marL="68733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4pPr>
    <a:lvl5pPr marL="916452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5pPr>
    <a:lvl6pPr marL="1145565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6pPr>
    <a:lvl7pPr marL="137467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7pPr>
    <a:lvl8pPr marL="1603791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8pPr>
    <a:lvl9pPr marL="183290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217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3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732899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pPr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6480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260"/>
            <a:ext cx="4589860" cy="1198221"/>
          </a:xfrm>
        </p:spPr>
        <p:txBody>
          <a:bodyPr anchor="b"/>
          <a:lstStyle>
            <a:lvl1pPr algn="ctr">
              <a:defRPr sz="301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7690"/>
            <a:ext cx="4589860" cy="830947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469" indent="0" algn="ctr">
              <a:buNone/>
              <a:defRPr sz="1004"/>
            </a:lvl2pPr>
            <a:lvl3pPr marL="458937" indent="0" algn="ctr">
              <a:buNone/>
              <a:defRPr sz="903"/>
            </a:lvl3pPr>
            <a:lvl4pPr marL="688406" indent="0" algn="ctr">
              <a:buNone/>
              <a:defRPr sz="803"/>
            </a:lvl4pPr>
            <a:lvl5pPr marL="917875" indent="0" algn="ctr">
              <a:buNone/>
              <a:defRPr sz="803"/>
            </a:lvl5pPr>
            <a:lvl6pPr marL="1147343" indent="0" algn="ctr">
              <a:buNone/>
              <a:defRPr sz="803"/>
            </a:lvl6pPr>
            <a:lvl7pPr marL="1376812" indent="0" algn="ctr">
              <a:buNone/>
              <a:defRPr sz="803"/>
            </a:lvl7pPr>
            <a:lvl8pPr marL="1606281" indent="0" algn="ctr">
              <a:buNone/>
              <a:defRPr sz="803"/>
            </a:lvl8pPr>
            <a:lvl9pPr marL="1835749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3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432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036"/>
            <a:ext cx="5278339" cy="1431651"/>
          </a:xfrm>
        </p:spPr>
        <p:txBody>
          <a:bodyPr anchor="b"/>
          <a:lstStyle>
            <a:lvl1pPr>
              <a:defRPr sz="301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3231"/>
            <a:ext cx="5278339" cy="752872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469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8937" indent="0">
              <a:buNone/>
              <a:defRPr sz="903">
                <a:solidFill>
                  <a:schemeClr val="tx1">
                    <a:tint val="75000"/>
                  </a:schemeClr>
                </a:solidFill>
              </a:defRPr>
            </a:lvl3pPr>
            <a:lvl4pPr marL="68840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787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3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681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28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5749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696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6193"/>
            <a:ext cx="2600921" cy="218372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6193"/>
            <a:ext cx="2600921" cy="218372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05/06/2024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382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239"/>
            <a:ext cx="5278339" cy="665236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3695"/>
            <a:ext cx="2588968" cy="413482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469" indent="0">
              <a:buNone/>
              <a:defRPr sz="1004" b="1"/>
            </a:lvl2pPr>
            <a:lvl3pPr marL="458937" indent="0">
              <a:buNone/>
              <a:defRPr sz="903" b="1"/>
            </a:lvl3pPr>
            <a:lvl4pPr marL="688406" indent="0">
              <a:buNone/>
              <a:defRPr sz="803" b="1"/>
            </a:lvl4pPr>
            <a:lvl5pPr marL="917875" indent="0">
              <a:buNone/>
              <a:defRPr sz="803" b="1"/>
            </a:lvl5pPr>
            <a:lvl6pPr marL="1147343" indent="0">
              <a:buNone/>
              <a:defRPr sz="803" b="1"/>
            </a:lvl6pPr>
            <a:lvl7pPr marL="1376812" indent="0">
              <a:buNone/>
              <a:defRPr sz="803" b="1"/>
            </a:lvl7pPr>
            <a:lvl8pPr marL="1606281" indent="0">
              <a:buNone/>
              <a:defRPr sz="803" b="1"/>
            </a:lvl8pPr>
            <a:lvl9pPr marL="1835749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7177"/>
            <a:ext cx="2588968" cy="184911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3695"/>
            <a:ext cx="2601718" cy="413482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469" indent="0">
              <a:buNone/>
              <a:defRPr sz="1004" b="1"/>
            </a:lvl2pPr>
            <a:lvl3pPr marL="458937" indent="0">
              <a:buNone/>
              <a:defRPr sz="903" b="1"/>
            </a:lvl3pPr>
            <a:lvl4pPr marL="688406" indent="0">
              <a:buNone/>
              <a:defRPr sz="803" b="1"/>
            </a:lvl4pPr>
            <a:lvl5pPr marL="917875" indent="0">
              <a:buNone/>
              <a:defRPr sz="803" b="1"/>
            </a:lvl5pPr>
            <a:lvl6pPr marL="1147343" indent="0">
              <a:buNone/>
              <a:defRPr sz="803" b="1"/>
            </a:lvl6pPr>
            <a:lvl7pPr marL="1376812" indent="0">
              <a:buNone/>
              <a:defRPr sz="803" b="1"/>
            </a:lvl7pPr>
            <a:lvl8pPr marL="1606281" indent="0">
              <a:buNone/>
              <a:defRPr sz="803" b="1"/>
            </a:lvl8pPr>
            <a:lvl9pPr marL="1835749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7177"/>
            <a:ext cx="2601718" cy="184911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05/06/2024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47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05/06/2024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32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05/06/2024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76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447"/>
            <a:ext cx="1973799" cy="803063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541"/>
            <a:ext cx="3098155" cy="2445838"/>
          </a:xfrm>
        </p:spPr>
        <p:txBody>
          <a:bodyPr/>
          <a:lstStyle>
            <a:lvl1pPr>
              <a:defRPr sz="1606"/>
            </a:lvl1pPr>
            <a:lvl2pPr>
              <a:defRPr sz="1405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2510"/>
            <a:ext cx="1973799" cy="1912852"/>
          </a:xfrm>
        </p:spPr>
        <p:txBody>
          <a:bodyPr/>
          <a:lstStyle>
            <a:lvl1pPr marL="0" indent="0">
              <a:buNone/>
              <a:defRPr sz="803"/>
            </a:lvl1pPr>
            <a:lvl2pPr marL="229469" indent="0">
              <a:buNone/>
              <a:defRPr sz="703"/>
            </a:lvl2pPr>
            <a:lvl3pPr marL="458937" indent="0">
              <a:buNone/>
              <a:defRPr sz="602"/>
            </a:lvl3pPr>
            <a:lvl4pPr marL="688406" indent="0">
              <a:buNone/>
              <a:defRPr sz="502"/>
            </a:lvl4pPr>
            <a:lvl5pPr marL="917875" indent="0">
              <a:buNone/>
              <a:defRPr sz="502"/>
            </a:lvl5pPr>
            <a:lvl6pPr marL="1147343" indent="0">
              <a:buNone/>
              <a:defRPr sz="502"/>
            </a:lvl6pPr>
            <a:lvl7pPr marL="1376812" indent="0">
              <a:buNone/>
              <a:defRPr sz="502"/>
            </a:lvl7pPr>
            <a:lvl8pPr marL="1606281" indent="0">
              <a:buNone/>
              <a:defRPr sz="502"/>
            </a:lvl8pPr>
            <a:lvl9pPr marL="1835749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05/06/2024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297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447"/>
            <a:ext cx="1973799" cy="803063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541"/>
            <a:ext cx="3098155" cy="2445838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469" indent="0">
              <a:buNone/>
              <a:defRPr sz="1405"/>
            </a:lvl2pPr>
            <a:lvl3pPr marL="458937" indent="0">
              <a:buNone/>
              <a:defRPr sz="1205"/>
            </a:lvl3pPr>
            <a:lvl4pPr marL="688406" indent="0">
              <a:buNone/>
              <a:defRPr sz="1004"/>
            </a:lvl4pPr>
            <a:lvl5pPr marL="917875" indent="0">
              <a:buNone/>
              <a:defRPr sz="1004"/>
            </a:lvl5pPr>
            <a:lvl6pPr marL="1147343" indent="0">
              <a:buNone/>
              <a:defRPr sz="1004"/>
            </a:lvl6pPr>
            <a:lvl7pPr marL="1376812" indent="0">
              <a:buNone/>
              <a:defRPr sz="1004"/>
            </a:lvl7pPr>
            <a:lvl8pPr marL="1606281" indent="0">
              <a:buNone/>
              <a:defRPr sz="1004"/>
            </a:lvl8pPr>
            <a:lvl9pPr marL="1835749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2510"/>
            <a:ext cx="1973799" cy="1912852"/>
          </a:xfrm>
        </p:spPr>
        <p:txBody>
          <a:bodyPr/>
          <a:lstStyle>
            <a:lvl1pPr marL="0" indent="0">
              <a:buNone/>
              <a:defRPr sz="803"/>
            </a:lvl1pPr>
            <a:lvl2pPr marL="229469" indent="0">
              <a:buNone/>
              <a:defRPr sz="703"/>
            </a:lvl2pPr>
            <a:lvl3pPr marL="458937" indent="0">
              <a:buNone/>
              <a:defRPr sz="602"/>
            </a:lvl3pPr>
            <a:lvl4pPr marL="688406" indent="0">
              <a:buNone/>
              <a:defRPr sz="502"/>
            </a:lvl4pPr>
            <a:lvl5pPr marL="917875" indent="0">
              <a:buNone/>
              <a:defRPr sz="502"/>
            </a:lvl5pPr>
            <a:lvl6pPr marL="1147343" indent="0">
              <a:buNone/>
              <a:defRPr sz="502"/>
            </a:lvl6pPr>
            <a:lvl7pPr marL="1376812" indent="0">
              <a:buNone/>
              <a:defRPr sz="502"/>
            </a:lvl7pPr>
            <a:lvl8pPr marL="1606281" indent="0">
              <a:buNone/>
              <a:defRPr sz="502"/>
            </a:lvl8pPr>
            <a:lvl9pPr marL="1835749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05/06/2024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07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5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238"/>
            <a:ext cx="1319585" cy="291668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238"/>
            <a:ext cx="3882256" cy="291668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832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239"/>
            <a:ext cx="5278339" cy="6652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6193"/>
            <a:ext cx="5278339" cy="21837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89946"/>
            <a:ext cx="1376958" cy="1832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05/06/2024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89946"/>
            <a:ext cx="2065437" cy="1832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89946"/>
            <a:ext cx="1376958" cy="1832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458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xStyles>
    <p:titleStyle>
      <a:lvl1pPr algn="l" defTabSz="458937" rtl="0" eaLnBrk="1" latinLnBrk="0" hangingPunct="1">
        <a:lnSpc>
          <a:spcPct val="90000"/>
        </a:lnSpc>
        <a:spcBef>
          <a:spcPct val="0"/>
        </a:spcBef>
        <a:buNone/>
        <a:defRPr sz="220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34" indent="-114734" algn="l" defTabSz="458937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5" kern="1200">
          <a:solidFill>
            <a:schemeClr val="tx1"/>
          </a:solidFill>
          <a:latin typeface="+mn-lt"/>
          <a:ea typeface="+mn-ea"/>
          <a:cs typeface="+mn-cs"/>
        </a:defRPr>
      </a:lvl1pPr>
      <a:lvl2pPr marL="344203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672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140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4pPr>
      <a:lvl5pPr marL="1032609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5pPr>
      <a:lvl6pPr marL="1262078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6pPr>
      <a:lvl7pPr marL="1491546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7pPr>
      <a:lvl8pPr marL="1721015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8pPr>
      <a:lvl9pPr marL="1950484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1pPr>
      <a:lvl2pPr marL="229469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2pPr>
      <a:lvl3pPr marL="458937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3pPr>
      <a:lvl4pPr marL="688406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4pPr>
      <a:lvl5pPr marL="917875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5pPr>
      <a:lvl6pPr marL="1147343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6pPr>
      <a:lvl7pPr marL="1376812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7pPr>
      <a:lvl8pPr marL="1606281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8pPr>
      <a:lvl9pPr marL="1835749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g"/><Relationship Id="rId7" Type="http://schemas.openxmlformats.org/officeDocument/2006/relationships/image" Target="../media/image20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g"/><Relationship Id="rId5" Type="http://schemas.openxmlformats.org/officeDocument/2006/relationships/image" Target="../media/image64.gif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WordArt 4" descr="FOND OR 5">
            <a:extLst>
              <a:ext uri="{FF2B5EF4-FFF2-40B4-BE49-F238E27FC236}">
                <a16:creationId xmlns:a16="http://schemas.microsoft.com/office/drawing/2014/main" id="{43803F5E-DBF5-42EE-828B-0353F27C7D4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9998" y="144000"/>
            <a:ext cx="4699619" cy="1098646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7E7FF"/>
              </a:extrusionClr>
            </a:sp3d>
          </a:bodyPr>
          <a:lstStyle/>
          <a:p>
            <a:pPr algn="ctr"/>
            <a:r>
              <a:rPr lang="fr-FR" sz="2400" b="1" kern="10" dirty="0">
                <a:ln w="9525">
                  <a:noFill/>
                  <a:round/>
                  <a:headEnd/>
                  <a:tailEnd/>
                </a:ln>
                <a:solidFill>
                  <a:srgbClr val="5939F7"/>
                </a:solidFill>
                <a:latin typeface="Hobo BT" panose="04040505020C02020802" pitchFamily="82" charset="0"/>
              </a:rPr>
              <a:t>Le   village   de   Villefranche – de - Conflent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9353532F-AD86-4449-815F-0876400EB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52000"/>
            <a:ext cx="2988000" cy="523220"/>
          </a:xfrm>
          <a:prstGeom prst="rect">
            <a:avLst/>
          </a:prstGeom>
          <a:noFill/>
          <a:ln>
            <a:noFill/>
          </a:ln>
          <a:effectLst>
            <a:outerShdw dist="2387600" dir="21540000" sx="200000" sy="200000" algn="ctr" rotWithShape="0">
              <a:srgbClr val="FF0000"/>
            </a:outerShdw>
          </a:effectLst>
          <a:scene3d>
            <a:camera prst="orthographicFront"/>
            <a:lightRig rig="threePt" dir="t"/>
          </a:scene3d>
          <a:sp3d z="127000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  <a:sp3d extrusionH="254000">
              <a:contourClr>
                <a:srgbClr val="FFFF00"/>
              </a:contourClr>
            </a:sp3d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Andy" panose="03080602030302030203" pitchFamily="66" charset="0"/>
              </a:rPr>
              <a:t>Musique : Beauté infinie de Michel Pépé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146089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6000">
        <p:sndAc>
          <p:stSnd>
            <p:snd r:embed="rId3" name="musique_1.wav"/>
          </p:stSnd>
        </p:sndAc>
      </p:transition>
    </mc:Choice>
    <mc:Fallback>
      <p:transition advClick="0" advTm="16000">
        <p:sndAc>
          <p:stSnd>
            <p:snd r:embed="rId3" name="musique_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50"/>
                            </p:stCondLst>
                            <p:childTnLst>
                              <p:par>
                                <p:cTn id="18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AutoShape 6"/>
          <p:cNvSpPr>
            <a:spLocks noChangeArrowheads="1"/>
          </p:cNvSpPr>
          <p:nvPr/>
        </p:nvSpPr>
        <p:spPr bwMode="auto">
          <a:xfrm rot="913369">
            <a:off x="589382" y="567954"/>
            <a:ext cx="2878009" cy="2158507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20686631" flipH="1">
            <a:off x="2639803" y="558385"/>
            <a:ext cx="2878009" cy="2158507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4B1F8B1-95D1-488D-AA3D-AC927D6FAEEF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Le fort Libéria</a:t>
            </a:r>
          </a:p>
        </p:txBody>
      </p:sp>
    </p:spTree>
    <p:extLst>
      <p:ext uri="{BB962C8B-B14F-4D97-AF65-F5344CB8AC3E}">
        <p14:creationId xmlns:p14="http://schemas.microsoft.com/office/powerpoint/2010/main" val="229895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  <p:bldP spid="7175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>
            <a:off x="764604" y="536321"/>
            <a:ext cx="2201730" cy="18852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>
            <a:off x="1794843" y="799680"/>
            <a:ext cx="2062313" cy="197460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>
            <a:off x="1279521" y="254395"/>
            <a:ext cx="3326347" cy="28493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>
            <a:off x="2591058" y="1545665"/>
            <a:ext cx="1592433" cy="1491976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>
            <a:off x="3293895" y="1940124"/>
            <a:ext cx="1405513" cy="1228617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9" name="Oval 10" descr="web paysage11"/>
          <p:cNvSpPr>
            <a:spLocks noChangeArrowheads="1"/>
          </p:cNvSpPr>
          <p:nvPr/>
        </p:nvSpPr>
        <p:spPr bwMode="auto">
          <a:xfrm>
            <a:off x="764604" y="537685"/>
            <a:ext cx="2201730" cy="18852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10" name="Oval 8" descr="web paysage11"/>
          <p:cNvSpPr>
            <a:spLocks noChangeArrowheads="1"/>
          </p:cNvSpPr>
          <p:nvPr/>
        </p:nvSpPr>
        <p:spPr bwMode="auto">
          <a:xfrm>
            <a:off x="2591058" y="1547029"/>
            <a:ext cx="1592433" cy="1491976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540870B-0673-496A-A0A7-07C964A09EF9}"/>
              </a:ext>
            </a:extLst>
          </p:cNvPr>
          <p:cNvSpPr txBox="1"/>
          <p:nvPr/>
        </p:nvSpPr>
        <p:spPr>
          <a:xfrm>
            <a:off x="504000" y="0"/>
            <a:ext cx="5040000" cy="216000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Ancienne porte de France et le Bastion du Dauphin (à droite)</a:t>
            </a:r>
          </a:p>
        </p:txBody>
      </p:sp>
    </p:spTree>
    <p:extLst>
      <p:ext uri="{BB962C8B-B14F-4D97-AF65-F5344CB8AC3E}">
        <p14:creationId xmlns:p14="http://schemas.microsoft.com/office/powerpoint/2010/main" val="75858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6" grpId="0" animBg="1"/>
      <p:bldP spid="32776" grpId="1" animBg="1"/>
      <p:bldP spid="32777" grpId="0" animBg="1"/>
      <p:bldP spid="32777" grpId="1" animBg="1"/>
      <p:bldP spid="9" grpId="0" animBg="1"/>
      <p:bldP spid="9" grpId="1" animBg="1"/>
      <p:bldP spid="10" grpId="0" animBg="1"/>
      <p:bldP spid="10" grpId="1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1470285" y="565013"/>
            <a:ext cx="3227025" cy="2276302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1470285" y="565015"/>
            <a:ext cx="3227025" cy="2239973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2288988" y="1132463"/>
            <a:ext cx="1589621" cy="119121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971F36F-3364-442B-BDB5-4A3E2721548C}"/>
              </a:ext>
            </a:extLst>
          </p:cNvPr>
          <p:cNvSpPr txBox="1"/>
          <p:nvPr/>
        </p:nvSpPr>
        <p:spPr>
          <a:xfrm>
            <a:off x="1224000" y="0"/>
            <a:ext cx="3600000" cy="423780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Bastion du Dauphin et le glacis de Vauban (aujourd'hui disparu)</a:t>
            </a:r>
          </a:p>
        </p:txBody>
      </p:sp>
    </p:spTree>
    <p:extLst>
      <p:ext uri="{BB962C8B-B14F-4D97-AF65-F5344CB8AC3E}">
        <p14:creationId xmlns:p14="http://schemas.microsoft.com/office/powerpoint/2010/main" val="330134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6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"/>
            <a:ext cx="6119998" cy="3444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34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83673">
            <a:off x="1227589" y="476853"/>
            <a:ext cx="1680868" cy="946089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6339" name="Picture 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92923">
            <a:off x="3181526" y="1963036"/>
            <a:ext cx="1710721" cy="962892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1078436" y="1902132"/>
            <a:ext cx="1810068" cy="1018810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3131853" y="455753"/>
            <a:ext cx="1810068" cy="1018810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AEA743B-66B9-4429-9619-672CEB960594}"/>
              </a:ext>
            </a:extLst>
          </p:cNvPr>
          <p:cNvSpPr txBox="1"/>
          <p:nvPr/>
        </p:nvSpPr>
        <p:spPr>
          <a:xfrm>
            <a:off x="1224000" y="0"/>
            <a:ext cx="36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Chapelle du fort et la cour intérieur</a:t>
            </a:r>
          </a:p>
        </p:txBody>
      </p:sp>
    </p:spTree>
    <p:extLst>
      <p:ext uri="{BB962C8B-B14F-4D97-AF65-F5344CB8AC3E}">
        <p14:creationId xmlns:p14="http://schemas.microsoft.com/office/powerpoint/2010/main" val="49297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3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68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19484" y="214563"/>
            <a:ext cx="3182525" cy="179130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981588">
            <a:off x="2030150" y="756771"/>
            <a:ext cx="2457063" cy="1382975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3843" y="1354068"/>
            <a:ext cx="2316717" cy="1303980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578739">
            <a:off x="806151" y="1554529"/>
            <a:ext cx="2176374" cy="1224987"/>
          </a:xfrm>
          <a:prstGeom prst="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7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24866">
            <a:off x="1280364" y="810027"/>
            <a:ext cx="2082466" cy="1172130"/>
          </a:xfrm>
          <a:prstGeom prst="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59941" y="1575894"/>
            <a:ext cx="2995738" cy="168617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8690961-459C-415F-984D-5790A4FA98F8}"/>
              </a:ext>
            </a:extLst>
          </p:cNvPr>
          <p:cNvSpPr txBox="1"/>
          <p:nvPr/>
        </p:nvSpPr>
        <p:spPr>
          <a:xfrm>
            <a:off x="323999" y="0"/>
            <a:ext cx="5404855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Courtine entre le bastion de la Montagne et le bastion de </a:t>
            </a:r>
            <a:r>
              <a:rPr lang="fr-FR" sz="1200" b="1" dirty="0" err="1">
                <a:solidFill>
                  <a:schemeClr val="bg1"/>
                </a:solidFill>
                <a:latin typeface="Script12 BT" panose="03080709030305060304" pitchFamily="65" charset="0"/>
              </a:rPr>
              <a:t>Corneilla</a:t>
            </a:r>
            <a:endParaRPr lang="fr-FR" sz="1200" b="1" dirty="0">
              <a:solidFill>
                <a:schemeClr val="bg1"/>
              </a:solidFill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090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3000"/>
    </mc:Choice>
    <mc:Fallback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3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/>
          <p:nvPr/>
        </p:nvSpPr>
        <p:spPr>
          <a:xfrm>
            <a:off x="306476" y="17989"/>
            <a:ext cx="1793703" cy="210793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6" name="Losange 5"/>
          <p:cNvSpPr/>
          <p:nvPr/>
        </p:nvSpPr>
        <p:spPr>
          <a:xfrm>
            <a:off x="3982906" y="17989"/>
            <a:ext cx="1793703" cy="210793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7" name="Losange 6"/>
          <p:cNvSpPr/>
          <p:nvPr/>
        </p:nvSpPr>
        <p:spPr>
          <a:xfrm>
            <a:off x="2189202" y="17989"/>
            <a:ext cx="1793703" cy="210793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29EC1EC-038D-4A31-8973-AD95EC72B349}"/>
              </a:ext>
            </a:extLst>
          </p:cNvPr>
          <p:cNvSpPr txBox="1"/>
          <p:nvPr/>
        </p:nvSpPr>
        <p:spPr>
          <a:xfrm>
            <a:off x="1440000" y="0"/>
            <a:ext cx="3215127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 Bastion de la Montagne</a:t>
            </a:r>
          </a:p>
        </p:txBody>
      </p:sp>
    </p:spTree>
    <p:extLst>
      <p:ext uri="{BB962C8B-B14F-4D97-AF65-F5344CB8AC3E}">
        <p14:creationId xmlns:p14="http://schemas.microsoft.com/office/powerpoint/2010/main" val="310263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AutoShape 6" descr="Cap malheureux x"/>
          <p:cNvSpPr>
            <a:spLocks noChangeAspect="1" noChangeArrowheads="1"/>
          </p:cNvSpPr>
          <p:nvPr/>
        </p:nvSpPr>
        <p:spPr bwMode="auto">
          <a:xfrm>
            <a:off x="2096791" y="338472"/>
            <a:ext cx="2938195" cy="2698133"/>
          </a:xfrm>
          <a:prstGeom prst="star16">
            <a:avLst>
              <a:gd name="adj" fmla="val 7463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421E063-BA47-4A64-A71B-76D5CDB48630}"/>
              </a:ext>
            </a:extLst>
          </p:cNvPr>
          <p:cNvSpPr txBox="1"/>
          <p:nvPr/>
        </p:nvSpPr>
        <p:spPr>
          <a:xfrm>
            <a:off x="1224000" y="0"/>
            <a:ext cx="3618164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Les remparts de Villefranche-de-Conflent</a:t>
            </a:r>
          </a:p>
        </p:txBody>
      </p:sp>
    </p:spTree>
    <p:extLst>
      <p:ext uri="{BB962C8B-B14F-4D97-AF65-F5344CB8AC3E}">
        <p14:creationId xmlns:p14="http://schemas.microsoft.com/office/powerpoint/2010/main" val="259947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6" grpId="1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AutoShape 6" descr="couchers-de-soleil- sur l'ocean indien  x"/>
          <p:cNvSpPr>
            <a:spLocks noChangeArrowheads="1"/>
          </p:cNvSpPr>
          <p:nvPr/>
        </p:nvSpPr>
        <p:spPr bwMode="auto">
          <a:xfrm>
            <a:off x="2482250" y="961766"/>
            <a:ext cx="1204162" cy="1228496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19" name="AutoShape 7" descr="couchers-de-soleil- sur l'ocean indien  x"/>
          <p:cNvSpPr>
            <a:spLocks noChangeArrowheads="1"/>
          </p:cNvSpPr>
          <p:nvPr/>
        </p:nvSpPr>
        <p:spPr bwMode="auto">
          <a:xfrm>
            <a:off x="3156538" y="961766"/>
            <a:ext cx="1204162" cy="1228496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0" name="AutoShape 8" descr="couchers-de-soleil- sur l'ocean indien  x"/>
          <p:cNvSpPr>
            <a:spLocks noChangeArrowheads="1"/>
          </p:cNvSpPr>
          <p:nvPr/>
        </p:nvSpPr>
        <p:spPr bwMode="auto">
          <a:xfrm>
            <a:off x="3830825" y="961766"/>
            <a:ext cx="1204162" cy="1228496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1" name="AutoShape 9" descr="couchers-de-soleil- sur l'ocean indien  x"/>
          <p:cNvSpPr>
            <a:spLocks noChangeArrowheads="1"/>
          </p:cNvSpPr>
          <p:nvPr/>
        </p:nvSpPr>
        <p:spPr bwMode="auto">
          <a:xfrm>
            <a:off x="2818863" y="1576491"/>
            <a:ext cx="1204162" cy="122849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2" name="AutoShape 10" descr="couchers-de-soleil- sur l'ocean indien  x"/>
          <p:cNvSpPr>
            <a:spLocks noChangeArrowheads="1"/>
          </p:cNvSpPr>
          <p:nvPr/>
        </p:nvSpPr>
        <p:spPr bwMode="auto">
          <a:xfrm>
            <a:off x="3493150" y="1576491"/>
            <a:ext cx="1204162" cy="122849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3" name="AutoShape 11" descr="couchers-de-soleil- sur l'ocean indien  x"/>
          <p:cNvSpPr>
            <a:spLocks noChangeArrowheads="1"/>
          </p:cNvSpPr>
          <p:nvPr/>
        </p:nvSpPr>
        <p:spPr bwMode="auto">
          <a:xfrm>
            <a:off x="4167439" y="1576491"/>
            <a:ext cx="1204162" cy="122849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EEC79432-FBEB-4153-AD4E-E08B03656CF2}"/>
              </a:ext>
            </a:extLst>
          </p:cNvPr>
          <p:cNvSpPr txBox="1"/>
          <p:nvPr/>
        </p:nvSpPr>
        <p:spPr>
          <a:xfrm>
            <a:off x="1404000" y="0"/>
            <a:ext cx="3600000" cy="288000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Les fortifications « Bastion-de-</a:t>
            </a:r>
            <a:r>
              <a:rPr lang="fr-FR" sz="1200" b="1" dirty="0" err="1">
                <a:latin typeface="Script12 BT" panose="03080709030305060304" pitchFamily="65" charset="0"/>
              </a:rPr>
              <a:t>Corneilla</a:t>
            </a:r>
            <a:r>
              <a:rPr lang="fr-FR" sz="1200" b="1" dirty="0">
                <a:latin typeface="Script12 BT" panose="03080709030305060304" pitchFamily="65" charset="0"/>
              </a:rPr>
              <a:t> »</a:t>
            </a:r>
          </a:p>
        </p:txBody>
      </p:sp>
    </p:spTree>
    <p:extLst>
      <p:ext uri="{BB962C8B-B14F-4D97-AF65-F5344CB8AC3E}">
        <p14:creationId xmlns:p14="http://schemas.microsoft.com/office/powerpoint/2010/main" val="226312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nimBg="1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56000" cy="3464948"/>
          </a:xfrm>
          <a:prstGeom prst="rect">
            <a:avLst/>
          </a:prstGeom>
          <a:blipFill>
            <a:blip r:embed="rId4" cstate="print"/>
            <a:stretch>
              <a:fillRect l="-111972" t="-41549" r="-111972" b="-41549"/>
            </a:stretch>
          </a:blipFill>
          <a:ln>
            <a:noFill/>
          </a:ln>
        </p:spPr>
      </p:pic>
      <p:pic>
        <p:nvPicPr>
          <p:cNvPr id="9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56313" cy="1720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 5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1843" y="184"/>
            <a:ext cx="3056313" cy="1720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 6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2588" y="1720820"/>
            <a:ext cx="3056313" cy="1720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 4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43" y="1720820"/>
            <a:ext cx="3056313" cy="1720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8D738C48-BE49-4EA9-9CE2-A1A230626FE9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Les remparts</a:t>
            </a:r>
          </a:p>
        </p:txBody>
      </p:sp>
    </p:spTree>
    <p:extLst>
      <p:ext uri="{BB962C8B-B14F-4D97-AF65-F5344CB8AC3E}">
        <p14:creationId xmlns:p14="http://schemas.microsoft.com/office/powerpoint/2010/main" val="88240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581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AutoShape 6" descr="arcs-en-ciel-sur port mathurin  x"/>
          <p:cNvSpPr>
            <a:spLocks noChangeArrowheads="1"/>
          </p:cNvSpPr>
          <p:nvPr/>
        </p:nvSpPr>
        <p:spPr bwMode="auto">
          <a:xfrm>
            <a:off x="940413" y="1323143"/>
            <a:ext cx="1541837" cy="759087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199" name="AutoShape 7" descr="arcs-en-ciel-sur port mathurin  x"/>
          <p:cNvSpPr>
            <a:spLocks noChangeArrowheads="1"/>
          </p:cNvSpPr>
          <p:nvPr/>
        </p:nvSpPr>
        <p:spPr bwMode="auto">
          <a:xfrm flipH="1">
            <a:off x="3589781" y="1323143"/>
            <a:ext cx="1541837" cy="759087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200" name="AutoShape 8" descr="arcs-en-ciel-sur port mathurin  x"/>
          <p:cNvSpPr>
            <a:spLocks noChangeArrowheads="1"/>
          </p:cNvSpPr>
          <p:nvPr/>
        </p:nvSpPr>
        <p:spPr bwMode="auto">
          <a:xfrm rot="16200000" flipH="1">
            <a:off x="2547964" y="281327"/>
            <a:ext cx="976105" cy="1107531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201" name="AutoShape 9" descr="arcs-en-ciel-sur port mathurin  x"/>
          <p:cNvSpPr>
            <a:spLocks noChangeArrowheads="1"/>
          </p:cNvSpPr>
          <p:nvPr/>
        </p:nvSpPr>
        <p:spPr bwMode="auto">
          <a:xfrm rot="5400000" flipH="1">
            <a:off x="2547963" y="2016516"/>
            <a:ext cx="976105" cy="1107531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202" name="Oval 10" descr="arcs-en-ciel-sur port mathurin  x"/>
          <p:cNvSpPr>
            <a:spLocks noChangeArrowheads="1"/>
          </p:cNvSpPr>
          <p:nvPr/>
        </p:nvSpPr>
        <p:spPr bwMode="auto">
          <a:xfrm>
            <a:off x="2209707" y="1136225"/>
            <a:ext cx="1654619" cy="1123918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185068AE-3D9E-441E-854B-C6B3A7989CD5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L’église Saint-Jacques</a:t>
            </a:r>
          </a:p>
        </p:txBody>
      </p:sp>
    </p:spTree>
    <p:extLst>
      <p:ext uri="{BB962C8B-B14F-4D97-AF65-F5344CB8AC3E}">
        <p14:creationId xmlns:p14="http://schemas.microsoft.com/office/powerpoint/2010/main" val="358710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  <p:bldP spid="8199" grpId="0" animBg="1"/>
      <p:bldP spid="8200" grpId="0" animBg="1"/>
      <p:bldP spid="8201" grpId="0" animBg="1"/>
      <p:bldP spid="8202" grpId="0" animBg="1"/>
      <p:bldP spid="8202" grpId="1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ADE071F-D761-418B-89AA-2FEFEDCD39E6}"/>
              </a:ext>
            </a:extLst>
          </p:cNvPr>
          <p:cNvSpPr txBox="1"/>
          <p:nvPr/>
        </p:nvSpPr>
        <p:spPr>
          <a:xfrm>
            <a:off x="1404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Église Saint-Étienne de </a:t>
            </a:r>
            <a:r>
              <a:rPr lang="fr-FR" sz="1200" b="1" dirty="0" err="1">
                <a:latin typeface="Script12 BT" panose="03080709030305060304" pitchFamily="65" charset="0"/>
              </a:rPr>
              <a:t>Campilles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899600" y="1109056"/>
            <a:ext cx="1632139" cy="1224545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626" tIns="29312" rIns="58626" bIns="2931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448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2243837" y="1109056"/>
            <a:ext cx="1632139" cy="1224545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626" tIns="29312" rIns="58626" bIns="2931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448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3588078" y="1109056"/>
            <a:ext cx="1632139" cy="1224545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626" tIns="29312" rIns="58626" bIns="2931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448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04EDB38-27F8-46D2-9530-28F13AC4E395}"/>
              </a:ext>
            </a:extLst>
          </p:cNvPr>
          <p:cNvSpPr txBox="1"/>
          <p:nvPr/>
        </p:nvSpPr>
        <p:spPr>
          <a:xfrm>
            <a:off x="1440000" y="0"/>
            <a:ext cx="3235909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La grotte des Grandes </a:t>
            </a:r>
            <a:r>
              <a:rPr lang="fr-FR" sz="1200" b="1" dirty="0" err="1">
                <a:solidFill>
                  <a:schemeClr val="bg1"/>
                </a:solidFill>
                <a:latin typeface="Script12 BT" panose="03080709030305060304" pitchFamily="65" charset="0"/>
              </a:rPr>
              <a:t>Canalettes</a:t>
            </a:r>
            <a:endParaRPr lang="fr-FR" sz="1200" b="1" dirty="0">
              <a:solidFill>
                <a:schemeClr val="bg1"/>
              </a:solidFill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01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>
            <a:spLocks/>
          </p:cNvSpPr>
          <p:nvPr/>
        </p:nvSpPr>
        <p:spPr>
          <a:xfrm>
            <a:off x="366913" y="0"/>
            <a:ext cx="1803070" cy="344520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6" name="Losange 5"/>
          <p:cNvSpPr/>
          <p:nvPr/>
        </p:nvSpPr>
        <p:spPr>
          <a:xfrm>
            <a:off x="2181692" y="0"/>
            <a:ext cx="1803070" cy="344520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7" name="Losange 6"/>
          <p:cNvSpPr/>
          <p:nvPr/>
        </p:nvSpPr>
        <p:spPr>
          <a:xfrm>
            <a:off x="3996672" y="0"/>
            <a:ext cx="1803070" cy="344520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347D18FC-9437-4161-9E56-B71CB7F7CF62}"/>
              </a:ext>
            </a:extLst>
          </p:cNvPr>
          <p:cNvSpPr txBox="1"/>
          <p:nvPr/>
        </p:nvSpPr>
        <p:spPr>
          <a:xfrm>
            <a:off x="1440000" y="0"/>
            <a:ext cx="3249764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La gare</a:t>
            </a:r>
          </a:p>
        </p:txBody>
      </p:sp>
    </p:spTree>
    <p:extLst>
      <p:ext uri="{BB962C8B-B14F-4D97-AF65-F5344CB8AC3E}">
        <p14:creationId xmlns:p14="http://schemas.microsoft.com/office/powerpoint/2010/main" val="122638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8098E-7 1.89959E-6 C 0.02991 -0.06751 0.07496 -0.11025 0.125 -0.11025 C 0.17504 -0.11025 0.22009 -0.06751 0.25 1.89959E-6 C 0.22009 0.0675 0.17504 0.11024 0.125 0.11024 C 0.07496 0.11024 0.02991 0.0675 3.68098E-7 1.89959E-6 Z " pathEditMode="relative" rAng="0" ptsTypes="AAAAA">
                                      <p:cBhvr>
                                        <p:cTn id="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0798E-7 1.89959E-6 C 0.02991 -0.06751 0.07496 -0.11025 0.125 -0.11025 C 0.17504 -0.11025 0.22009 -0.06751 0.25 1.89959E-6 C 0.22009 0.0675 0.17504 0.11024 0.125 0.11024 C 0.07496 0.11024 0.02991 0.0675 4.90798E-7 1.89959E-6 Z " pathEditMode="relative" rAng="0" ptsTypes="AAAAA">
                                      <p:cBhvr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3129E-6 1.89959E-6 C 0.02991 -0.06751 0.07496 -0.11025 0.125 -0.11025 C 0.17504 -0.11025 0.22009 -0.06751 0.25 1.89959E-6 C 0.22009 0.0675 0.17504 0.11024 0.125 0.11024 C 0.07496 0.11024 0.02991 0.0675 2.33129E-6 1.89959E-6 Z " pathEditMode="relative" rAng="0" ptsTypes="AAAAA">
                                      <p:cBhvr>
                                        <p:cTn id="1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1475397" y="568730"/>
            <a:ext cx="3216649" cy="2268983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626" tIns="29312" rIns="58626" bIns="29312" anchor="ctr"/>
          <a:lstStyle/>
          <a:p>
            <a:endParaRPr lang="fr-FR" sz="448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1475397" y="568731"/>
            <a:ext cx="3216649" cy="2232770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626" tIns="29312" rIns="58626" bIns="29312" anchor="ctr"/>
          <a:lstStyle/>
          <a:p>
            <a:endParaRPr lang="fr-FR" sz="448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2291467" y="1134356"/>
            <a:ext cx="1584510" cy="118738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58626" tIns="29312" rIns="58626" bIns="2931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448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7F45D25-7CC5-4A7B-B84D-D368950AF4B5}"/>
              </a:ext>
            </a:extLst>
          </p:cNvPr>
          <p:cNvSpPr txBox="1"/>
          <p:nvPr/>
        </p:nvSpPr>
        <p:spPr>
          <a:xfrm>
            <a:off x="324000" y="0"/>
            <a:ext cx="54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 Train jaune qui va de Villefranche-de-Conflent à Latour-de-Carol</a:t>
            </a:r>
          </a:p>
        </p:txBody>
      </p:sp>
    </p:spTree>
    <p:extLst>
      <p:ext uri="{BB962C8B-B14F-4D97-AF65-F5344CB8AC3E}">
        <p14:creationId xmlns:p14="http://schemas.microsoft.com/office/powerpoint/2010/main" val="536297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4000"/>
    </mc:Choice>
    <mc:Fallback>
      <p:transition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8"/>
            <a:ext cx="6120000" cy="344468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601" y="731767"/>
            <a:ext cx="2045655" cy="1151412"/>
          </a:xfrm>
          <a:prstGeom prst="rect">
            <a:avLst/>
          </a:prstGeom>
          <a:ln w="28575">
            <a:solidFill>
              <a:srgbClr val="F69B36"/>
            </a:solidFill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668" y="931685"/>
            <a:ext cx="2045655" cy="1151412"/>
          </a:xfrm>
          <a:prstGeom prst="rect">
            <a:avLst/>
          </a:prstGeom>
          <a:ln w="28575">
            <a:solidFill>
              <a:srgbClr val="F69B36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601" y="1107375"/>
            <a:ext cx="2045655" cy="1151412"/>
          </a:xfrm>
          <a:prstGeom prst="rect">
            <a:avLst/>
          </a:prstGeom>
          <a:ln w="28575">
            <a:solidFill>
              <a:srgbClr val="F8B162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601" y="1283060"/>
            <a:ext cx="2045655" cy="1151412"/>
          </a:xfrm>
          <a:prstGeom prst="rect">
            <a:avLst/>
          </a:prstGeom>
          <a:ln w="28575">
            <a:solidFill>
              <a:srgbClr val="F8B162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601" y="1452690"/>
            <a:ext cx="2045655" cy="1151412"/>
          </a:xfrm>
          <a:prstGeom prst="rect">
            <a:avLst/>
          </a:prstGeom>
          <a:blipFill>
            <a:blip r:embed="rId4">
              <a:alphaModFix amt="25000"/>
            </a:blip>
            <a:stretch>
              <a:fillRect/>
            </a:stretch>
          </a:blipFill>
          <a:ln w="28575">
            <a:solidFill>
              <a:srgbClr val="F8B162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1E4EEF0-B5DA-4CFF-B69E-F3B1285FF642}"/>
              </a:ext>
            </a:extLst>
          </p:cNvPr>
          <p:cNvSpPr txBox="1"/>
          <p:nvPr/>
        </p:nvSpPr>
        <p:spPr>
          <a:xfrm>
            <a:off x="1440000" y="-6927"/>
            <a:ext cx="3228982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Le pont Saint-Pierre</a:t>
            </a:r>
          </a:p>
        </p:txBody>
      </p:sp>
    </p:spTree>
    <p:extLst>
      <p:ext uri="{BB962C8B-B14F-4D97-AF65-F5344CB8AC3E}">
        <p14:creationId xmlns:p14="http://schemas.microsoft.com/office/powerpoint/2010/main" val="413039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1440724" y="478833"/>
            <a:ext cx="3237760" cy="2276302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1440723" y="500157"/>
            <a:ext cx="3227025" cy="2239973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2265771" y="1024537"/>
            <a:ext cx="1589621" cy="119121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60A08CC-7435-4F81-B1C8-AF8876968351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porte d'entrée du village</a:t>
            </a:r>
          </a:p>
        </p:txBody>
      </p:sp>
    </p:spTree>
    <p:extLst>
      <p:ext uri="{BB962C8B-B14F-4D97-AF65-F5344CB8AC3E}">
        <p14:creationId xmlns:p14="http://schemas.microsoft.com/office/powerpoint/2010/main" val="414112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/>
          <p:nvPr/>
        </p:nvSpPr>
        <p:spPr>
          <a:xfrm>
            <a:off x="1115510" y="615469"/>
            <a:ext cx="1510940" cy="1270026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999">
              <a:solidFill>
                <a:schemeClr val="tx1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3525187" y="615469"/>
            <a:ext cx="1510940" cy="1270026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999">
              <a:solidFill>
                <a:schemeClr val="tx1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>
            <a:off x="1306092" y="654960"/>
            <a:ext cx="1170825" cy="1317459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999">
              <a:solidFill>
                <a:schemeClr val="tx1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3715771" y="666913"/>
            <a:ext cx="1170825" cy="1317459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999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6C0D6536-29D4-41C9-8451-240CAB0874FA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Café Le Canigou sur la Place du Génie</a:t>
            </a:r>
          </a:p>
        </p:txBody>
      </p:sp>
    </p:spTree>
    <p:extLst>
      <p:ext uri="{BB962C8B-B14F-4D97-AF65-F5344CB8AC3E}">
        <p14:creationId xmlns:p14="http://schemas.microsoft.com/office/powerpoint/2010/main" val="255705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9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50"/>
                            </p:stCondLst>
                            <p:childTnLst>
                              <p:par>
                                <p:cTn id="3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51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AutoShape 6"/>
          <p:cNvSpPr>
            <a:spLocks noChangeAspect="1" noChangeArrowheads="1"/>
          </p:cNvSpPr>
          <p:nvPr/>
        </p:nvSpPr>
        <p:spPr bwMode="auto">
          <a:xfrm rot="1220583">
            <a:off x="1325311" y="521910"/>
            <a:ext cx="3082610" cy="2338382"/>
          </a:xfrm>
          <a:prstGeom prst="star5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6FFCC"/>
            </a:extrusionClr>
          </a:sp3d>
        </p:spPr>
        <p:txBody>
          <a:bodyPr wrap="none" lIns="58815" tIns="29407" rIns="58815" bIns="29407" anchor="ctr">
            <a:flatTx/>
          </a:bodyPr>
          <a:lstStyle/>
          <a:p>
            <a:pPr>
              <a:defRPr/>
            </a:pPr>
            <a:endParaRPr lang="fr-FR" sz="90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ADC41D3-DFD6-4B21-8B90-09D0754E1083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   Rue Saint Jacques</a:t>
            </a:r>
          </a:p>
        </p:txBody>
      </p:sp>
    </p:spTree>
    <p:extLst>
      <p:ext uri="{BB962C8B-B14F-4D97-AF65-F5344CB8AC3E}">
        <p14:creationId xmlns:p14="http://schemas.microsoft.com/office/powerpoint/2010/main" val="275304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nimBg="1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249347" y="916193"/>
            <a:ext cx="5427958" cy="2183727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5400">
            <a:noFill/>
          </a:ln>
        </p:spPr>
      </p:pic>
      <p:sp>
        <p:nvSpPr>
          <p:cNvPr id="12295" name="Oval 7"/>
          <p:cNvSpPr>
            <a:spLocks noChangeArrowheads="1"/>
          </p:cNvSpPr>
          <p:nvPr/>
        </p:nvSpPr>
        <p:spPr bwMode="auto">
          <a:xfrm>
            <a:off x="420737" y="388478"/>
            <a:ext cx="1870500" cy="224964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296" name="Oval 8" descr="cascades-quatre-bornes-"/>
          <p:cNvSpPr>
            <a:spLocks noChangeArrowheads="1"/>
          </p:cNvSpPr>
          <p:nvPr/>
        </p:nvSpPr>
        <p:spPr bwMode="auto">
          <a:xfrm>
            <a:off x="785694" y="469470"/>
            <a:ext cx="1870500" cy="212398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297" name="Oval 9"/>
          <p:cNvSpPr>
            <a:spLocks noChangeArrowheads="1"/>
          </p:cNvSpPr>
          <p:nvPr/>
        </p:nvSpPr>
        <p:spPr bwMode="auto">
          <a:xfrm>
            <a:off x="2227636" y="673044"/>
            <a:ext cx="1435941" cy="195125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298" name="Oval 10" descr="cascades-quatre-bornes-"/>
          <p:cNvSpPr>
            <a:spLocks noChangeArrowheads="1"/>
          </p:cNvSpPr>
          <p:nvPr/>
        </p:nvSpPr>
        <p:spPr bwMode="auto">
          <a:xfrm>
            <a:off x="2571250" y="744746"/>
            <a:ext cx="1435941" cy="184322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299" name="Oval 11"/>
          <p:cNvSpPr>
            <a:spLocks noChangeArrowheads="1"/>
          </p:cNvSpPr>
          <p:nvPr/>
        </p:nvSpPr>
        <p:spPr bwMode="auto">
          <a:xfrm>
            <a:off x="3684320" y="1117207"/>
            <a:ext cx="1302173" cy="172138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300" name="Oval 12" descr="cascades-quatre-bornes-"/>
          <p:cNvSpPr>
            <a:spLocks noChangeArrowheads="1"/>
          </p:cNvSpPr>
          <p:nvPr/>
        </p:nvSpPr>
        <p:spPr bwMode="auto">
          <a:xfrm>
            <a:off x="4063505" y="1177136"/>
            <a:ext cx="1302173" cy="1626077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C60CF9A9-2C97-40EF-8530-A702C8B1C9FC}"/>
              </a:ext>
            </a:extLst>
          </p:cNvPr>
          <p:cNvSpPr txBox="1"/>
          <p:nvPr/>
        </p:nvSpPr>
        <p:spPr>
          <a:xfrm>
            <a:off x="1998000" y="0"/>
            <a:ext cx="216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r>
              <a:rPr lang="fr-FR" sz="1200" dirty="0">
                <a:latin typeface="Script12 BT" panose="03080709030305060304" pitchFamily="65" charset="0"/>
              </a:rPr>
              <a:t>  Rue Saint-Jean</a:t>
            </a:r>
          </a:p>
        </p:txBody>
      </p:sp>
    </p:spTree>
    <p:extLst>
      <p:ext uri="{BB962C8B-B14F-4D97-AF65-F5344CB8AC3E}">
        <p14:creationId xmlns:p14="http://schemas.microsoft.com/office/powerpoint/2010/main" val="3894070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2000"/>
    </mc:Choice>
    <mc:Fallback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3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 animBg="1"/>
      <p:bldP spid="12296" grpId="0" animBg="1"/>
      <p:bldP spid="12297" grpId="0" animBg="1"/>
      <p:bldP spid="12298" grpId="0" animBg="1"/>
      <p:bldP spid="12299" grpId="0" animBg="1"/>
      <p:bldP spid="12300" grpId="0" animBg="1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Oval 6" descr="lieu de prières dans la montagne  x"/>
          <p:cNvSpPr>
            <a:spLocks noChangeArrowheads="1"/>
          </p:cNvSpPr>
          <p:nvPr/>
        </p:nvSpPr>
        <p:spPr bwMode="auto">
          <a:xfrm>
            <a:off x="843783" y="528685"/>
            <a:ext cx="1541837" cy="115679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20490" name="Oval 10" descr="lieu de prières dans la montagne  x"/>
          <p:cNvSpPr>
            <a:spLocks noChangeArrowheads="1"/>
          </p:cNvSpPr>
          <p:nvPr/>
        </p:nvSpPr>
        <p:spPr bwMode="auto">
          <a:xfrm>
            <a:off x="1084827" y="709374"/>
            <a:ext cx="1541837" cy="115679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20491" name="Oval 11" descr="lieu de prières dans la montagne  x"/>
          <p:cNvSpPr>
            <a:spLocks noChangeArrowheads="1"/>
          </p:cNvSpPr>
          <p:nvPr/>
        </p:nvSpPr>
        <p:spPr bwMode="auto">
          <a:xfrm>
            <a:off x="1325872" y="890063"/>
            <a:ext cx="1541837" cy="115679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20492" name="Oval 12" descr="lieu de prières dans la montagne  x"/>
          <p:cNvSpPr>
            <a:spLocks noChangeArrowheads="1"/>
          </p:cNvSpPr>
          <p:nvPr/>
        </p:nvSpPr>
        <p:spPr bwMode="auto">
          <a:xfrm>
            <a:off x="1566917" y="1070753"/>
            <a:ext cx="1541837" cy="115679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4940BFC-9B6C-4A99-B36C-967D17511245}"/>
              </a:ext>
            </a:extLst>
          </p:cNvPr>
          <p:cNvSpPr txBox="1"/>
          <p:nvPr/>
        </p:nvSpPr>
        <p:spPr>
          <a:xfrm>
            <a:off x="1440000" y="0"/>
            <a:ext cx="3249764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Ruelle donnant sur les remparts</a:t>
            </a:r>
          </a:p>
        </p:txBody>
      </p:sp>
    </p:spTree>
    <p:extLst>
      <p:ext uri="{BB962C8B-B14F-4D97-AF65-F5344CB8AC3E}">
        <p14:creationId xmlns:p14="http://schemas.microsoft.com/office/powerpoint/2010/main" val="332666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7" dur="3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3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5" dur="3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5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 animBg="1"/>
      <p:bldP spid="20490" grpId="0" animBg="1"/>
      <p:bldP spid="20491" grpId="0" animBg="1"/>
      <p:bldP spid="20492" grpId="0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892630" y="1107081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2202456" y="1107081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3562567" y="1107081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FFEFE66-7E5E-4E1F-8D01-55CA5D7CBB05}"/>
              </a:ext>
            </a:extLst>
          </p:cNvPr>
          <p:cNvSpPr txBox="1"/>
          <p:nvPr/>
        </p:nvSpPr>
        <p:spPr>
          <a:xfrm>
            <a:off x="571329" y="6927"/>
            <a:ext cx="3201273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Une autre ruelle</a:t>
            </a:r>
          </a:p>
        </p:txBody>
      </p:sp>
    </p:spTree>
    <p:extLst>
      <p:ext uri="{BB962C8B-B14F-4D97-AF65-F5344CB8AC3E}">
        <p14:creationId xmlns:p14="http://schemas.microsoft.com/office/powerpoint/2010/main" val="3566304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361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AutoShape 6"/>
          <p:cNvSpPr>
            <a:spLocks noChangeArrowheads="1"/>
          </p:cNvSpPr>
          <p:nvPr/>
        </p:nvSpPr>
        <p:spPr bwMode="auto">
          <a:xfrm rot="913369">
            <a:off x="589382" y="567954"/>
            <a:ext cx="2878009" cy="2158507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20686631" flipH="1">
            <a:off x="2639803" y="558385"/>
            <a:ext cx="2878009" cy="2158507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4B1F8B1-95D1-488D-AA3D-AC927D6FAEEF}"/>
              </a:ext>
            </a:extLst>
          </p:cNvPr>
          <p:cNvSpPr txBox="1"/>
          <p:nvPr/>
        </p:nvSpPr>
        <p:spPr>
          <a:xfrm>
            <a:off x="789362" y="0"/>
            <a:ext cx="323164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r>
              <a:rPr lang="fr-FR" sz="1200" b="1" dirty="0">
                <a:latin typeface="Script12 BT" panose="03080709030305060304" pitchFamily="65" charset="0"/>
              </a:rPr>
              <a:t>L’ancien 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3622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  <p:bldP spid="7175" grpId="0" animBg="1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1584171" y="-46244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6" name="Triangle isocèle 5"/>
          <p:cNvSpPr/>
          <p:nvPr/>
        </p:nvSpPr>
        <p:spPr>
          <a:xfrm rot="2150333">
            <a:off x="2372848" y="318987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7" name="Triangle isocèle 6"/>
          <p:cNvSpPr/>
          <p:nvPr/>
        </p:nvSpPr>
        <p:spPr>
          <a:xfrm rot="2150333">
            <a:off x="3091182" y="634733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FA01CD8-18A5-4660-9608-174B165874BA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dirty="0">
                <a:latin typeface="Script12 BT" panose="03080709030305060304" pitchFamily="65" charset="0"/>
              </a:rPr>
              <a:t>La rivière </a:t>
            </a:r>
            <a:r>
              <a:rPr lang="fr-FR" sz="1200" dirty="0" err="1">
                <a:latin typeface="Script12 BT" panose="03080709030305060304" pitchFamily="65" charset="0"/>
              </a:rPr>
              <a:t>Cady</a:t>
            </a:r>
            <a:endParaRPr lang="fr-FR" sz="1200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79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2625" cy="3440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8" name="AutoShape 16" descr="121764_Appache45_030"/>
          <p:cNvSpPr>
            <a:spLocks noChangeArrowheads="1"/>
          </p:cNvSpPr>
          <p:nvPr/>
        </p:nvSpPr>
        <p:spPr bwMode="auto">
          <a:xfrm rot="5400000" flipV="1">
            <a:off x="2856254" y="882157"/>
            <a:ext cx="1976242" cy="1756285"/>
          </a:xfrm>
          <a:prstGeom prst="flowChartManualOperati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</p:spPr>
        <p:txBody>
          <a:bodyPr wrap="none" lIns="53916" tIns="26958" rIns="53916" bIns="26958" anchor="ctr"/>
          <a:lstStyle/>
          <a:p>
            <a:endParaRPr lang="fr-FR" sz="1200"/>
          </a:p>
        </p:txBody>
      </p:sp>
      <p:sp>
        <p:nvSpPr>
          <p:cNvPr id="8211" name="AutoShape 19" descr="121764_Appache45_030"/>
          <p:cNvSpPr>
            <a:spLocks noChangeArrowheads="1"/>
          </p:cNvSpPr>
          <p:nvPr/>
        </p:nvSpPr>
        <p:spPr bwMode="auto">
          <a:xfrm rot="5400000">
            <a:off x="1099400" y="882155"/>
            <a:ext cx="1976242" cy="1756285"/>
          </a:xfrm>
          <a:prstGeom prst="flowChartManualOperati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</p:spPr>
        <p:txBody>
          <a:bodyPr wrap="none" lIns="53916" tIns="26958" rIns="53916" bIns="26958" anchor="ctr"/>
          <a:lstStyle/>
          <a:p>
            <a:endParaRPr lang="fr-FR" sz="1200"/>
          </a:p>
        </p:txBody>
      </p:sp>
      <p:sp>
        <p:nvSpPr>
          <p:cNvPr id="8212" name="AutoShape 20" descr="121764_Appache45_030"/>
          <p:cNvSpPr>
            <a:spLocks noChangeArrowheads="1"/>
          </p:cNvSpPr>
          <p:nvPr/>
        </p:nvSpPr>
        <p:spPr bwMode="auto">
          <a:xfrm rot="5400000" flipV="1">
            <a:off x="2854801" y="882157"/>
            <a:ext cx="1976242" cy="1756285"/>
          </a:xfrm>
          <a:prstGeom prst="flowChartManualOperati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</p:spPr>
        <p:txBody>
          <a:bodyPr wrap="none" lIns="53916" tIns="26958" rIns="53916" bIns="26958" anchor="ctr"/>
          <a:lstStyle/>
          <a:p>
            <a:endParaRPr lang="fr-FR" sz="1200"/>
          </a:p>
        </p:txBody>
      </p:sp>
      <p:sp>
        <p:nvSpPr>
          <p:cNvPr id="8213" name="AutoShape 21" descr="121764_Appache45_030"/>
          <p:cNvSpPr>
            <a:spLocks noChangeArrowheads="1"/>
          </p:cNvSpPr>
          <p:nvPr/>
        </p:nvSpPr>
        <p:spPr bwMode="auto">
          <a:xfrm rot="5400000">
            <a:off x="1098000" y="882156"/>
            <a:ext cx="1976242" cy="1756285"/>
          </a:xfrm>
          <a:prstGeom prst="flowChartManualOperati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</p:spPr>
        <p:txBody>
          <a:bodyPr wrap="none" lIns="53916" tIns="26958" rIns="53916" bIns="26958" anchor="ctr"/>
          <a:lstStyle/>
          <a:p>
            <a:endParaRPr lang="fr-FR" sz="1200"/>
          </a:p>
        </p:txBody>
      </p:sp>
      <p:sp>
        <p:nvSpPr>
          <p:cNvPr id="8214" name="AutoShape 22" descr="121764_Appache45_030"/>
          <p:cNvSpPr>
            <a:spLocks noChangeArrowheads="1"/>
          </p:cNvSpPr>
          <p:nvPr/>
        </p:nvSpPr>
        <p:spPr bwMode="auto">
          <a:xfrm rot="5400000" flipV="1">
            <a:off x="2853557" y="882639"/>
            <a:ext cx="1977210" cy="1756285"/>
          </a:xfrm>
          <a:prstGeom prst="flowChartManualOperati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</p:spPr>
        <p:txBody>
          <a:bodyPr wrap="none" lIns="53916" tIns="26958" rIns="53916" bIns="26958" anchor="ctr"/>
          <a:lstStyle/>
          <a:p>
            <a:endParaRPr lang="fr-FR" sz="120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35CE2CA-6032-4AA2-A663-ABF8EC4E37B9}"/>
              </a:ext>
            </a:extLst>
          </p:cNvPr>
          <p:cNvSpPr txBox="1"/>
          <p:nvPr/>
        </p:nvSpPr>
        <p:spPr>
          <a:xfrm>
            <a:off x="1440000" y="0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r>
              <a:rPr lang="fr-FR" sz="1200" b="1" dirty="0">
                <a:latin typeface="Script12 BT" panose="03080709030305060304" pitchFamily="65" charset="0"/>
              </a:rPr>
              <a:t>       La Grand-place</a:t>
            </a:r>
          </a:p>
        </p:txBody>
      </p:sp>
    </p:spTree>
    <p:extLst>
      <p:ext uri="{BB962C8B-B14F-4D97-AF65-F5344CB8AC3E}">
        <p14:creationId xmlns:p14="http://schemas.microsoft.com/office/powerpoint/2010/main" val="1415173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4000"/>
    </mc:Choice>
    <mc:Fallback>
      <p:transition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5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5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5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8" grpId="0" animBg="1"/>
      <p:bldP spid="8208" grpId="1" animBg="1"/>
      <p:bldP spid="8211" grpId="0" animBg="1"/>
      <p:bldP spid="8211" grpId="1" animBg="1"/>
      <p:bldP spid="8212" grpId="0" animBg="1"/>
      <p:bldP spid="8212" grpId="1" animBg="1"/>
      <p:bldP spid="8213" grpId="0" animBg="1"/>
      <p:bldP spid="8213" grpId="1" animBg="1"/>
      <p:bldP spid="8213" grpId="2" animBg="1"/>
      <p:bldP spid="8214" grpId="0" animBg="1"/>
      <p:bldP spid="8214" grpId="1" animBg="1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794"/>
            <a:ext cx="6120000" cy="345600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493" y="107902"/>
            <a:ext cx="3237014" cy="3237434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829" y="3201048"/>
            <a:ext cx="1798341" cy="26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32" tIns="22817" rIns="45632" bIns="22817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7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7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7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829" y="791271"/>
            <a:ext cx="1798341" cy="1798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1327" y="-359667"/>
            <a:ext cx="2877346" cy="1588797"/>
          </a:xfrm>
          <a:prstGeom prst="rect">
            <a:avLst/>
          </a:prstGeom>
          <a:noFill/>
        </p:spPr>
        <p:txBody>
          <a:bodyPr wrap="square" lIns="45632" tIns="22817" rIns="45632" bIns="22817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25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2466</TotalTime>
  <Words>159</Words>
  <Application>Microsoft Office PowerPoint</Application>
  <PresentationFormat>Personnalisé</PresentationFormat>
  <Paragraphs>33</Paragraphs>
  <Slides>26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5" baseType="lpstr">
      <vt:lpstr>Script12 BT</vt:lpstr>
      <vt:lpstr>Aria Script SSi</vt:lpstr>
      <vt:lpstr>Hobo BT</vt:lpstr>
      <vt:lpstr>Algerian</vt:lpstr>
      <vt:lpstr>Calibri Light</vt:lpstr>
      <vt:lpstr>Arial</vt:lpstr>
      <vt:lpstr>Calibri</vt:lpstr>
      <vt:lpstr>Andy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296</cp:revision>
  <dcterms:created xsi:type="dcterms:W3CDTF">2016-02-24T09:25:33Z</dcterms:created>
  <dcterms:modified xsi:type="dcterms:W3CDTF">2024-06-05T07:29:39Z</dcterms:modified>
</cp:coreProperties>
</file>