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63" r:id="rId3"/>
    <p:sldId id="259" r:id="rId4"/>
    <p:sldId id="276" r:id="rId5"/>
    <p:sldId id="275" r:id="rId6"/>
    <p:sldId id="274" r:id="rId7"/>
    <p:sldId id="273" r:id="rId8"/>
    <p:sldId id="272" r:id="rId9"/>
    <p:sldId id="271" r:id="rId10"/>
    <p:sldId id="270" r:id="rId11"/>
    <p:sldId id="269" r:id="rId12"/>
    <p:sldId id="268" r:id="rId13"/>
    <p:sldId id="267" r:id="rId14"/>
    <p:sldId id="266" r:id="rId15"/>
    <p:sldId id="265" r:id="rId16"/>
    <p:sldId id="264" r:id="rId17"/>
    <p:sldId id="261" r:id="rId18"/>
    <p:sldId id="260" r:id="rId19"/>
    <p:sldId id="262" r:id="rId20"/>
    <p:sldId id="258" r:id="rId21"/>
    <p:sldId id="257" r:id="rId22"/>
    <p:sldId id="278" r:id="rId23"/>
    <p:sldId id="279" r:id="rId24"/>
    <p:sldId id="280" r:id="rId25"/>
    <p:sldId id="281" r:id="rId26"/>
    <p:sldId id="282" r:id="rId27"/>
    <p:sldId id="283" r:id="rId28"/>
    <p:sldId id="284" r:id="rId29"/>
    <p:sldId id="285" r:id="rId30"/>
    <p:sldId id="286" r:id="rId31"/>
    <p:sldId id="287"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11" autoAdjust="0"/>
    <p:restoredTop sz="94660"/>
  </p:normalViewPr>
  <p:slideViewPr>
    <p:cSldViewPr snapToGrid="0">
      <p:cViewPr varScale="1">
        <p:scale>
          <a:sx n="83" d="100"/>
          <a:sy n="83" d="100"/>
        </p:scale>
        <p:origin x="12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280512-EA65-07E7-47E8-9674A5D9AAD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C7D0597-9D6D-6835-7B68-C8AC0AA300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CD6EB33-51AB-6630-6396-FC853035DDB9}"/>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D3BD1EC8-6406-6D15-46C3-09A8E0F57C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E4EC49-D7A1-60CB-2526-66D3DBA7396B}"/>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9224676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9FD30E-7474-9699-53BF-47CBC7C2773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99E47C3-2DFA-DFB8-65CF-A351DFFCF31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2E3ADD6-1DF1-E106-1F0C-A6688F8DF094}"/>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FFB9A272-2965-501A-1F49-0CCBD7A42F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C63C30-97DE-4F10-0C81-50B8727369CA}"/>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25346857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EF9EE5-D382-7B54-D887-33631C421D0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3317BF1-863D-1731-31A3-E4F9AA5000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B42F3DC-7A90-6355-567F-3A555AA18BDC}"/>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1870314E-7AD2-8CC3-649D-90589653123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CF0B64-EABF-6F05-3AE0-CCD5570DBA08}"/>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2492743795"/>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B9888F-C53C-34EB-2046-662BFAFD79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42FF61E-37CD-6F8A-D18E-1F8949881BB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2FA8F46-C26D-9C89-0306-E4EA2A2564E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9716626-282F-0B32-0EB3-F83AEEED83D9}"/>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7DB12CC6-B3DA-4E9C-E4D8-2218E8A74D0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826362-1FF2-4E3F-A132-3EDDC8B2D669}"/>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899417386"/>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128055-0302-075D-C160-472FC0BE50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83AB37A-3B45-BED2-20DE-59B742F6E3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A8E21CD-59A5-95B2-0A69-0428513333C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4616D9A-961D-7D95-8E69-DEC99DBD36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6CDB306-D757-4F02-EA4F-3D1957EB38B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51FEA9B-B36E-FF45-19AE-35186437322A}"/>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8" name="Espace réservé du pied de page 7">
            <a:extLst>
              <a:ext uri="{FF2B5EF4-FFF2-40B4-BE49-F238E27FC236}">
                <a16:creationId xmlns:a16="http://schemas.microsoft.com/office/drawing/2014/main" id="{36E3F6D7-A004-2BA3-E2BA-5E99F93B332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3111A45-5384-B164-3790-E5C5452FDB03}"/>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1648272810"/>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46F832-3203-8346-AEEE-412252855EA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177AB71-D3F5-8973-DD24-0FD953156336}"/>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4" name="Espace réservé du pied de page 3">
            <a:extLst>
              <a:ext uri="{FF2B5EF4-FFF2-40B4-BE49-F238E27FC236}">
                <a16:creationId xmlns:a16="http://schemas.microsoft.com/office/drawing/2014/main" id="{1E94375F-994E-CB6C-1355-B43EE898999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7A5FE21-57F2-3C39-3D19-A98823BC7AC4}"/>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395206538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882C7DB-7ECA-FA15-E410-7C620B6B943A}"/>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3" name="Espace réservé du pied de page 2">
            <a:extLst>
              <a:ext uri="{FF2B5EF4-FFF2-40B4-BE49-F238E27FC236}">
                <a16:creationId xmlns:a16="http://schemas.microsoft.com/office/drawing/2014/main" id="{D5042BF0-2E1C-A633-7F29-EFD408D7219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0EC8F07-83A6-8869-C420-11E1345E064F}"/>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1757354497"/>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FC6828-8AB0-24D2-5B11-FE254E3B8F3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886C086-67DA-68F4-014A-2B15A8C142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6C79CEF-097F-1F9E-4F28-265D1A6C79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3700B60-984B-92EC-0600-728222A56732}"/>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0FAFD444-70D8-A542-C009-8D5209FDBFB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96CF1B7-F979-05C2-E6CC-DEF0DDB160B9}"/>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3836586336"/>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78B8D7-A8D5-7DDD-0B71-861C5677C9B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F6629B8-051F-0A32-B048-6BD819D77F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56B4AE5-F8AB-F06A-5197-B4BD429D37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70D5BB-297B-B93A-ADF2-4648421D536F}"/>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C998D5F0-4174-3D6B-0EB4-0609B6805C0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98BE66D-2C6E-9A80-A5DF-9F6D163B5827}"/>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289516820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B6B4EA-63B5-7084-9D9B-8B89F722E90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CD05718-E2F5-8C2F-0B6E-FCA6E2353DD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67F63A6-E5FE-766F-9264-D57D684AD191}"/>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5BE3F171-E33B-D6AB-0608-EDA136FA083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82D894-AF47-B510-C439-B331A225E0B3}"/>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27612161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15EBC4-A523-E740-85C3-4F1E40C5BEB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D85E02B-A212-D531-E706-C92424274C8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E210EC-B73E-3C46-24FC-3B9D99504269}"/>
              </a:ext>
            </a:extLst>
          </p:cNvPr>
          <p:cNvSpPr>
            <a:spLocks noGrp="1"/>
          </p:cNvSpPr>
          <p:nvPr>
            <p:ph type="dt" sz="half" idx="10"/>
          </p:nvPr>
        </p:nvSpPr>
        <p:spPr/>
        <p:txBody>
          <a:body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810BF6B0-BB67-D808-930D-580E819DC6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D86CBB-E1AC-6B4B-B2E0-1AACFD64A72A}"/>
              </a:ext>
            </a:extLst>
          </p:cNvPr>
          <p:cNvSpPr>
            <a:spLocks noGrp="1"/>
          </p:cNvSpPr>
          <p:nvPr>
            <p:ph type="sldNum" sz="quarter" idx="12"/>
          </p:nvPr>
        </p:nvSpPr>
        <p:spPr/>
        <p:txBody>
          <a:bodyPr/>
          <a:lstStyle/>
          <a:p>
            <a:fld id="{D51012C5-1A58-48D3-BC53-2CA362E9ADAA}" type="slidenum">
              <a:rPr lang="fr-FR" smtClean="0"/>
              <a:t>‹N°›</a:t>
            </a:fld>
            <a:endParaRPr lang="fr-FR"/>
          </a:p>
        </p:txBody>
      </p:sp>
    </p:spTree>
    <p:extLst>
      <p:ext uri="{BB962C8B-B14F-4D97-AF65-F5344CB8AC3E}">
        <p14:creationId xmlns:p14="http://schemas.microsoft.com/office/powerpoint/2010/main" val="368147545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E6F3C17-18B8-B827-FB18-F6ECE90139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FB0CF8C-202E-AC16-74C2-051FAA6E69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DF038C1-9ADD-1FD3-3A87-DBCBB4A805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F92C36D-1726-4964-97C8-A37229E3F7BA}"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16796135-AAA0-624F-15F7-A02AD1EBE3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696237-E3FD-749F-40FD-415D6F12C2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1012C5-1A58-48D3-BC53-2CA362E9ADAA}" type="slidenum">
              <a:rPr lang="fr-FR" smtClean="0"/>
              <a:t>‹N°›</a:t>
            </a:fld>
            <a:endParaRPr lang="fr-FR"/>
          </a:p>
        </p:txBody>
      </p:sp>
    </p:spTree>
    <p:extLst>
      <p:ext uri="{BB962C8B-B14F-4D97-AF65-F5344CB8AC3E}">
        <p14:creationId xmlns:p14="http://schemas.microsoft.com/office/powerpoint/2010/main" val="10469014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montagne, paysage&#10;&#10;Description générée automatiquement">
            <a:extLst>
              <a:ext uri="{FF2B5EF4-FFF2-40B4-BE49-F238E27FC236}">
                <a16:creationId xmlns:a16="http://schemas.microsoft.com/office/drawing/2014/main" id="{47213BA1-82D7-3A3F-1F20-A2A108F113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4430E52-1A13-CAF5-076B-8DA8B920F826}"/>
              </a:ext>
            </a:extLst>
          </p:cNvPr>
          <p:cNvSpPr txBox="1"/>
          <p:nvPr/>
        </p:nvSpPr>
        <p:spPr>
          <a:xfrm>
            <a:off x="2283391" y="0"/>
            <a:ext cx="9095591" cy="584775"/>
          </a:xfrm>
          <a:prstGeom prst="rect">
            <a:avLst/>
          </a:prstGeom>
          <a:noFill/>
        </p:spPr>
        <p:txBody>
          <a:bodyPr wrap="square" rtlCol="0">
            <a:spAutoFit/>
          </a:bodyPr>
          <a:lstStyle/>
          <a:p>
            <a:r>
              <a:rPr lang="fr-FR" sz="2800" b="1" dirty="0"/>
              <a:t>Les Communes D’Autoire Et De </a:t>
            </a:r>
            <a:r>
              <a:rPr lang="fr-FR" sz="3200" b="1" dirty="0"/>
              <a:t>Cahors</a:t>
            </a:r>
            <a:r>
              <a:rPr lang="fr-FR" sz="2800" b="1" dirty="0"/>
              <a:t> –Le Lot-</a:t>
            </a:r>
          </a:p>
        </p:txBody>
      </p:sp>
      <p:sp>
        <p:nvSpPr>
          <p:cNvPr id="5" name="ZoneTexte 4">
            <a:extLst>
              <a:ext uri="{FF2B5EF4-FFF2-40B4-BE49-F238E27FC236}">
                <a16:creationId xmlns:a16="http://schemas.microsoft.com/office/drawing/2014/main" id="{EC0DC7F3-C36F-9027-6A3E-0986CAF8AFEC}"/>
              </a:ext>
            </a:extLst>
          </p:cNvPr>
          <p:cNvSpPr txBox="1"/>
          <p:nvPr/>
        </p:nvSpPr>
        <p:spPr>
          <a:xfrm>
            <a:off x="4037657" y="6267277"/>
            <a:ext cx="7341325" cy="461665"/>
          </a:xfrm>
          <a:prstGeom prst="rect">
            <a:avLst/>
          </a:prstGeom>
          <a:noFill/>
        </p:spPr>
        <p:txBody>
          <a:bodyPr wrap="square" rtlCol="0">
            <a:spAutoFit/>
          </a:bodyPr>
          <a:lstStyle/>
          <a:p>
            <a:r>
              <a:rPr lang="fr-FR" sz="2400" b="1" dirty="0"/>
              <a:t>Vue sur Autoire depuis </a:t>
            </a:r>
            <a:r>
              <a:rPr lang="fr-FR" sz="2400" b="1" dirty="0" err="1"/>
              <a:t>Siran</a:t>
            </a:r>
            <a:r>
              <a:rPr lang="fr-FR" sz="2400" b="1" dirty="0"/>
              <a:t>.</a:t>
            </a:r>
          </a:p>
        </p:txBody>
      </p:sp>
    </p:spTree>
    <p:extLst>
      <p:ext uri="{BB962C8B-B14F-4D97-AF65-F5344CB8AC3E}">
        <p14:creationId xmlns:p14="http://schemas.microsoft.com/office/powerpoint/2010/main" val="1764650617"/>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sndAc>
          <p:stSnd loop="1">
            <p:snd r:embed="rId2" name="Le Lot (Midi Pyrénéennes).wav"/>
          </p:stSnd>
        </p:sndAc>
      </p:transition>
    </mc:Choice>
    <mc:Fallback xmlns="">
      <p:transition spd="slow" advClick="0" advTm="8000">
        <p:fade/>
        <p:sndAc>
          <p:stSnd loop="1">
            <p:snd r:embed="rId4" name="Le Lot (Midi Pyrénéenn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8108A9-BBAB-5170-CC94-900569D6487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6000" b="1" dirty="0"/>
              <a:t>Autoire est une commune française, située dans le nord-est du département du Lot en région Occitanie. Elle est également dans le causse de Gramat, le plus vaste et le plus sauvage des quatre causses du Quercy</a:t>
            </a:r>
          </a:p>
        </p:txBody>
      </p:sp>
    </p:spTree>
    <p:extLst>
      <p:ext uri="{BB962C8B-B14F-4D97-AF65-F5344CB8AC3E}">
        <p14:creationId xmlns:p14="http://schemas.microsoft.com/office/powerpoint/2010/main" val="586403095"/>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1FDA239C-29B0-EC50-3B67-5E97796BB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378823"/>
            <a:ext cx="8400000" cy="6300000"/>
          </a:xfrm>
          <a:prstGeom prst="rect">
            <a:avLst/>
          </a:prstGeom>
          <a:effectLst>
            <a:softEdge rad="635000"/>
          </a:effectLst>
        </p:spPr>
      </p:pic>
    </p:spTree>
    <p:extLst>
      <p:ext uri="{BB962C8B-B14F-4D97-AF65-F5344CB8AC3E}">
        <p14:creationId xmlns:p14="http://schemas.microsoft.com/office/powerpoint/2010/main" val="357006670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plein air, eau, nature&#10;&#10;Description générée automatiquement">
            <a:extLst>
              <a:ext uri="{FF2B5EF4-FFF2-40B4-BE49-F238E27FC236}">
                <a16:creationId xmlns:a16="http://schemas.microsoft.com/office/drawing/2014/main" id="{5FDD5562-EE70-76F0-85B3-693697F290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463" y="189000"/>
            <a:ext cx="4861920"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F5DB57-C337-6A2C-DEEF-A40346B67BFF}"/>
              </a:ext>
            </a:extLst>
          </p:cNvPr>
          <p:cNvSpPr txBox="1"/>
          <p:nvPr/>
        </p:nvSpPr>
        <p:spPr>
          <a:xfrm>
            <a:off x="1778725" y="5930336"/>
            <a:ext cx="3226526" cy="738664"/>
          </a:xfrm>
          <a:prstGeom prst="rect">
            <a:avLst/>
          </a:prstGeom>
          <a:noFill/>
        </p:spPr>
        <p:txBody>
          <a:bodyPr wrap="square" rtlCol="0">
            <a:spAutoFit/>
          </a:bodyPr>
          <a:lstStyle/>
          <a:p>
            <a:endParaRPr lang="fr-FR" dirty="0"/>
          </a:p>
          <a:p>
            <a:r>
              <a:rPr lang="fr-FR" sz="2400" b="1" dirty="0">
                <a:solidFill>
                  <a:schemeClr val="bg1"/>
                </a:solidFill>
              </a:rPr>
              <a:t>La cascade d'Autoire.</a:t>
            </a:r>
          </a:p>
        </p:txBody>
      </p:sp>
      <p:pic>
        <p:nvPicPr>
          <p:cNvPr id="7" name="Image 6" descr="Une image contenant plein air, ciel, nature, montagne&#10;&#10;Description générée automatiquement">
            <a:extLst>
              <a:ext uri="{FF2B5EF4-FFF2-40B4-BE49-F238E27FC236}">
                <a16:creationId xmlns:a16="http://schemas.microsoft.com/office/drawing/2014/main" id="{0B9463A3-FB02-4560-7D72-0ECF1443A5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9405" y="189000"/>
            <a:ext cx="4305643" cy="6480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AB52C413-B793-D49E-7A52-74CD0DBBA4F1}"/>
              </a:ext>
            </a:extLst>
          </p:cNvPr>
          <p:cNvSpPr txBox="1"/>
          <p:nvPr/>
        </p:nvSpPr>
        <p:spPr>
          <a:xfrm>
            <a:off x="7268571" y="5561004"/>
            <a:ext cx="4305643"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Vue du château des Anglais depuis </a:t>
            </a:r>
            <a:r>
              <a:rPr lang="fr-FR" sz="2400" b="1" dirty="0" err="1">
                <a:solidFill>
                  <a:schemeClr val="bg1"/>
                </a:solidFill>
              </a:rPr>
              <a:t>Siran</a:t>
            </a:r>
            <a:r>
              <a:rPr lang="fr-FR" sz="2400" b="1" dirty="0">
                <a:solidFill>
                  <a:schemeClr val="bg1"/>
                </a:solidFill>
              </a:rPr>
              <a:t>.</a:t>
            </a:r>
          </a:p>
        </p:txBody>
      </p:sp>
    </p:spTree>
    <p:extLst>
      <p:ext uri="{BB962C8B-B14F-4D97-AF65-F5344CB8AC3E}">
        <p14:creationId xmlns:p14="http://schemas.microsoft.com/office/powerpoint/2010/main" val="2965168355"/>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arbre&#10;&#10;Description générée automatiquement">
            <a:extLst>
              <a:ext uri="{FF2B5EF4-FFF2-40B4-BE49-F238E27FC236}">
                <a16:creationId xmlns:a16="http://schemas.microsoft.com/office/drawing/2014/main" id="{BA066F1B-4534-FBA4-4FB1-AB8622B786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6284" y="313509"/>
            <a:ext cx="8327705" cy="5940000"/>
          </a:xfrm>
          <a:prstGeom prst="rect">
            <a:avLst/>
          </a:prstGeom>
          <a:effectLst>
            <a:softEdge rad="317500"/>
          </a:effectLst>
        </p:spPr>
      </p:pic>
      <p:sp>
        <p:nvSpPr>
          <p:cNvPr id="4" name="ZoneTexte 3">
            <a:extLst>
              <a:ext uri="{FF2B5EF4-FFF2-40B4-BE49-F238E27FC236}">
                <a16:creationId xmlns:a16="http://schemas.microsoft.com/office/drawing/2014/main" id="{1EFFAD25-B4D2-CD8C-D90E-52FEBE2D78FB}"/>
              </a:ext>
            </a:extLst>
          </p:cNvPr>
          <p:cNvSpPr txBox="1"/>
          <p:nvPr/>
        </p:nvSpPr>
        <p:spPr>
          <a:xfrm>
            <a:off x="4041007" y="5805827"/>
            <a:ext cx="8327705" cy="738664"/>
          </a:xfrm>
          <a:prstGeom prst="rect">
            <a:avLst/>
          </a:prstGeom>
          <a:noFill/>
        </p:spPr>
        <p:txBody>
          <a:bodyPr wrap="square" rtlCol="0">
            <a:spAutoFit/>
          </a:bodyPr>
          <a:lstStyle/>
          <a:p>
            <a:endParaRPr lang="fr-FR" dirty="0">
              <a:solidFill>
                <a:schemeClr val="bg1"/>
              </a:solidFill>
            </a:endParaRPr>
          </a:p>
          <a:p>
            <a:r>
              <a:rPr lang="fr-FR" sz="2400" b="1" dirty="0"/>
              <a:t>L'ancien château de </a:t>
            </a:r>
            <a:r>
              <a:rPr lang="fr-FR" sz="2400" b="1" dirty="0" err="1"/>
              <a:t>Limargue</a:t>
            </a:r>
            <a:r>
              <a:rPr lang="fr-FR" sz="2400" b="1" dirty="0"/>
              <a:t>.</a:t>
            </a:r>
          </a:p>
        </p:txBody>
      </p:sp>
    </p:spTree>
    <p:extLst>
      <p:ext uri="{BB962C8B-B14F-4D97-AF65-F5344CB8AC3E}">
        <p14:creationId xmlns:p14="http://schemas.microsoft.com/office/powerpoint/2010/main" val="2102184530"/>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53329423-3AB2-17ED-DB69-E3719FD59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000" y="313508"/>
            <a:ext cx="7920000" cy="5940000"/>
          </a:xfrm>
          <a:prstGeom prst="rect">
            <a:avLst/>
          </a:prstGeom>
          <a:effectLst>
            <a:softEdge rad="317500"/>
          </a:effectLst>
        </p:spPr>
      </p:pic>
      <p:sp>
        <p:nvSpPr>
          <p:cNvPr id="4" name="ZoneTexte 3">
            <a:extLst>
              <a:ext uri="{FF2B5EF4-FFF2-40B4-BE49-F238E27FC236}">
                <a16:creationId xmlns:a16="http://schemas.microsoft.com/office/drawing/2014/main" id="{A1D8B3DA-8BB8-DF84-8670-67D5757474CA}"/>
              </a:ext>
            </a:extLst>
          </p:cNvPr>
          <p:cNvSpPr txBox="1"/>
          <p:nvPr/>
        </p:nvSpPr>
        <p:spPr>
          <a:xfrm>
            <a:off x="4272000" y="6027003"/>
            <a:ext cx="7920000" cy="830997"/>
          </a:xfrm>
          <a:prstGeom prst="rect">
            <a:avLst/>
          </a:prstGeom>
          <a:noFill/>
        </p:spPr>
        <p:txBody>
          <a:bodyPr wrap="square" rtlCol="0">
            <a:spAutoFit/>
          </a:bodyPr>
          <a:lstStyle/>
          <a:p>
            <a:endParaRPr lang="fr-FR" sz="2400" b="1" dirty="0"/>
          </a:p>
          <a:p>
            <a:r>
              <a:rPr lang="fr-FR" sz="2400" b="1" dirty="0"/>
              <a:t>L'église romane Saint-Pierre</a:t>
            </a:r>
          </a:p>
        </p:txBody>
      </p:sp>
    </p:spTree>
    <p:extLst>
      <p:ext uri="{BB962C8B-B14F-4D97-AF65-F5344CB8AC3E}">
        <p14:creationId xmlns:p14="http://schemas.microsoft.com/office/powerpoint/2010/main" val="28228912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bâtiment, plein air, art&#10;&#10;Description générée automatiquement">
            <a:extLst>
              <a:ext uri="{FF2B5EF4-FFF2-40B4-BE49-F238E27FC236}">
                <a16:creationId xmlns:a16="http://schemas.microsoft.com/office/drawing/2014/main" id="{BFB60B4C-32DB-94F6-6CE5-7F1128E17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464" y="189000"/>
            <a:ext cx="4858481" cy="6480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D0831F5-1EC1-548B-4F0C-7F588F011D1F}"/>
              </a:ext>
            </a:extLst>
          </p:cNvPr>
          <p:cNvSpPr txBox="1"/>
          <p:nvPr/>
        </p:nvSpPr>
        <p:spPr>
          <a:xfrm>
            <a:off x="1189721" y="5107577"/>
            <a:ext cx="3317966" cy="892552"/>
          </a:xfrm>
          <a:prstGeom prst="rect">
            <a:avLst/>
          </a:prstGeom>
          <a:noFill/>
        </p:spPr>
        <p:txBody>
          <a:bodyPr wrap="square" rtlCol="0">
            <a:spAutoFit/>
          </a:bodyPr>
          <a:lstStyle/>
          <a:p>
            <a:endParaRPr lang="fr-FR" sz="2400" dirty="0"/>
          </a:p>
          <a:p>
            <a:r>
              <a:rPr lang="fr-FR" sz="2800" b="1" dirty="0">
                <a:solidFill>
                  <a:schemeClr val="bg1"/>
                </a:solidFill>
              </a:rPr>
              <a:t>fontaine du village.</a:t>
            </a:r>
          </a:p>
        </p:txBody>
      </p:sp>
      <p:pic>
        <p:nvPicPr>
          <p:cNvPr id="7" name="Image 6" descr="Une image contenant plein air, ciel, bâtiment, fenêtre&#10;&#10;Description générée automatiquement">
            <a:extLst>
              <a:ext uri="{FF2B5EF4-FFF2-40B4-BE49-F238E27FC236}">
                <a16:creationId xmlns:a16="http://schemas.microsoft.com/office/drawing/2014/main" id="{05F2E39B-41FC-E67C-F9A1-630D452C61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536" y="189000"/>
            <a:ext cx="4320000" cy="6480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87978A2C-864F-DF16-6A48-83B04CCD6D32}"/>
              </a:ext>
            </a:extLst>
          </p:cNvPr>
          <p:cNvSpPr txBox="1"/>
          <p:nvPr/>
        </p:nvSpPr>
        <p:spPr>
          <a:xfrm>
            <a:off x="8460925" y="6207335"/>
            <a:ext cx="3605349"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Autoire - Mairie </a:t>
            </a:r>
            <a:endParaRPr lang="fr-FR" b="1" dirty="0">
              <a:solidFill>
                <a:schemeClr val="bg1"/>
              </a:solidFill>
            </a:endParaRPr>
          </a:p>
        </p:txBody>
      </p:sp>
    </p:spTree>
    <p:extLst>
      <p:ext uri="{BB962C8B-B14F-4D97-AF65-F5344CB8AC3E}">
        <p14:creationId xmlns:p14="http://schemas.microsoft.com/office/powerpoint/2010/main" val="414758585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plante&#10;&#10;Description générée automatiquement">
            <a:extLst>
              <a:ext uri="{FF2B5EF4-FFF2-40B4-BE49-F238E27FC236}">
                <a16:creationId xmlns:a16="http://schemas.microsoft.com/office/drawing/2014/main" id="{66F59483-909A-94F5-9E88-030F9661E3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0000" y="222069"/>
            <a:ext cx="8892000" cy="6120201"/>
          </a:xfrm>
          <a:prstGeom prst="rect">
            <a:avLst/>
          </a:prstGeom>
          <a:effectLst>
            <a:softEdge rad="635000"/>
          </a:effectLst>
        </p:spPr>
      </p:pic>
      <p:sp>
        <p:nvSpPr>
          <p:cNvPr id="4" name="ZoneTexte 3">
            <a:extLst>
              <a:ext uri="{FF2B5EF4-FFF2-40B4-BE49-F238E27FC236}">
                <a16:creationId xmlns:a16="http://schemas.microsoft.com/office/drawing/2014/main" id="{123385FE-9163-4855-2498-B1DB55F9C6A4}"/>
              </a:ext>
            </a:extLst>
          </p:cNvPr>
          <p:cNvSpPr txBox="1"/>
          <p:nvPr/>
        </p:nvSpPr>
        <p:spPr>
          <a:xfrm>
            <a:off x="4193177" y="6089610"/>
            <a:ext cx="8282126" cy="461665"/>
          </a:xfrm>
          <a:prstGeom prst="rect">
            <a:avLst/>
          </a:prstGeom>
          <a:noFill/>
        </p:spPr>
        <p:txBody>
          <a:bodyPr wrap="square" rtlCol="0">
            <a:spAutoFit/>
          </a:bodyPr>
          <a:lstStyle/>
          <a:p>
            <a:r>
              <a:rPr lang="fr-FR" sz="2400" b="1"/>
              <a:t> Chapelle Saint Roch à Autoire</a:t>
            </a:r>
            <a:endParaRPr lang="fr-FR" sz="2400" b="1" dirty="0"/>
          </a:p>
        </p:txBody>
      </p:sp>
    </p:spTree>
    <p:extLst>
      <p:ext uri="{BB962C8B-B14F-4D97-AF65-F5344CB8AC3E}">
        <p14:creationId xmlns:p14="http://schemas.microsoft.com/office/powerpoint/2010/main" val="108648405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pot de fleurs&#10;&#10;Description générée automatiquement">
            <a:extLst>
              <a:ext uri="{FF2B5EF4-FFF2-40B4-BE49-F238E27FC236}">
                <a16:creationId xmlns:a16="http://schemas.microsoft.com/office/drawing/2014/main" id="{3DD0BA26-FB25-C749-5BB3-B0F6BBC7EE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46" y="1882548"/>
            <a:ext cx="3525059" cy="4788000"/>
          </a:xfrm>
          <a:prstGeom prst="rect">
            <a:avLst/>
          </a:prstGeom>
          <a:ln w="38100">
            <a:solidFill>
              <a:schemeClr val="bg1"/>
            </a:solidFill>
          </a:ln>
        </p:spPr>
      </p:pic>
      <p:sp>
        <p:nvSpPr>
          <p:cNvPr id="4" name="ZoneTexte 3">
            <a:extLst>
              <a:ext uri="{FF2B5EF4-FFF2-40B4-BE49-F238E27FC236}">
                <a16:creationId xmlns:a16="http://schemas.microsoft.com/office/drawing/2014/main" id="{2B34984B-71FE-8579-65CA-1EC08DCA5144}"/>
              </a:ext>
            </a:extLst>
          </p:cNvPr>
          <p:cNvSpPr txBox="1"/>
          <p:nvPr/>
        </p:nvSpPr>
        <p:spPr>
          <a:xfrm>
            <a:off x="444136" y="1420883"/>
            <a:ext cx="3525059" cy="461665"/>
          </a:xfrm>
          <a:prstGeom prst="rect">
            <a:avLst/>
          </a:prstGeom>
          <a:noFill/>
        </p:spPr>
        <p:txBody>
          <a:bodyPr wrap="square" rtlCol="0">
            <a:spAutoFit/>
          </a:bodyPr>
          <a:lstStyle/>
          <a:p>
            <a:r>
              <a:rPr lang="fr-FR" sz="2400" b="1" dirty="0"/>
              <a:t>Autoire, Lot, FRANCE</a:t>
            </a:r>
          </a:p>
        </p:txBody>
      </p:sp>
      <p:pic>
        <p:nvPicPr>
          <p:cNvPr id="6" name="Image 5" descr="Une image contenant bâtiment, plein air, ciel, plante&#10;&#10;Description générée automatiquement">
            <a:extLst>
              <a:ext uri="{FF2B5EF4-FFF2-40B4-BE49-F238E27FC236}">
                <a16:creationId xmlns:a16="http://schemas.microsoft.com/office/drawing/2014/main" id="{EC699F6B-952F-2440-CD96-A2ABE01C15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5554" y="135000"/>
            <a:ext cx="4392000" cy="3294000"/>
          </a:xfrm>
          <a:prstGeom prst="rect">
            <a:avLst/>
          </a:prstGeom>
          <a:ln w="38100">
            <a:solidFill>
              <a:schemeClr val="bg1"/>
            </a:solidFill>
          </a:ln>
        </p:spPr>
      </p:pic>
      <p:sp>
        <p:nvSpPr>
          <p:cNvPr id="7" name="ZoneTexte 6">
            <a:extLst>
              <a:ext uri="{FF2B5EF4-FFF2-40B4-BE49-F238E27FC236}">
                <a16:creationId xmlns:a16="http://schemas.microsoft.com/office/drawing/2014/main" id="{B3C50552-380B-9AA8-FD9C-CBB7EBEB3C37}"/>
              </a:ext>
            </a:extLst>
          </p:cNvPr>
          <p:cNvSpPr txBox="1"/>
          <p:nvPr/>
        </p:nvSpPr>
        <p:spPr>
          <a:xfrm>
            <a:off x="7929154" y="3496381"/>
            <a:ext cx="5335497" cy="461665"/>
          </a:xfrm>
          <a:prstGeom prst="rect">
            <a:avLst/>
          </a:prstGeom>
          <a:noFill/>
        </p:spPr>
        <p:txBody>
          <a:bodyPr wrap="square" rtlCol="0">
            <a:spAutoFit/>
          </a:bodyPr>
          <a:lstStyle/>
          <a:p>
            <a:r>
              <a:rPr lang="fr-FR" dirty="0"/>
              <a:t> </a:t>
            </a:r>
            <a:r>
              <a:rPr lang="fr-FR" sz="2400" b="1" dirty="0"/>
              <a:t>Autoire Eglise Saint Pierre</a:t>
            </a:r>
            <a:endParaRPr lang="fr-FR" b="1" dirty="0"/>
          </a:p>
        </p:txBody>
      </p:sp>
    </p:spTree>
    <p:extLst>
      <p:ext uri="{BB962C8B-B14F-4D97-AF65-F5344CB8AC3E}">
        <p14:creationId xmlns:p14="http://schemas.microsoft.com/office/powerpoint/2010/main" val="761389985"/>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lante, ciel&#10;&#10;Description générée automatiquement">
            <a:extLst>
              <a:ext uri="{FF2B5EF4-FFF2-40B4-BE49-F238E27FC236}">
                <a16:creationId xmlns:a16="http://schemas.microsoft.com/office/drawing/2014/main" id="{A85561B4-38F1-9031-D9CC-5760D39AA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091" y="221673"/>
            <a:ext cx="4428000" cy="3321000"/>
          </a:xfrm>
          <a:prstGeom prst="rect">
            <a:avLst/>
          </a:prstGeom>
          <a:ln w="38100">
            <a:solidFill>
              <a:schemeClr val="bg1"/>
            </a:solidFill>
          </a:ln>
        </p:spPr>
      </p:pic>
      <p:sp>
        <p:nvSpPr>
          <p:cNvPr id="4" name="ZoneTexte 3">
            <a:extLst>
              <a:ext uri="{FF2B5EF4-FFF2-40B4-BE49-F238E27FC236}">
                <a16:creationId xmlns:a16="http://schemas.microsoft.com/office/drawing/2014/main" id="{42C603F7-0A52-A0FF-CD33-CE69B53B7E52}"/>
              </a:ext>
            </a:extLst>
          </p:cNvPr>
          <p:cNvSpPr txBox="1"/>
          <p:nvPr/>
        </p:nvSpPr>
        <p:spPr>
          <a:xfrm>
            <a:off x="0" y="3542673"/>
            <a:ext cx="6400800" cy="461665"/>
          </a:xfrm>
          <a:prstGeom prst="rect">
            <a:avLst/>
          </a:prstGeom>
          <a:noFill/>
        </p:spPr>
        <p:txBody>
          <a:bodyPr wrap="square" rtlCol="0">
            <a:spAutoFit/>
          </a:bodyPr>
          <a:lstStyle/>
          <a:p>
            <a:r>
              <a:rPr lang="fr-FR" sz="2400" b="1" dirty="0"/>
              <a:t>Château de </a:t>
            </a:r>
            <a:r>
              <a:rPr lang="fr-FR" sz="2400" b="1" dirty="0" err="1"/>
              <a:t>Limargue</a:t>
            </a:r>
            <a:r>
              <a:rPr lang="fr-FR" sz="2400" b="1" dirty="0"/>
              <a:t> XVème siècle</a:t>
            </a:r>
          </a:p>
        </p:txBody>
      </p:sp>
      <p:pic>
        <p:nvPicPr>
          <p:cNvPr id="6" name="Image 5" descr="Une image contenant plein air, nuage, ciel, nature&#10;&#10;Description générée automatiquement">
            <a:extLst>
              <a:ext uri="{FF2B5EF4-FFF2-40B4-BE49-F238E27FC236}">
                <a16:creationId xmlns:a16="http://schemas.microsoft.com/office/drawing/2014/main" id="{925734F8-1F9F-4684-4EB9-96E95EE03A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7891" y="3200453"/>
            <a:ext cx="5220000" cy="3478623"/>
          </a:xfrm>
          <a:prstGeom prst="rect">
            <a:avLst/>
          </a:prstGeom>
          <a:ln w="41275">
            <a:solidFill>
              <a:schemeClr val="bg1"/>
            </a:solidFill>
          </a:ln>
        </p:spPr>
      </p:pic>
      <p:sp>
        <p:nvSpPr>
          <p:cNvPr id="7" name="ZoneTexte 6">
            <a:extLst>
              <a:ext uri="{FF2B5EF4-FFF2-40B4-BE49-F238E27FC236}">
                <a16:creationId xmlns:a16="http://schemas.microsoft.com/office/drawing/2014/main" id="{E7268DCC-E59D-E462-CFB8-8DC09A4F70D9}"/>
              </a:ext>
            </a:extLst>
          </p:cNvPr>
          <p:cNvSpPr txBox="1"/>
          <p:nvPr/>
        </p:nvSpPr>
        <p:spPr>
          <a:xfrm>
            <a:off x="6830291" y="2369456"/>
            <a:ext cx="5112327" cy="830997"/>
          </a:xfrm>
          <a:prstGeom prst="rect">
            <a:avLst/>
          </a:prstGeom>
          <a:noFill/>
        </p:spPr>
        <p:txBody>
          <a:bodyPr wrap="square" rtlCol="0">
            <a:spAutoFit/>
          </a:bodyPr>
          <a:lstStyle/>
          <a:p>
            <a:r>
              <a:rPr lang="fr-FR" sz="2400" b="1"/>
              <a:t>Ruines du Château des Anglais, Autoire</a:t>
            </a:r>
            <a:endParaRPr lang="fr-FR" sz="2400" b="1" dirty="0"/>
          </a:p>
        </p:txBody>
      </p:sp>
    </p:spTree>
    <p:extLst>
      <p:ext uri="{BB962C8B-B14F-4D97-AF65-F5344CB8AC3E}">
        <p14:creationId xmlns:p14="http://schemas.microsoft.com/office/powerpoint/2010/main" val="1144547912"/>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Ruines, ciel&#10;&#10;Description générée automatiquement">
            <a:extLst>
              <a:ext uri="{FF2B5EF4-FFF2-40B4-BE49-F238E27FC236}">
                <a16:creationId xmlns:a16="http://schemas.microsoft.com/office/drawing/2014/main" id="{9590F37E-DA31-1089-2A79-85EDF4426335}"/>
              </a:ext>
            </a:extLst>
          </p:cNvPr>
          <p:cNvPicPr>
            <a:picLocks noChangeAspect="1"/>
          </p:cNvPicPr>
          <p:nvPr/>
        </p:nvPicPr>
        <p:blipFill rotWithShape="1">
          <a:blip r:embed="rId2">
            <a:extLst>
              <a:ext uri="{28A0092B-C50C-407E-A947-70E740481C1C}">
                <a14:useLocalDpi xmlns:a14="http://schemas.microsoft.com/office/drawing/2010/main" val="0"/>
              </a:ext>
            </a:extLst>
          </a:blip>
          <a:srcRect b="3262"/>
          <a:stretch/>
        </p:blipFill>
        <p:spPr>
          <a:xfrm>
            <a:off x="4425506" y="187040"/>
            <a:ext cx="4436517" cy="6444000"/>
          </a:xfrm>
          <a:prstGeom prst="rect">
            <a:avLst/>
          </a:prstGeom>
          <a:ln w="38100">
            <a:solidFill>
              <a:schemeClr val="bg1"/>
            </a:solidFill>
          </a:ln>
        </p:spPr>
      </p:pic>
      <p:sp>
        <p:nvSpPr>
          <p:cNvPr id="6" name="ZoneTexte 5">
            <a:extLst>
              <a:ext uri="{FF2B5EF4-FFF2-40B4-BE49-F238E27FC236}">
                <a16:creationId xmlns:a16="http://schemas.microsoft.com/office/drawing/2014/main" id="{1C5DFFF8-8CFC-1194-E800-7569A6969541}"/>
              </a:ext>
            </a:extLst>
          </p:cNvPr>
          <p:cNvSpPr txBox="1"/>
          <p:nvPr/>
        </p:nvSpPr>
        <p:spPr>
          <a:xfrm>
            <a:off x="517826" y="3429000"/>
            <a:ext cx="4428377" cy="1200329"/>
          </a:xfrm>
          <a:prstGeom prst="rect">
            <a:avLst/>
          </a:prstGeom>
          <a:noFill/>
        </p:spPr>
        <p:txBody>
          <a:bodyPr wrap="square" rtlCol="0">
            <a:spAutoFit/>
          </a:bodyPr>
          <a:lstStyle/>
          <a:p>
            <a:r>
              <a:rPr lang="fr-FR" sz="2400" b="1" dirty="0"/>
              <a:t>Autoire dans le Lot, sa cascade et le château des Anglais  a suivre</a:t>
            </a:r>
          </a:p>
        </p:txBody>
      </p:sp>
    </p:spTree>
    <p:extLst>
      <p:ext uri="{BB962C8B-B14F-4D97-AF65-F5344CB8AC3E}">
        <p14:creationId xmlns:p14="http://schemas.microsoft.com/office/powerpoint/2010/main" val="2512704488"/>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pierre, bâtiment, Mur de pierre&#10;&#10;Description générée automatiquement">
            <a:extLst>
              <a:ext uri="{FF2B5EF4-FFF2-40B4-BE49-F238E27FC236}">
                <a16:creationId xmlns:a16="http://schemas.microsoft.com/office/drawing/2014/main" id="{FC62FE72-EAB0-332F-BD74-FAA654F95B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341" y="180127"/>
            <a:ext cx="3312000" cy="4972849"/>
          </a:xfrm>
          <a:prstGeom prst="rect">
            <a:avLst/>
          </a:prstGeom>
          <a:ln w="38100">
            <a:solidFill>
              <a:schemeClr val="bg1"/>
            </a:solidFill>
          </a:ln>
        </p:spPr>
      </p:pic>
      <p:pic>
        <p:nvPicPr>
          <p:cNvPr id="5" name="Image 4" descr="Une image contenant plein air, nature, ravin, ciel&#10;&#10;Description générée automatiquement">
            <a:extLst>
              <a:ext uri="{FF2B5EF4-FFF2-40B4-BE49-F238E27FC236}">
                <a16:creationId xmlns:a16="http://schemas.microsoft.com/office/drawing/2014/main" id="{2E8E0F8E-E958-A003-1EFD-2FF6C2C439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9659" y="1607144"/>
            <a:ext cx="3420000" cy="5135008"/>
          </a:xfrm>
          <a:prstGeom prst="rect">
            <a:avLst/>
          </a:prstGeom>
          <a:ln w="38100">
            <a:solidFill>
              <a:schemeClr val="bg1"/>
            </a:solidFill>
          </a:ln>
        </p:spPr>
      </p:pic>
    </p:spTree>
    <p:extLst>
      <p:ext uri="{BB962C8B-B14F-4D97-AF65-F5344CB8AC3E}">
        <p14:creationId xmlns:p14="http://schemas.microsoft.com/office/powerpoint/2010/main" val="3812688510"/>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Ruines, bâtiment, plein air&#10;&#10;Description générée automatiquement">
            <a:extLst>
              <a:ext uri="{FF2B5EF4-FFF2-40B4-BE49-F238E27FC236}">
                <a16:creationId xmlns:a16="http://schemas.microsoft.com/office/drawing/2014/main" id="{EDCA10A4-A003-9DFC-002E-9B3623D8FFC4}"/>
              </a:ext>
            </a:extLst>
          </p:cNvPr>
          <p:cNvPicPr>
            <a:picLocks noChangeAspect="1"/>
          </p:cNvPicPr>
          <p:nvPr/>
        </p:nvPicPr>
        <p:blipFill rotWithShape="1">
          <a:blip r:embed="rId2">
            <a:extLst>
              <a:ext uri="{28A0092B-C50C-407E-A947-70E740481C1C}">
                <a14:useLocalDpi xmlns:a14="http://schemas.microsoft.com/office/drawing/2010/main" val="0"/>
              </a:ext>
            </a:extLst>
          </a:blip>
          <a:srcRect b="2382"/>
          <a:stretch/>
        </p:blipFill>
        <p:spPr>
          <a:xfrm>
            <a:off x="182341" y="1593289"/>
            <a:ext cx="3384000" cy="4959911"/>
          </a:xfrm>
          <a:prstGeom prst="rect">
            <a:avLst/>
          </a:prstGeom>
          <a:ln w="41275">
            <a:solidFill>
              <a:schemeClr val="bg1"/>
            </a:solidFill>
          </a:ln>
        </p:spPr>
      </p:pic>
      <p:pic>
        <p:nvPicPr>
          <p:cNvPr id="5" name="Image 4" descr="Une image contenant plein air, Ruines, grotte, ciel&#10;&#10;Description générée automatiquement">
            <a:extLst>
              <a:ext uri="{FF2B5EF4-FFF2-40B4-BE49-F238E27FC236}">
                <a16:creationId xmlns:a16="http://schemas.microsoft.com/office/drawing/2014/main" id="{D55D5242-7BC9-A568-580C-FA93083FB1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3659" y="221691"/>
            <a:ext cx="3276000" cy="4918796"/>
          </a:xfrm>
          <a:prstGeom prst="rect">
            <a:avLst/>
          </a:prstGeom>
          <a:ln w="41275">
            <a:solidFill>
              <a:schemeClr val="bg1"/>
            </a:solidFill>
          </a:ln>
        </p:spPr>
      </p:pic>
    </p:spTree>
    <p:extLst>
      <p:ext uri="{BB962C8B-B14F-4D97-AF65-F5344CB8AC3E}">
        <p14:creationId xmlns:p14="http://schemas.microsoft.com/office/powerpoint/2010/main" val="1694102756"/>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plante, bâtiment&#10;&#10;Description générée automatiquement">
            <a:extLst>
              <a:ext uri="{FF2B5EF4-FFF2-40B4-BE49-F238E27FC236}">
                <a16:creationId xmlns:a16="http://schemas.microsoft.com/office/drawing/2014/main" id="{901F8BCC-CE9A-F826-4F02-05146AA5F0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091" y="280554"/>
            <a:ext cx="4428000" cy="3321000"/>
          </a:xfrm>
          <a:prstGeom prst="rect">
            <a:avLst/>
          </a:prstGeom>
          <a:ln w="41275">
            <a:solidFill>
              <a:schemeClr val="bg1"/>
            </a:solidFill>
          </a:ln>
        </p:spPr>
      </p:pic>
      <p:sp>
        <p:nvSpPr>
          <p:cNvPr id="4" name="ZoneTexte 3">
            <a:extLst>
              <a:ext uri="{FF2B5EF4-FFF2-40B4-BE49-F238E27FC236}">
                <a16:creationId xmlns:a16="http://schemas.microsoft.com/office/drawing/2014/main" id="{A46EE034-C464-5D10-251A-0D233C5F1BDA}"/>
              </a:ext>
            </a:extLst>
          </p:cNvPr>
          <p:cNvSpPr txBox="1"/>
          <p:nvPr/>
        </p:nvSpPr>
        <p:spPr>
          <a:xfrm>
            <a:off x="1343891" y="3645893"/>
            <a:ext cx="4752109" cy="461665"/>
          </a:xfrm>
          <a:prstGeom prst="rect">
            <a:avLst/>
          </a:prstGeom>
          <a:noFill/>
        </p:spPr>
        <p:txBody>
          <a:bodyPr wrap="square" rtlCol="0">
            <a:spAutoFit/>
          </a:bodyPr>
          <a:lstStyle/>
          <a:p>
            <a:r>
              <a:rPr lang="fr-FR" sz="2400" b="1"/>
              <a:t>Lot - Autoire</a:t>
            </a:r>
            <a:endParaRPr lang="fr-FR" sz="2400" b="1" dirty="0"/>
          </a:p>
        </p:txBody>
      </p:sp>
      <p:pic>
        <p:nvPicPr>
          <p:cNvPr id="5" name="Image 4">
            <a:extLst>
              <a:ext uri="{FF2B5EF4-FFF2-40B4-BE49-F238E27FC236}">
                <a16:creationId xmlns:a16="http://schemas.microsoft.com/office/drawing/2014/main" id="{16CE7B63-A017-8CFD-1592-7DF465A17D07}"/>
              </a:ext>
            </a:extLst>
          </p:cNvPr>
          <p:cNvPicPr>
            <a:picLocks noChangeAspect="1"/>
          </p:cNvPicPr>
          <p:nvPr/>
        </p:nvPicPr>
        <p:blipFill>
          <a:blip r:embed="rId3"/>
          <a:stretch>
            <a:fillRect/>
          </a:stretch>
        </p:blipFill>
        <p:spPr>
          <a:xfrm>
            <a:off x="7018909" y="3429000"/>
            <a:ext cx="4896000" cy="3258043"/>
          </a:xfrm>
          <a:prstGeom prst="rect">
            <a:avLst/>
          </a:prstGeom>
          <a:ln w="44450">
            <a:solidFill>
              <a:schemeClr val="bg1"/>
            </a:solidFill>
          </a:ln>
        </p:spPr>
      </p:pic>
    </p:spTree>
    <p:extLst>
      <p:ext uri="{BB962C8B-B14F-4D97-AF65-F5344CB8AC3E}">
        <p14:creationId xmlns:p14="http://schemas.microsoft.com/office/powerpoint/2010/main" val="404128832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83623FEE-322C-E677-5A84-C7B0674D79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0844" y="318655"/>
            <a:ext cx="5652000" cy="3480690"/>
          </a:xfrm>
          <a:prstGeom prst="rect">
            <a:avLst/>
          </a:prstGeom>
          <a:ln w="41275">
            <a:solidFill>
              <a:schemeClr val="bg1"/>
            </a:solidFill>
          </a:ln>
        </p:spPr>
      </p:pic>
      <p:pic>
        <p:nvPicPr>
          <p:cNvPr id="5" name="Image 4" descr="Une image contenant arbre, plein air, paysage, Village&#10;&#10;Description générée automatiquement">
            <a:extLst>
              <a:ext uri="{FF2B5EF4-FFF2-40B4-BE49-F238E27FC236}">
                <a16:creationId xmlns:a16="http://schemas.microsoft.com/office/drawing/2014/main" id="{7C68D9F4-3736-D384-37B0-692D89FAE1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258845"/>
            <a:ext cx="5832000" cy="3280500"/>
          </a:xfrm>
          <a:prstGeom prst="rect">
            <a:avLst/>
          </a:prstGeom>
          <a:ln w="41275">
            <a:solidFill>
              <a:schemeClr val="bg1"/>
            </a:solidFill>
          </a:ln>
        </p:spPr>
      </p:pic>
    </p:spTree>
    <p:extLst>
      <p:ext uri="{BB962C8B-B14F-4D97-AF65-F5344CB8AC3E}">
        <p14:creationId xmlns:p14="http://schemas.microsoft.com/office/powerpoint/2010/main" val="149178353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CE9016CA-BA3A-DEE2-935C-F4ACEB4F91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623" y="2820786"/>
            <a:ext cx="5076825" cy="3810000"/>
          </a:xfrm>
          <a:prstGeom prst="rect">
            <a:avLst/>
          </a:prstGeom>
          <a:ln w="41275">
            <a:solidFill>
              <a:schemeClr val="bg1"/>
            </a:solidFill>
          </a:ln>
        </p:spPr>
      </p:pic>
      <p:pic>
        <p:nvPicPr>
          <p:cNvPr id="5" name="Image 4" descr="Une image contenant plein air, bâtiment, plante, herbe&#10;&#10;Description générée automatiquement">
            <a:extLst>
              <a:ext uri="{FF2B5EF4-FFF2-40B4-BE49-F238E27FC236}">
                <a16:creationId xmlns:a16="http://schemas.microsoft.com/office/drawing/2014/main" id="{2CF8D5C6-38F5-2CFB-0927-8622FF3178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2377" y="153633"/>
            <a:ext cx="6084000" cy="3275367"/>
          </a:xfrm>
          <a:prstGeom prst="rect">
            <a:avLst/>
          </a:prstGeom>
          <a:ln w="38100">
            <a:solidFill>
              <a:schemeClr val="bg1"/>
            </a:solidFill>
          </a:ln>
        </p:spPr>
      </p:pic>
    </p:spTree>
    <p:extLst>
      <p:ext uri="{BB962C8B-B14F-4D97-AF65-F5344CB8AC3E}">
        <p14:creationId xmlns:p14="http://schemas.microsoft.com/office/powerpoint/2010/main" val="318238339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toit, fenêtre&#10;&#10;Description générée automatiquement">
            <a:extLst>
              <a:ext uri="{FF2B5EF4-FFF2-40B4-BE49-F238E27FC236}">
                <a16:creationId xmlns:a16="http://schemas.microsoft.com/office/drawing/2014/main" id="{4C22CF96-5738-8C41-4044-8094EABEEA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6000" y="599999"/>
            <a:ext cx="8160000" cy="6120000"/>
          </a:xfrm>
          <a:prstGeom prst="rect">
            <a:avLst/>
          </a:prstGeom>
          <a:effectLst>
            <a:softEdge rad="317500"/>
          </a:effectLst>
        </p:spPr>
      </p:pic>
      <p:sp>
        <p:nvSpPr>
          <p:cNvPr id="4" name="ZoneTexte 3">
            <a:extLst>
              <a:ext uri="{FF2B5EF4-FFF2-40B4-BE49-F238E27FC236}">
                <a16:creationId xmlns:a16="http://schemas.microsoft.com/office/drawing/2014/main" id="{F960C79D-46F8-E44A-BBEF-23904F790137}"/>
              </a:ext>
            </a:extLst>
          </p:cNvPr>
          <p:cNvSpPr txBox="1"/>
          <p:nvPr/>
        </p:nvSpPr>
        <p:spPr>
          <a:xfrm>
            <a:off x="2713220" y="0"/>
            <a:ext cx="7462780" cy="830997"/>
          </a:xfrm>
          <a:prstGeom prst="rect">
            <a:avLst/>
          </a:prstGeom>
          <a:noFill/>
        </p:spPr>
        <p:txBody>
          <a:bodyPr wrap="square" rtlCol="0">
            <a:spAutoFit/>
          </a:bodyPr>
          <a:lstStyle/>
          <a:p>
            <a:r>
              <a:rPr lang="fr-FR" sz="2400" b="1" dirty="0"/>
              <a:t>Cahors (Lot, France). Vue prise du mont Saint-Cyr, au sud et sud-est de la ville. Cathédrale Saint-Étienne.</a:t>
            </a:r>
          </a:p>
        </p:txBody>
      </p:sp>
    </p:spTree>
    <p:extLst>
      <p:ext uri="{BB962C8B-B14F-4D97-AF65-F5344CB8AC3E}">
        <p14:creationId xmlns:p14="http://schemas.microsoft.com/office/powerpoint/2010/main" val="185788880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CCAB95-36D1-1897-3609-2FAABBEC67F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t>Cahors est une ville située sur le fleuve du Lot en Occitanie, dans le sud de la France. Elle est connue pour son vin rouge intense, ses jardins municipaux bien entretenus et le pont </a:t>
            </a:r>
            <a:r>
              <a:rPr lang="fr-FR" sz="4400" b="1" dirty="0" err="1"/>
              <a:t>Valentré</a:t>
            </a:r>
            <a:r>
              <a:rPr lang="fr-FR" sz="4400" b="1" dirty="0"/>
              <a:t>, un pont médiéval doté de 3 tours. Dans la vieille ville, on trouve des maisons à colombages et d'étroites ruelles. L'imposante cathédrale Saint-Étienne, de style gothique et roman, arbore de grands dômes et des fresques vieilles de plusieurs siècles. </a:t>
            </a:r>
          </a:p>
        </p:txBody>
      </p:sp>
    </p:spTree>
    <p:extLst>
      <p:ext uri="{BB962C8B-B14F-4D97-AF65-F5344CB8AC3E}">
        <p14:creationId xmlns:p14="http://schemas.microsoft.com/office/powerpoint/2010/main" val="358072063"/>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4F3FEC11-2E46-E9FE-0443-30F118F02B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3142" y="333225"/>
            <a:ext cx="8485716" cy="5940000"/>
          </a:xfrm>
          <a:prstGeom prst="rect">
            <a:avLst/>
          </a:prstGeom>
          <a:effectLst>
            <a:softEdge rad="635000"/>
          </a:effectLst>
        </p:spPr>
      </p:pic>
      <p:sp>
        <p:nvSpPr>
          <p:cNvPr id="4" name="ZoneTexte 3">
            <a:extLst>
              <a:ext uri="{FF2B5EF4-FFF2-40B4-BE49-F238E27FC236}">
                <a16:creationId xmlns:a16="http://schemas.microsoft.com/office/drawing/2014/main" id="{A41FA0B6-9BC4-F857-DFF6-3B91375E8CD5}"/>
              </a:ext>
            </a:extLst>
          </p:cNvPr>
          <p:cNvSpPr txBox="1"/>
          <p:nvPr/>
        </p:nvSpPr>
        <p:spPr>
          <a:xfrm>
            <a:off x="4417102" y="6093343"/>
            <a:ext cx="7090347" cy="584775"/>
          </a:xfrm>
          <a:prstGeom prst="rect">
            <a:avLst/>
          </a:prstGeom>
          <a:noFill/>
        </p:spPr>
        <p:txBody>
          <a:bodyPr wrap="square" rtlCol="0">
            <a:spAutoFit/>
          </a:bodyPr>
          <a:lstStyle/>
          <a:p>
            <a:r>
              <a:rPr lang="fr-FR" sz="3200" b="1" dirty="0"/>
              <a:t> Pont </a:t>
            </a:r>
            <a:r>
              <a:rPr lang="fr-FR" sz="3200" b="1" dirty="0" err="1"/>
              <a:t>Valentre</a:t>
            </a:r>
            <a:r>
              <a:rPr lang="fr-FR" sz="3200" b="1" dirty="0"/>
              <a:t> - Cahors</a:t>
            </a:r>
          </a:p>
        </p:txBody>
      </p:sp>
    </p:spTree>
    <p:extLst>
      <p:ext uri="{BB962C8B-B14F-4D97-AF65-F5344CB8AC3E}">
        <p14:creationId xmlns:p14="http://schemas.microsoft.com/office/powerpoint/2010/main" val="3806793562"/>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B71E4BEB-321F-D6CB-DD9D-5DF3632E2E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12" y="279000"/>
            <a:ext cx="11524976" cy="6300000"/>
          </a:xfrm>
          <a:prstGeom prst="rect">
            <a:avLst/>
          </a:prstGeom>
          <a:effectLst>
            <a:softEdge rad="635000"/>
          </a:effectLst>
        </p:spPr>
      </p:pic>
      <p:sp>
        <p:nvSpPr>
          <p:cNvPr id="4" name="ZoneTexte 3">
            <a:extLst>
              <a:ext uri="{FF2B5EF4-FFF2-40B4-BE49-F238E27FC236}">
                <a16:creationId xmlns:a16="http://schemas.microsoft.com/office/drawing/2014/main" id="{93CC0FC6-D5E6-C6A1-DFF4-D2EF24ED0973}"/>
              </a:ext>
            </a:extLst>
          </p:cNvPr>
          <p:cNvSpPr txBox="1"/>
          <p:nvPr/>
        </p:nvSpPr>
        <p:spPr>
          <a:xfrm>
            <a:off x="799475" y="6014441"/>
            <a:ext cx="11252617" cy="830997"/>
          </a:xfrm>
          <a:prstGeom prst="rect">
            <a:avLst/>
          </a:prstGeom>
          <a:noFill/>
        </p:spPr>
        <p:txBody>
          <a:bodyPr wrap="square" rtlCol="0">
            <a:spAutoFit/>
          </a:bodyPr>
          <a:lstStyle/>
          <a:p>
            <a:r>
              <a:rPr lang="fr-FR" sz="2400" b="1" dirty="0"/>
              <a:t> Bibliothèque municipale, Statue de Léon Gambetta et Collège Gambetta à Cahors</a:t>
            </a:r>
          </a:p>
        </p:txBody>
      </p:sp>
    </p:spTree>
    <p:extLst>
      <p:ext uri="{BB962C8B-B14F-4D97-AF65-F5344CB8AC3E}">
        <p14:creationId xmlns:p14="http://schemas.microsoft.com/office/powerpoint/2010/main" val="418602698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fenêtre&#10;&#10;Description générée automatiquement">
            <a:extLst>
              <a:ext uri="{FF2B5EF4-FFF2-40B4-BE49-F238E27FC236}">
                <a16:creationId xmlns:a16="http://schemas.microsoft.com/office/drawing/2014/main" id="{D27C3799-9FAF-7B7F-25DD-D3E3910178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6757" y="189000"/>
            <a:ext cx="4858486" cy="6480000"/>
          </a:xfrm>
          <a:prstGeom prst="rect">
            <a:avLst/>
          </a:prstGeom>
          <a:ln w="44450">
            <a:solidFill>
              <a:schemeClr val="bg1"/>
            </a:solidFill>
          </a:ln>
        </p:spPr>
      </p:pic>
      <p:sp>
        <p:nvSpPr>
          <p:cNvPr id="4" name="ZoneTexte 3">
            <a:extLst>
              <a:ext uri="{FF2B5EF4-FFF2-40B4-BE49-F238E27FC236}">
                <a16:creationId xmlns:a16="http://schemas.microsoft.com/office/drawing/2014/main" id="{211443F0-D4E4-40BA-FFE7-BE3FFDE4F8D4}"/>
              </a:ext>
            </a:extLst>
          </p:cNvPr>
          <p:cNvSpPr txBox="1"/>
          <p:nvPr/>
        </p:nvSpPr>
        <p:spPr>
          <a:xfrm>
            <a:off x="8814217" y="2908092"/>
            <a:ext cx="3048000" cy="3046988"/>
          </a:xfrm>
          <a:prstGeom prst="rect">
            <a:avLst/>
          </a:prstGeom>
          <a:noFill/>
        </p:spPr>
        <p:txBody>
          <a:bodyPr wrap="square" rtlCol="0">
            <a:spAutoFit/>
          </a:bodyPr>
          <a:lstStyle/>
          <a:p>
            <a:r>
              <a:rPr lang="fr-FR" sz="2400" b="1" dirty="0"/>
              <a:t>Cahors (Lot, France). Vue prise du mont Saint-Cyr, au sud et sud-est de la ville. À l'avant-plan, tour du collège Gambetta. Au fond, pont </a:t>
            </a:r>
            <a:r>
              <a:rPr lang="fr-FR" sz="2400" b="1" dirty="0" err="1"/>
              <a:t>Valentré</a:t>
            </a:r>
            <a:r>
              <a:rPr lang="fr-FR" sz="2400" b="1" dirty="0"/>
              <a:t>.</a:t>
            </a:r>
          </a:p>
        </p:txBody>
      </p:sp>
    </p:spTree>
    <p:extLst>
      <p:ext uri="{BB962C8B-B14F-4D97-AF65-F5344CB8AC3E}">
        <p14:creationId xmlns:p14="http://schemas.microsoft.com/office/powerpoint/2010/main" val="164363481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ruit, raisin, Feuilles de vigne, Fruit sans pépins&#10;&#10;Description générée automatiquement">
            <a:extLst>
              <a:ext uri="{FF2B5EF4-FFF2-40B4-BE49-F238E27FC236}">
                <a16:creationId xmlns:a16="http://schemas.microsoft.com/office/drawing/2014/main" id="{7AE26B6F-4C8B-94E0-6072-34CE03996C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4754" y="189000"/>
            <a:ext cx="4849392" cy="6480000"/>
          </a:xfrm>
          <a:prstGeom prst="rect">
            <a:avLst/>
          </a:prstGeom>
          <a:ln w="41275">
            <a:solidFill>
              <a:schemeClr val="bg1"/>
            </a:solidFill>
          </a:ln>
        </p:spPr>
      </p:pic>
      <p:sp>
        <p:nvSpPr>
          <p:cNvPr id="4" name="ZoneTexte 3">
            <a:extLst>
              <a:ext uri="{FF2B5EF4-FFF2-40B4-BE49-F238E27FC236}">
                <a16:creationId xmlns:a16="http://schemas.microsoft.com/office/drawing/2014/main" id="{EF7896C2-70CB-DCAB-18CC-D579259AD61E}"/>
              </a:ext>
            </a:extLst>
          </p:cNvPr>
          <p:cNvSpPr txBox="1"/>
          <p:nvPr/>
        </p:nvSpPr>
        <p:spPr>
          <a:xfrm>
            <a:off x="539646" y="2319728"/>
            <a:ext cx="3267856" cy="3416320"/>
          </a:xfrm>
          <a:prstGeom prst="rect">
            <a:avLst/>
          </a:prstGeom>
          <a:noFill/>
        </p:spPr>
        <p:txBody>
          <a:bodyPr wrap="square" rtlCol="0">
            <a:spAutoFit/>
          </a:bodyPr>
          <a:lstStyle/>
          <a:p>
            <a:r>
              <a:rPr lang="fr-FR" sz="2400" b="1" dirty="0"/>
              <a:t>Gros plan le 12 août d'une grappe dans le vignoble de Cahors sur la commune de Luzech, rive droite de la vallée du Lot en face de l'église d'Albas, située sur la rive gauche.</a:t>
            </a:r>
          </a:p>
        </p:txBody>
      </p:sp>
    </p:spTree>
    <p:extLst>
      <p:ext uri="{BB962C8B-B14F-4D97-AF65-F5344CB8AC3E}">
        <p14:creationId xmlns:p14="http://schemas.microsoft.com/office/powerpoint/2010/main" val="3576825215"/>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norama, Photographie aérienne, eau&#10;&#10;Description générée automatiquement">
            <a:extLst>
              <a:ext uri="{FF2B5EF4-FFF2-40B4-BE49-F238E27FC236}">
                <a16:creationId xmlns:a16="http://schemas.microsoft.com/office/drawing/2014/main" id="{48B78FC5-D665-2DDF-E322-9FE653B3C7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000" y="1178228"/>
            <a:ext cx="11088000" cy="4111800"/>
          </a:xfrm>
          <a:prstGeom prst="rect">
            <a:avLst/>
          </a:prstGeom>
          <a:ln w="47625">
            <a:solidFill>
              <a:schemeClr val="bg1"/>
            </a:solidFill>
          </a:ln>
        </p:spPr>
      </p:pic>
      <p:sp>
        <p:nvSpPr>
          <p:cNvPr id="4" name="ZoneTexte 3">
            <a:extLst>
              <a:ext uri="{FF2B5EF4-FFF2-40B4-BE49-F238E27FC236}">
                <a16:creationId xmlns:a16="http://schemas.microsoft.com/office/drawing/2014/main" id="{B3D2DE62-9A37-7EBD-5547-7463C7163A4B}"/>
              </a:ext>
            </a:extLst>
          </p:cNvPr>
          <p:cNvSpPr txBox="1"/>
          <p:nvPr/>
        </p:nvSpPr>
        <p:spPr>
          <a:xfrm>
            <a:off x="1214203" y="5409948"/>
            <a:ext cx="11415148" cy="830997"/>
          </a:xfrm>
          <a:prstGeom prst="rect">
            <a:avLst/>
          </a:prstGeom>
          <a:noFill/>
        </p:spPr>
        <p:txBody>
          <a:bodyPr wrap="square" rtlCol="0">
            <a:spAutoFit/>
          </a:bodyPr>
          <a:lstStyle/>
          <a:p>
            <a:r>
              <a:rPr lang="fr-FR" sz="2400" b="1" dirty="0"/>
              <a:t>Vue du cœur de ville cadurcien et des quartiers limitrophes, depuis le mont Saint-Cyr.</a:t>
            </a:r>
          </a:p>
        </p:txBody>
      </p:sp>
    </p:spTree>
    <p:extLst>
      <p:ext uri="{BB962C8B-B14F-4D97-AF65-F5344CB8AC3E}">
        <p14:creationId xmlns:p14="http://schemas.microsoft.com/office/powerpoint/2010/main" val="206662914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CDFEF275-F6AC-7391-31CC-FCB05876F1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5303" y="459000"/>
            <a:ext cx="7641394" cy="5940000"/>
          </a:xfrm>
          <a:prstGeom prst="rect">
            <a:avLst/>
          </a:prstGeom>
          <a:effectLst>
            <a:softEdge rad="317500"/>
          </a:effectLst>
        </p:spPr>
      </p:pic>
      <p:sp>
        <p:nvSpPr>
          <p:cNvPr id="4" name="ZoneTexte 3">
            <a:extLst>
              <a:ext uri="{FF2B5EF4-FFF2-40B4-BE49-F238E27FC236}">
                <a16:creationId xmlns:a16="http://schemas.microsoft.com/office/drawing/2014/main" id="{3F0CB55C-90C8-995A-C113-89FA53FBB3E9}"/>
              </a:ext>
            </a:extLst>
          </p:cNvPr>
          <p:cNvSpPr txBox="1"/>
          <p:nvPr/>
        </p:nvSpPr>
        <p:spPr>
          <a:xfrm>
            <a:off x="2659186" y="5904325"/>
            <a:ext cx="8523477" cy="738664"/>
          </a:xfrm>
          <a:prstGeom prst="rect">
            <a:avLst/>
          </a:prstGeom>
          <a:noFill/>
        </p:spPr>
        <p:txBody>
          <a:bodyPr wrap="square" rtlCol="0">
            <a:spAutoFit/>
          </a:bodyPr>
          <a:lstStyle/>
          <a:p>
            <a:endParaRPr lang="fr-FR" dirty="0"/>
          </a:p>
          <a:p>
            <a:r>
              <a:rPr lang="fr-FR" sz="2400" b="1" dirty="0"/>
              <a:t>Pont ferroviaire de Cahors traversant la rivière Lot.</a:t>
            </a:r>
          </a:p>
        </p:txBody>
      </p:sp>
    </p:spTree>
    <p:extLst>
      <p:ext uri="{BB962C8B-B14F-4D97-AF65-F5344CB8AC3E}">
        <p14:creationId xmlns:p14="http://schemas.microsoft.com/office/powerpoint/2010/main" val="380270049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herbe&#10;&#10;Description générée automatiquement">
            <a:extLst>
              <a:ext uri="{FF2B5EF4-FFF2-40B4-BE49-F238E27FC236}">
                <a16:creationId xmlns:a16="http://schemas.microsoft.com/office/drawing/2014/main" id="{4BA5111D-0B36-18DE-00C1-4B5251C1CD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960" y="279000"/>
            <a:ext cx="9442638" cy="6300000"/>
          </a:xfrm>
          <a:prstGeom prst="rect">
            <a:avLst/>
          </a:prstGeom>
          <a:effectLst>
            <a:softEdge rad="317500"/>
          </a:effectLst>
        </p:spPr>
      </p:pic>
      <p:sp>
        <p:nvSpPr>
          <p:cNvPr id="4" name="ZoneTexte 3">
            <a:extLst>
              <a:ext uri="{FF2B5EF4-FFF2-40B4-BE49-F238E27FC236}">
                <a16:creationId xmlns:a16="http://schemas.microsoft.com/office/drawing/2014/main" id="{1CD712A5-FBF6-EBEA-B029-56CAD431E899}"/>
              </a:ext>
            </a:extLst>
          </p:cNvPr>
          <p:cNvSpPr txBox="1"/>
          <p:nvPr/>
        </p:nvSpPr>
        <p:spPr>
          <a:xfrm>
            <a:off x="9758598" y="0"/>
            <a:ext cx="2173574" cy="5878532"/>
          </a:xfrm>
          <a:prstGeom prst="rect">
            <a:avLst/>
          </a:prstGeom>
          <a:noFill/>
        </p:spPr>
        <p:txBody>
          <a:bodyPr wrap="square" rtlCol="0">
            <a:spAutoFit/>
          </a:bodyPr>
          <a:lstStyle/>
          <a:p>
            <a:endParaRPr lang="fr-FR" sz="2400" b="1" dirty="0"/>
          </a:p>
          <a:p>
            <a:r>
              <a:rPr lang="fr-FR" sz="3200" b="1" dirty="0"/>
              <a:t>La rénovation du bâti ancien, un axe majeur de la reconquête du cœur de ville cadurcien.</a:t>
            </a:r>
          </a:p>
        </p:txBody>
      </p:sp>
    </p:spTree>
    <p:extLst>
      <p:ext uri="{BB962C8B-B14F-4D97-AF65-F5344CB8AC3E}">
        <p14:creationId xmlns:p14="http://schemas.microsoft.com/office/powerpoint/2010/main" val="1404379648"/>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310F1B63-2D09-00DC-8390-E019B566A3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8597" y="189000"/>
            <a:ext cx="4858481" cy="6480000"/>
          </a:xfrm>
          <a:prstGeom prst="rect">
            <a:avLst/>
          </a:prstGeom>
          <a:ln w="38100">
            <a:solidFill>
              <a:schemeClr val="bg1"/>
            </a:solidFill>
          </a:ln>
        </p:spPr>
      </p:pic>
      <p:sp>
        <p:nvSpPr>
          <p:cNvPr id="4" name="ZoneTexte 3">
            <a:extLst>
              <a:ext uri="{FF2B5EF4-FFF2-40B4-BE49-F238E27FC236}">
                <a16:creationId xmlns:a16="http://schemas.microsoft.com/office/drawing/2014/main" id="{B4A92813-3B8D-783B-73EC-E65F908A5386}"/>
              </a:ext>
            </a:extLst>
          </p:cNvPr>
          <p:cNvSpPr txBox="1"/>
          <p:nvPr/>
        </p:nvSpPr>
        <p:spPr>
          <a:xfrm>
            <a:off x="631249" y="2428407"/>
            <a:ext cx="4047345" cy="2677656"/>
          </a:xfrm>
          <a:prstGeom prst="rect">
            <a:avLst/>
          </a:prstGeom>
          <a:noFill/>
        </p:spPr>
        <p:txBody>
          <a:bodyPr wrap="square" rtlCol="0">
            <a:spAutoFit/>
          </a:bodyPr>
          <a:lstStyle/>
          <a:p>
            <a:endParaRPr lang="fr-FR" sz="2400" b="1"/>
          </a:p>
          <a:p>
            <a:r>
              <a:rPr lang="fr-FR" sz="2400" b="1"/>
              <a:t>Plus de détails</a:t>
            </a:r>
          </a:p>
          <a:p>
            <a:r>
              <a:rPr lang="fr-FR" sz="2400" b="1"/>
              <a:t>L'Arc de Diane, le principal vestige des thermes romains de la cité gallo-romaine Divona Cadurcorum.</a:t>
            </a:r>
            <a:endParaRPr lang="fr-FR" sz="2400" b="1" dirty="0"/>
          </a:p>
        </p:txBody>
      </p:sp>
    </p:spTree>
    <p:extLst>
      <p:ext uri="{BB962C8B-B14F-4D97-AF65-F5344CB8AC3E}">
        <p14:creationId xmlns:p14="http://schemas.microsoft.com/office/powerpoint/2010/main" val="2628501596"/>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cade, église&#10;&#10;Description générée automatiquement">
            <a:extLst>
              <a:ext uri="{FF2B5EF4-FFF2-40B4-BE49-F238E27FC236}">
                <a16:creationId xmlns:a16="http://schemas.microsoft.com/office/drawing/2014/main" id="{1E3C10EB-1F8B-6267-D8B6-A57AFAE595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8131" y="189000"/>
            <a:ext cx="4334447" cy="6480000"/>
          </a:xfrm>
          <a:prstGeom prst="rect">
            <a:avLst/>
          </a:prstGeom>
          <a:ln w="44450">
            <a:solidFill>
              <a:schemeClr val="bg1"/>
            </a:solidFill>
          </a:ln>
        </p:spPr>
      </p:pic>
      <p:sp>
        <p:nvSpPr>
          <p:cNvPr id="5" name="ZoneTexte 4">
            <a:extLst>
              <a:ext uri="{FF2B5EF4-FFF2-40B4-BE49-F238E27FC236}">
                <a16:creationId xmlns:a16="http://schemas.microsoft.com/office/drawing/2014/main" id="{A2CAB02C-2080-EE2F-AC55-2FEF5CA015E7}"/>
              </a:ext>
            </a:extLst>
          </p:cNvPr>
          <p:cNvSpPr txBox="1"/>
          <p:nvPr/>
        </p:nvSpPr>
        <p:spPr>
          <a:xfrm>
            <a:off x="7225258" y="3429000"/>
            <a:ext cx="4512039" cy="1846659"/>
          </a:xfrm>
          <a:prstGeom prst="rect">
            <a:avLst/>
          </a:prstGeom>
          <a:noFill/>
        </p:spPr>
        <p:txBody>
          <a:bodyPr wrap="square" rtlCol="0">
            <a:spAutoFit/>
          </a:bodyPr>
          <a:lstStyle/>
          <a:p>
            <a:endParaRPr lang="fr-FR" dirty="0"/>
          </a:p>
          <a:p>
            <a:r>
              <a:rPr lang="fr-FR" sz="2400" b="1" dirty="0"/>
              <a:t>Le cloître de la cathédrale Saint-Étienne de Cahors, véritable chef-d'œuvre de l'art gothique flamboyant.</a:t>
            </a:r>
          </a:p>
        </p:txBody>
      </p:sp>
    </p:spTree>
    <p:extLst>
      <p:ext uri="{BB962C8B-B14F-4D97-AF65-F5344CB8AC3E}">
        <p14:creationId xmlns:p14="http://schemas.microsoft.com/office/powerpoint/2010/main" val="777999978"/>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32B1D407-E75B-5FEA-8B9D-DB10D4517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5808" y="189000"/>
            <a:ext cx="4231837" cy="6480000"/>
          </a:xfrm>
          <a:prstGeom prst="rect">
            <a:avLst/>
          </a:prstGeom>
          <a:ln w="41275">
            <a:solidFill>
              <a:schemeClr val="bg1"/>
            </a:solidFill>
          </a:ln>
        </p:spPr>
      </p:pic>
      <p:sp>
        <p:nvSpPr>
          <p:cNvPr id="4" name="ZoneTexte 3">
            <a:extLst>
              <a:ext uri="{FF2B5EF4-FFF2-40B4-BE49-F238E27FC236}">
                <a16:creationId xmlns:a16="http://schemas.microsoft.com/office/drawing/2014/main" id="{557C3A82-1F01-C478-10A8-1E8D9A578734}"/>
              </a:ext>
            </a:extLst>
          </p:cNvPr>
          <p:cNvSpPr txBox="1"/>
          <p:nvPr/>
        </p:nvSpPr>
        <p:spPr>
          <a:xfrm>
            <a:off x="588315" y="4212237"/>
            <a:ext cx="4452079" cy="1200329"/>
          </a:xfrm>
          <a:prstGeom prst="rect">
            <a:avLst/>
          </a:prstGeom>
          <a:noFill/>
        </p:spPr>
        <p:txBody>
          <a:bodyPr wrap="square" rtlCol="0">
            <a:spAutoFit/>
          </a:bodyPr>
          <a:lstStyle/>
          <a:p>
            <a:r>
              <a:rPr lang="fr-FR" sz="2400" b="1" dirty="0"/>
              <a:t>La Tour du pape Jean XXII, l'un des phares médiévaux de la cité cadurcienne.</a:t>
            </a:r>
          </a:p>
        </p:txBody>
      </p:sp>
    </p:spTree>
    <p:extLst>
      <p:ext uri="{BB962C8B-B14F-4D97-AF65-F5344CB8AC3E}">
        <p14:creationId xmlns:p14="http://schemas.microsoft.com/office/powerpoint/2010/main" val="3167716902"/>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AA44E598-D7FA-72F2-C0C9-648F9A9BE8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1397" y="179894"/>
            <a:ext cx="6589206" cy="6120000"/>
          </a:xfrm>
          <a:prstGeom prst="rect">
            <a:avLst/>
          </a:prstGeom>
          <a:effectLst>
            <a:softEdge rad="317500"/>
          </a:effectLst>
        </p:spPr>
      </p:pic>
      <p:sp>
        <p:nvSpPr>
          <p:cNvPr id="4" name="ZoneTexte 3">
            <a:extLst>
              <a:ext uri="{FF2B5EF4-FFF2-40B4-BE49-F238E27FC236}">
                <a16:creationId xmlns:a16="http://schemas.microsoft.com/office/drawing/2014/main" id="{6B797E30-61B5-5F5E-6704-7390D00D3315}"/>
              </a:ext>
            </a:extLst>
          </p:cNvPr>
          <p:cNvSpPr txBox="1"/>
          <p:nvPr/>
        </p:nvSpPr>
        <p:spPr>
          <a:xfrm>
            <a:off x="2801397" y="6027003"/>
            <a:ext cx="7045377" cy="830997"/>
          </a:xfrm>
          <a:prstGeom prst="rect">
            <a:avLst/>
          </a:prstGeom>
          <a:noFill/>
        </p:spPr>
        <p:txBody>
          <a:bodyPr wrap="square" rtlCol="0">
            <a:spAutoFit/>
          </a:bodyPr>
          <a:lstStyle/>
          <a:p>
            <a:r>
              <a:rPr lang="fr-FR" sz="2400" b="1" dirty="0"/>
              <a:t>L'Hôtel de </a:t>
            </a:r>
            <a:r>
              <a:rPr lang="fr-FR" sz="2400" b="1" dirty="0" err="1"/>
              <a:t>Roaldès</a:t>
            </a:r>
            <a:r>
              <a:rPr lang="fr-FR" sz="2400" b="1" dirty="0"/>
              <a:t>, la maison où le roi Henri IV aurait séjourné durant les guerres de religion.</a:t>
            </a:r>
          </a:p>
        </p:txBody>
      </p:sp>
    </p:spTree>
    <p:extLst>
      <p:ext uri="{BB962C8B-B14F-4D97-AF65-F5344CB8AC3E}">
        <p14:creationId xmlns:p14="http://schemas.microsoft.com/office/powerpoint/2010/main" val="390262169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fenêtre&#10;&#10;Description générée automatiquement">
            <a:extLst>
              <a:ext uri="{FF2B5EF4-FFF2-40B4-BE49-F238E27FC236}">
                <a16:creationId xmlns:a16="http://schemas.microsoft.com/office/drawing/2014/main" id="{60E82FDE-3868-DA27-F967-4138AD2BE5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2798" y="164911"/>
            <a:ext cx="9786404" cy="6300000"/>
          </a:xfrm>
          <a:prstGeom prst="rect">
            <a:avLst/>
          </a:prstGeom>
          <a:effectLst>
            <a:softEdge rad="635000"/>
          </a:effectLst>
        </p:spPr>
      </p:pic>
      <p:sp>
        <p:nvSpPr>
          <p:cNvPr id="6" name="ZoneTexte 5">
            <a:extLst>
              <a:ext uri="{FF2B5EF4-FFF2-40B4-BE49-F238E27FC236}">
                <a16:creationId xmlns:a16="http://schemas.microsoft.com/office/drawing/2014/main" id="{6C2B4447-3C12-77EF-F43C-2240B5EE7B75}"/>
              </a:ext>
            </a:extLst>
          </p:cNvPr>
          <p:cNvSpPr txBox="1"/>
          <p:nvPr/>
        </p:nvSpPr>
        <p:spPr>
          <a:xfrm>
            <a:off x="2369858" y="5585093"/>
            <a:ext cx="8619344" cy="1107996"/>
          </a:xfrm>
          <a:prstGeom prst="rect">
            <a:avLst/>
          </a:prstGeom>
          <a:noFill/>
        </p:spPr>
        <p:txBody>
          <a:bodyPr wrap="square" rtlCol="0">
            <a:spAutoFit/>
          </a:bodyPr>
          <a:lstStyle/>
          <a:p>
            <a:endParaRPr lang="fr-FR" dirty="0"/>
          </a:p>
          <a:p>
            <a:r>
              <a:rPr lang="fr-FR" sz="2400" b="1" dirty="0"/>
              <a:t>L'Hôtel de Ville de Cahors, inscrit au titre des Monuments historiques depuis 1975.</a:t>
            </a:r>
          </a:p>
        </p:txBody>
      </p:sp>
    </p:spTree>
    <p:extLst>
      <p:ext uri="{BB962C8B-B14F-4D97-AF65-F5344CB8AC3E}">
        <p14:creationId xmlns:p14="http://schemas.microsoft.com/office/powerpoint/2010/main" val="1590122429"/>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ce de marché, scène&#10;&#10;Description générée automatiquement">
            <a:extLst>
              <a:ext uri="{FF2B5EF4-FFF2-40B4-BE49-F238E27FC236}">
                <a16:creationId xmlns:a16="http://schemas.microsoft.com/office/drawing/2014/main" id="{E426405D-7CD5-E3FA-D023-2875866FF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1219" y="144089"/>
            <a:ext cx="9409562" cy="6300000"/>
          </a:xfrm>
          <a:prstGeom prst="rect">
            <a:avLst/>
          </a:prstGeom>
          <a:effectLst>
            <a:softEdge rad="317500"/>
          </a:effectLst>
        </p:spPr>
      </p:pic>
      <p:sp>
        <p:nvSpPr>
          <p:cNvPr id="4" name="ZoneTexte 3">
            <a:extLst>
              <a:ext uri="{FF2B5EF4-FFF2-40B4-BE49-F238E27FC236}">
                <a16:creationId xmlns:a16="http://schemas.microsoft.com/office/drawing/2014/main" id="{5F9BAEF3-3B84-F703-8881-DD88C5252911}"/>
              </a:ext>
            </a:extLst>
          </p:cNvPr>
          <p:cNvSpPr txBox="1"/>
          <p:nvPr/>
        </p:nvSpPr>
        <p:spPr>
          <a:xfrm>
            <a:off x="3147933" y="6144039"/>
            <a:ext cx="8582237" cy="523220"/>
          </a:xfrm>
          <a:prstGeom prst="rect">
            <a:avLst/>
          </a:prstGeom>
          <a:noFill/>
        </p:spPr>
        <p:txBody>
          <a:bodyPr wrap="square" rtlCol="0">
            <a:spAutoFit/>
          </a:bodyPr>
          <a:lstStyle/>
          <a:p>
            <a:r>
              <a:rPr lang="fr-FR" sz="2800" b="1"/>
              <a:t>Le marché bihebdomadaire de Cahors</a:t>
            </a:r>
            <a:endParaRPr lang="fr-FR" sz="2800" b="1" dirty="0"/>
          </a:p>
        </p:txBody>
      </p:sp>
    </p:spTree>
    <p:extLst>
      <p:ext uri="{BB962C8B-B14F-4D97-AF65-F5344CB8AC3E}">
        <p14:creationId xmlns:p14="http://schemas.microsoft.com/office/powerpoint/2010/main" val="1283236884"/>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BE32B71-9085-8760-36CC-9A5E2B8EF9D5}"/>
              </a:ext>
            </a:extLst>
          </p:cNvPr>
          <p:cNvSpPr txBox="1"/>
          <p:nvPr/>
        </p:nvSpPr>
        <p:spPr>
          <a:xfrm>
            <a:off x="2513351" y="524656"/>
            <a:ext cx="7919803" cy="1077218"/>
          </a:xfrm>
          <a:prstGeom prst="rect">
            <a:avLst/>
          </a:prstGeom>
          <a:noFill/>
        </p:spPr>
        <p:txBody>
          <a:bodyPr wrap="square" rtlCol="0">
            <a:spAutoFit/>
          </a:bodyPr>
          <a:lstStyle/>
          <a:p>
            <a:r>
              <a:rPr lang="fr-FR" sz="3200" b="1" dirty="0"/>
              <a:t>Lorient Vous A Présenté Les Communes  D’Autoire Et De Cahors – Le Lot -</a:t>
            </a:r>
          </a:p>
        </p:txBody>
      </p:sp>
      <p:sp>
        <p:nvSpPr>
          <p:cNvPr id="3" name="ZoneTexte 2">
            <a:extLst>
              <a:ext uri="{FF2B5EF4-FFF2-40B4-BE49-F238E27FC236}">
                <a16:creationId xmlns:a16="http://schemas.microsoft.com/office/drawing/2014/main" id="{5B243F46-9100-719F-7C94-61A03B3FEA1C}"/>
              </a:ext>
            </a:extLst>
          </p:cNvPr>
          <p:cNvSpPr txBox="1"/>
          <p:nvPr/>
        </p:nvSpPr>
        <p:spPr>
          <a:xfrm>
            <a:off x="4107305" y="1663750"/>
            <a:ext cx="9293902" cy="584775"/>
          </a:xfrm>
          <a:prstGeom prst="rect">
            <a:avLst/>
          </a:prstGeom>
          <a:noFill/>
        </p:spPr>
        <p:txBody>
          <a:bodyPr wrap="square" rtlCol="0">
            <a:spAutoFit/>
          </a:bodyPr>
          <a:lstStyle/>
          <a:p>
            <a:r>
              <a:rPr lang="fr-FR" sz="3200" b="1" dirty="0"/>
              <a:t>Merci De Votre Visite</a:t>
            </a:r>
          </a:p>
        </p:txBody>
      </p:sp>
      <p:sp>
        <p:nvSpPr>
          <p:cNvPr id="4" name="ZoneTexte 3">
            <a:extLst>
              <a:ext uri="{FF2B5EF4-FFF2-40B4-BE49-F238E27FC236}">
                <a16:creationId xmlns:a16="http://schemas.microsoft.com/office/drawing/2014/main" id="{50EE478D-C0B9-6BBC-E127-6DF2A6AE25C5}"/>
              </a:ext>
            </a:extLst>
          </p:cNvPr>
          <p:cNvSpPr txBox="1"/>
          <p:nvPr/>
        </p:nvSpPr>
        <p:spPr>
          <a:xfrm>
            <a:off x="3447737" y="2370198"/>
            <a:ext cx="7919803"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078DD809-27B8-28C4-BD4E-56F22D7C1CCB}"/>
              </a:ext>
            </a:extLst>
          </p:cNvPr>
          <p:cNvSpPr txBox="1"/>
          <p:nvPr/>
        </p:nvSpPr>
        <p:spPr>
          <a:xfrm>
            <a:off x="5476406" y="3112526"/>
            <a:ext cx="5891134"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1236408377"/>
      </p:ext>
    </p:extLst>
  </p:cSld>
  <p:clrMapOvr>
    <a:masterClrMapping/>
  </p:clrMapOvr>
  <mc:AlternateContent xmlns:mc="http://schemas.openxmlformats.org/markup-compatibility/2006" xmlns:p14="http://schemas.microsoft.com/office/powerpoint/2010/main">
    <mc:Choice Requires="p14">
      <p:transition spd="slow" p14:dur="5000" advClick="0" advTm="8000">
        <p14:vortex dir="r"/>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132</TotalTime>
  <Words>483</Words>
  <Application>Microsoft Office PowerPoint</Application>
  <PresentationFormat>Grand écran</PresentationFormat>
  <Paragraphs>46</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2024-05-19T13:29:24Z</dcterms:created>
  <dcterms:modified xsi:type="dcterms:W3CDTF">2024-05-20T07:46:56Z</dcterms:modified>
</cp:coreProperties>
</file>