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2" r:id="rId3"/>
    <p:sldId id="275" r:id="rId4"/>
    <p:sldId id="276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61" r:id="rId19"/>
    <p:sldId id="260" r:id="rId20"/>
    <p:sldId id="259" r:id="rId21"/>
    <p:sldId id="258" r:id="rId22"/>
    <p:sldId id="257" r:id="rId23"/>
    <p:sldId id="277" r:id="rId24"/>
    <p:sldId id="289" r:id="rId25"/>
    <p:sldId id="278" r:id="rId26"/>
    <p:sldId id="279" r:id="rId27"/>
    <p:sldId id="281" r:id="rId28"/>
    <p:sldId id="282" r:id="rId29"/>
    <p:sldId id="280" r:id="rId30"/>
    <p:sldId id="283" r:id="rId31"/>
    <p:sldId id="284" r:id="rId32"/>
    <p:sldId id="285" r:id="rId33"/>
    <p:sldId id="286" r:id="rId34"/>
    <p:sldId id="287" r:id="rId35"/>
    <p:sldId id="288" r:id="rId36"/>
    <p:sldId id="290" r:id="rId37"/>
    <p:sldId id="291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308" autoAdjust="0"/>
    <p:restoredTop sz="94660"/>
  </p:normalViewPr>
  <p:slideViewPr>
    <p:cSldViewPr snapToGrid="0">
      <p:cViewPr varScale="1">
        <p:scale>
          <a:sx n="86" d="100"/>
          <a:sy n="86" d="100"/>
        </p:scale>
        <p:origin x="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C0D5E1-B1F7-ED14-EF76-23DB94B08F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C88619C-8E81-29EF-22BC-4BAB732842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AA62A9-5F59-956E-1FAA-646E0820D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A012B-986F-424F-B8A0-E4B14B54BF1C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A1D32E-1C98-A890-5590-428946BFC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37B952-B9B8-CDFE-1A8F-E2078BEAA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00EA-9C6E-4FB0-8D93-7A3F2F887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255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9A305-12A5-74F1-2765-981F300AE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CA0C3C7-B6A7-6B1C-FDF3-31F31CAC8F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001900-1C8C-B248-B3E3-01C934FC6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A012B-986F-424F-B8A0-E4B14B54BF1C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1F01E8-4B17-B78C-45CD-5B6724EA6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4B3949-B7CE-D9C0-EED2-35549FDE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00EA-9C6E-4FB0-8D93-7A3F2F887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0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75C000-31C3-73AF-6EAF-7349F4ABF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D6C8B80-6365-AD92-510C-1C6177057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835AE1-79A7-FDC1-6219-30F6487F08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A012B-986F-424F-B8A0-E4B14B54BF1C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87EC6A-91C8-D039-75B1-7802EDFD6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D4AD0E-22D0-31E7-623E-F2874657C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00EA-9C6E-4FB0-8D93-7A3F2F887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389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A49C82-F2AE-B721-F127-7CB4C469F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6C3C79F-A001-E238-C4C8-0272288F64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26EE74B-A201-EF24-BCC2-4DFEEA07B9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651675C-0404-65C8-F716-E61D31719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A012B-986F-424F-B8A0-E4B14B54BF1C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096ACFC-3B64-B317-474D-74E5402B1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D2E05B1-7CBF-D3A1-382E-0D2F3D217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00EA-9C6E-4FB0-8D93-7A3F2F887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000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C893D4-989C-1291-25A1-DE9898615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E944E44-A3CC-D8E2-C426-DAF4449D43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0A7BB5B-2D48-D7BE-B7B7-68000222FE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E5A00BF-6CA4-2105-4234-342D00025A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8852A6D-B680-E36F-2B5F-62C834FB1A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5E552D6-4671-CFD1-3897-907E4C8740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A012B-986F-424F-B8A0-E4B14B54BF1C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484F816-20F8-DED1-8101-EFC81AC68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2320B4E-C10E-BDDB-D137-43BB87159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00EA-9C6E-4FB0-8D93-7A3F2F887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938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56DC45-0D3D-FE12-17B6-8534D0883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80951F3-741F-89CA-8906-FF3BF9094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A012B-986F-424F-B8A0-E4B14B54BF1C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EE236AB-A45A-FF80-D7BF-E30099362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BC9946D-834F-DA1E-A5DD-4BD878B85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00EA-9C6E-4FB0-8D93-7A3F2F887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5987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AEB6D19-764E-DCC2-A376-130D6E3E8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A012B-986F-424F-B8A0-E4B14B54BF1C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C93E8C3-6F61-3988-AFD4-3027CBAA8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961B912-A6EB-0557-C28F-9DE0A6663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00EA-9C6E-4FB0-8D93-7A3F2F887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429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CC014D-D321-902F-A2A9-1D04D5FAE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E77606-3E2C-48F6-0938-87839AA355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65C981E-A02C-22C7-F9A5-BCF059F69A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72275B8-5B3E-3BDA-C0A4-95E40D0EB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A012B-986F-424F-B8A0-E4B14B54BF1C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6FB44D-AB30-DC02-47DD-177FAF68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8825106-6ED2-D05F-579C-1670A591A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00EA-9C6E-4FB0-8D93-7A3F2F887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018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2480F6-FECC-F7E7-4FAD-145D200AA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DE10BF8-DA46-2E92-F59E-AA2389B253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485E842-93B0-8C89-CF78-5F6FC3332E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1F9AFC2-B944-A1A7-4064-608E00ED5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A012B-986F-424F-B8A0-E4B14B54BF1C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64275CA-C681-B952-FB58-914FCAEA7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0279448-661C-2D3C-8ECB-1BC2F2D72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00EA-9C6E-4FB0-8D93-7A3F2F887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951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400BA6-ACEC-349F-2308-D33423028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20E14A0-76AA-2092-3D04-ECCB0AFFB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C2BC3B-1158-6990-3672-06E99B379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A012B-986F-424F-B8A0-E4B14B54BF1C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1DF88B-F05F-18AC-4645-23CBF488C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D304A7-5236-5A8C-3840-47AF07057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00EA-9C6E-4FB0-8D93-7A3F2F887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836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1D276B8-98B5-A325-C1B8-7FF6B62C3D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26B7434-23AA-FF0E-275F-BE37D92F60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68E36E-D7BC-0311-B920-B5D6DFBFC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A012B-986F-424F-B8A0-E4B14B54BF1C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BC1D2B-562B-B538-26DE-7A95A3FFA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4BDF2-706B-52A9-6139-B3ECD72CF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00EA-9C6E-4FB0-8D93-7A3F2F887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996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ED2450D-F19C-81A5-6700-708B5AB54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5F49820-4545-C481-F95B-F63F1417B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327694-9678-86E5-830E-6E25F0AAD7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AA012B-986F-424F-B8A0-E4B14B54BF1C}" type="datetimeFigureOut">
              <a:rPr lang="fr-FR" smtClean="0"/>
              <a:t>04/06/2024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A009BE-8C01-D068-E06D-46693ECCBC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FB434C-B1BB-1D84-BD0B-8F1A5A06A3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D900EA-9C6E-4FB0-8D93-7A3F2F887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776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anque&#10;&#10;Description générée automatiquement">
            <a:extLst>
              <a:ext uri="{FF2B5EF4-FFF2-40B4-BE49-F238E27FC236}">
                <a16:creationId xmlns:a16="http://schemas.microsoft.com/office/drawing/2014/main" id="{7BC1DE87-1B36-C969-0CE3-662F1585B6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2000" y="216828"/>
            <a:ext cx="8748000" cy="642434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936BDA-63BD-8E1D-546C-F48E374E463C}"/>
              </a:ext>
            </a:extLst>
          </p:cNvPr>
          <p:cNvSpPr txBox="1"/>
          <p:nvPr/>
        </p:nvSpPr>
        <p:spPr>
          <a:xfrm>
            <a:off x="4049486" y="843845"/>
            <a:ext cx="9196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Estaing (Aveyron) (France),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6432204-3F84-548D-F6EA-3FF7BB6EE064}"/>
              </a:ext>
            </a:extLst>
          </p:cNvPr>
          <p:cNvSpPr txBox="1"/>
          <p:nvPr/>
        </p:nvSpPr>
        <p:spPr>
          <a:xfrm>
            <a:off x="2330022" y="5842337"/>
            <a:ext cx="884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Estaing (Aveyron) (France), le bourg, le château médiéval (XV/XVIIe siècles) et le pont gothique enjambant le Lot.</a:t>
            </a:r>
          </a:p>
        </p:txBody>
      </p:sp>
    </p:spTree>
    <p:extLst>
      <p:ext uri="{BB962C8B-B14F-4D97-AF65-F5344CB8AC3E}">
        <p14:creationId xmlns:p14="http://schemas.microsoft.com/office/powerpoint/2010/main" val="941265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  <p:sndAc>
          <p:stSnd loop="1">
            <p:snd r:embed="rId2" name="Mon Aveyron par André Roques.wav"/>
          </p:stSnd>
        </p:sndAc>
      </p:transition>
    </mc:Choice>
    <mc:Fallback>
      <p:transition spd="slow" advClick="0" advTm="8000">
        <p:fade/>
        <p:sndAc>
          <p:stSnd loop="1">
            <p:snd r:embed="rId2" name="Mon Aveyron par André Roqu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CC608BE-D65A-AD11-B8B9-8BFC5A2A8E5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Dans le quart nord-est du département de l'Aveyron, la commune d'Estaing s'étend sur 16,96 km2. Elle est bordée au sud par le Lot et arrosée par son affluent la </a:t>
            </a:r>
            <a:r>
              <a:rPr lang="fr-FR" sz="2800" b="1" dirty="0" err="1">
                <a:solidFill>
                  <a:srgbClr val="FFFF00"/>
                </a:solidFill>
              </a:rPr>
              <a:t>Coussane</a:t>
            </a:r>
            <a:r>
              <a:rPr lang="fr-FR" sz="2800" b="1" dirty="0">
                <a:solidFill>
                  <a:srgbClr val="FFFF00"/>
                </a:solidFill>
              </a:rPr>
              <a:t> qui conflue avec le Lot au bourg d'Estaing.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L'altitude minimale, 301 mètres, se trouve à l'ouest, dans la retenue du barrage de Golinhac, là où le Lot quitte la commune et sert de limite entre celles de Golinhac et du </a:t>
            </a:r>
            <a:r>
              <a:rPr lang="fr-FR" sz="2800" b="1" dirty="0" err="1">
                <a:solidFill>
                  <a:srgbClr val="FFFF00"/>
                </a:solidFill>
              </a:rPr>
              <a:t>Nayrac</a:t>
            </a:r>
            <a:r>
              <a:rPr lang="fr-FR" sz="2800" b="1" dirty="0">
                <a:solidFill>
                  <a:srgbClr val="FFFF00"/>
                </a:solidFill>
              </a:rPr>
              <a:t>. L'altitude maximale avec 760 mètres est localisée à l'extrême nord, près du lieu-dit les </a:t>
            </a:r>
            <a:r>
              <a:rPr lang="fr-FR" sz="2800" b="1" dirty="0" err="1">
                <a:solidFill>
                  <a:srgbClr val="FFFF00"/>
                </a:solidFill>
              </a:rPr>
              <a:t>Prats</a:t>
            </a:r>
            <a:r>
              <a:rPr lang="fr-FR" sz="2800" b="1" dirty="0">
                <a:solidFill>
                  <a:srgbClr val="FFFF00"/>
                </a:solidFill>
              </a:rPr>
              <a:t>, en limite de la commune du </a:t>
            </a:r>
            <a:r>
              <a:rPr lang="fr-FR" sz="2800" b="1" dirty="0" err="1">
                <a:solidFill>
                  <a:srgbClr val="FFFF00"/>
                </a:solidFill>
              </a:rPr>
              <a:t>Nayrac</a:t>
            </a:r>
            <a:r>
              <a:rPr lang="fr-FR" sz="2800" b="1" dirty="0">
                <a:solidFill>
                  <a:srgbClr val="FFFF00"/>
                </a:solidFill>
              </a:rPr>
              <a:t>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À l'intersection des routes départementales 22, 97 et 920, le bourg d'Estaing est situé, en distances orthodromiques, huit kilomètres au nord-ouest d'Espalion, vingt kilomètres au sud-ouest de Laguiole, et vingt-quatre kilomètres au nord-nord-est de la préfecture Rodez.</a:t>
            </a:r>
          </a:p>
        </p:txBody>
      </p:sp>
    </p:spTree>
    <p:extLst>
      <p:ext uri="{BB962C8B-B14F-4D97-AF65-F5344CB8AC3E}">
        <p14:creationId xmlns:p14="http://schemas.microsoft.com/office/powerpoint/2010/main" val="11185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arbre, signalisation&#10;&#10;Description générée automatiquement">
            <a:extLst>
              <a:ext uri="{FF2B5EF4-FFF2-40B4-BE49-F238E27FC236}">
                <a16:creationId xmlns:a16="http://schemas.microsoft.com/office/drawing/2014/main" id="{E1800696-4E90-A5B1-F80B-CA8AE8EBEA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3962" y="279000"/>
            <a:ext cx="8393435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659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Pont en arc&#10;&#10;Description générée automatiquement">
            <a:extLst>
              <a:ext uri="{FF2B5EF4-FFF2-40B4-BE49-F238E27FC236}">
                <a16:creationId xmlns:a16="http://schemas.microsoft.com/office/drawing/2014/main" id="{FB5181DF-113E-3174-6D5A-3C913C2EF6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253999"/>
            <a:ext cx="8496000" cy="637837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79D0E9-D8A1-2954-E31B-EA2BE7E8E312}"/>
              </a:ext>
            </a:extLst>
          </p:cNvPr>
          <p:cNvSpPr txBox="1"/>
          <p:nvPr/>
        </p:nvSpPr>
        <p:spPr>
          <a:xfrm>
            <a:off x="4232366" y="5400118"/>
            <a:ext cx="80521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pont d'Estaing sur le Lot.</a:t>
            </a:r>
          </a:p>
        </p:txBody>
      </p:sp>
    </p:spTree>
    <p:extLst>
      <p:ext uri="{BB962C8B-B14F-4D97-AF65-F5344CB8AC3E}">
        <p14:creationId xmlns:p14="http://schemas.microsoft.com/office/powerpoint/2010/main" val="931930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ciel, bâtiment&#10;&#10;Description générée automatiquement">
            <a:extLst>
              <a:ext uri="{FF2B5EF4-FFF2-40B4-BE49-F238E27FC236}">
                <a16:creationId xmlns:a16="http://schemas.microsoft.com/office/drawing/2014/main" id="{DD8BF86F-D383-7D7E-3F9C-38F24723FE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190" y="279000"/>
            <a:ext cx="765161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92C5F4-89BD-7611-9ED5-94BC4DBB6B74}"/>
              </a:ext>
            </a:extLst>
          </p:cNvPr>
          <p:cNvSpPr txBox="1"/>
          <p:nvPr/>
        </p:nvSpPr>
        <p:spPr>
          <a:xfrm>
            <a:off x="4540381" y="5750170"/>
            <a:ext cx="76516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halte de Saint-Jacques.</a:t>
            </a:r>
          </a:p>
        </p:txBody>
      </p:sp>
    </p:spTree>
    <p:extLst>
      <p:ext uri="{BB962C8B-B14F-4D97-AF65-F5344CB8AC3E}">
        <p14:creationId xmlns:p14="http://schemas.microsoft.com/office/powerpoint/2010/main" val="3597970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DCF1DEA6-636F-A66D-F0A0-343D877352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254000"/>
            <a:ext cx="83916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B07E06-8A6C-ADD1-5BA5-7AC488F2FAB1}"/>
              </a:ext>
            </a:extLst>
          </p:cNvPr>
          <p:cNvSpPr txBox="1"/>
          <p:nvPr/>
        </p:nvSpPr>
        <p:spPr>
          <a:xfrm>
            <a:off x="2769326" y="5773003"/>
            <a:ext cx="90394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château d'Estaing, XVe, XVIe et XVIIe siècles.</a:t>
            </a:r>
          </a:p>
        </p:txBody>
      </p:sp>
    </p:spTree>
    <p:extLst>
      <p:ext uri="{BB962C8B-B14F-4D97-AF65-F5344CB8AC3E}">
        <p14:creationId xmlns:p14="http://schemas.microsoft.com/office/powerpoint/2010/main" val="4249212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che, Pont en arc, ciel&#10;&#10;Description générée automatiquement">
            <a:extLst>
              <a:ext uri="{FF2B5EF4-FFF2-40B4-BE49-F238E27FC236}">
                <a16:creationId xmlns:a16="http://schemas.microsoft.com/office/drawing/2014/main" id="{3F7BB24D-E0FE-4BB8-666F-4E83582917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72F6BA-970E-79C8-CC99-054AABE95CAF}"/>
              </a:ext>
            </a:extLst>
          </p:cNvPr>
          <p:cNvSpPr txBox="1"/>
          <p:nvPr/>
        </p:nvSpPr>
        <p:spPr>
          <a:xfrm>
            <a:off x="5016138" y="5748003"/>
            <a:ext cx="89349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 pont gothique.</a:t>
            </a:r>
          </a:p>
        </p:txBody>
      </p:sp>
    </p:spTree>
    <p:extLst>
      <p:ext uri="{BB962C8B-B14F-4D97-AF65-F5344CB8AC3E}">
        <p14:creationId xmlns:p14="http://schemas.microsoft.com/office/powerpoint/2010/main" val="2506195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sculpture, ciel&#10;&#10;Description générée automatiquement">
            <a:extLst>
              <a:ext uri="{FF2B5EF4-FFF2-40B4-BE49-F238E27FC236}">
                <a16:creationId xmlns:a16="http://schemas.microsoft.com/office/drawing/2014/main" id="{00BE4FE1-3960-8E40-9ACD-22884CAC83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254000"/>
            <a:ext cx="83916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4D7A09-B24C-3FE4-C656-24A52D26EF82}"/>
              </a:ext>
            </a:extLst>
          </p:cNvPr>
          <p:cNvSpPr txBox="1"/>
          <p:nvPr/>
        </p:nvSpPr>
        <p:spPr>
          <a:xfrm>
            <a:off x="2875114" y="5680242"/>
            <a:ext cx="7449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Statue de François d'Estaing sur le vieux pont.</a:t>
            </a:r>
          </a:p>
        </p:txBody>
      </p:sp>
    </p:spTree>
    <p:extLst>
      <p:ext uri="{BB962C8B-B14F-4D97-AF65-F5344CB8AC3E}">
        <p14:creationId xmlns:p14="http://schemas.microsoft.com/office/powerpoint/2010/main" val="4083379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église&#10;&#10;Description générée automatiquement">
            <a:extLst>
              <a:ext uri="{FF2B5EF4-FFF2-40B4-BE49-F238E27FC236}">
                <a16:creationId xmlns:a16="http://schemas.microsoft.com/office/drawing/2014/main" id="{5ADD8232-1F67-016D-50FC-87ECF582A2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279C8E-DA09-FE92-EBA3-C2A36DE2A4E4}"/>
              </a:ext>
            </a:extLst>
          </p:cNvPr>
          <p:cNvSpPr txBox="1"/>
          <p:nvPr/>
        </p:nvSpPr>
        <p:spPr>
          <a:xfrm>
            <a:off x="4349932" y="5748003"/>
            <a:ext cx="73805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croix du pont d'Estaing.</a:t>
            </a:r>
          </a:p>
        </p:txBody>
      </p:sp>
    </p:spTree>
    <p:extLst>
      <p:ext uri="{BB962C8B-B14F-4D97-AF65-F5344CB8AC3E}">
        <p14:creationId xmlns:p14="http://schemas.microsoft.com/office/powerpoint/2010/main" val="2555099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route, ciel&#10;&#10;Description générée automatiquement">
            <a:extLst>
              <a:ext uri="{FF2B5EF4-FFF2-40B4-BE49-F238E27FC236}">
                <a16:creationId xmlns:a16="http://schemas.microsoft.com/office/drawing/2014/main" id="{4F4F81FE-A9DD-62D6-9C22-8CD2CC7234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0607" y="189000"/>
            <a:ext cx="4190785" cy="6480000"/>
          </a:xfrm>
          <a:prstGeom prst="rect">
            <a:avLst/>
          </a:prstGeom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11B190B-5531-A54D-C5AC-E6D615F80E7B}"/>
              </a:ext>
            </a:extLst>
          </p:cNvPr>
          <p:cNvSpPr txBox="1"/>
          <p:nvPr/>
        </p:nvSpPr>
        <p:spPr>
          <a:xfrm>
            <a:off x="5329646" y="5838003"/>
            <a:ext cx="3474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La mairie.</a:t>
            </a:r>
          </a:p>
        </p:txBody>
      </p:sp>
    </p:spTree>
    <p:extLst>
      <p:ext uri="{BB962C8B-B14F-4D97-AF65-F5344CB8AC3E}">
        <p14:creationId xmlns:p14="http://schemas.microsoft.com/office/powerpoint/2010/main" val="2713348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ciel, eau&#10;&#10;Description générée automatiquement">
            <a:extLst>
              <a:ext uri="{FF2B5EF4-FFF2-40B4-BE49-F238E27FC236}">
                <a16:creationId xmlns:a16="http://schemas.microsoft.com/office/drawing/2014/main" id="{0117EECB-1D22-7030-1E04-30813C0E60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00" y="1883997"/>
            <a:ext cx="11520000" cy="309000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0859CC-3BD6-0B8A-9217-C6A921CC8756}"/>
              </a:ext>
            </a:extLst>
          </p:cNvPr>
          <p:cNvSpPr txBox="1"/>
          <p:nvPr/>
        </p:nvSpPr>
        <p:spPr>
          <a:xfrm>
            <a:off x="1950720" y="4481286"/>
            <a:ext cx="9379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panoramique d'Estaing. Après le pont, on aperçoit l'église Saint-Fleuret et le château. Avril 2018.</a:t>
            </a:r>
          </a:p>
        </p:txBody>
      </p:sp>
    </p:spTree>
    <p:extLst>
      <p:ext uri="{BB962C8B-B14F-4D97-AF65-F5344CB8AC3E}">
        <p14:creationId xmlns:p14="http://schemas.microsoft.com/office/powerpoint/2010/main" val="3361867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Description générée automatiquement">
            <a:extLst>
              <a:ext uri="{FF2B5EF4-FFF2-40B4-BE49-F238E27FC236}">
                <a16:creationId xmlns:a16="http://schemas.microsoft.com/office/drawing/2014/main" id="{8DB5A64C-9645-5972-3191-B92696F9DE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9286" y="279000"/>
            <a:ext cx="839342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1D567F-6DE1-AB6A-02AC-9FDC324BE8F4}"/>
              </a:ext>
            </a:extLst>
          </p:cNvPr>
          <p:cNvSpPr txBox="1"/>
          <p:nvPr/>
        </p:nvSpPr>
        <p:spPr>
          <a:xfrm>
            <a:off x="4441372" y="5748003"/>
            <a:ext cx="68057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L'église Saint-Fleuret.</a:t>
            </a:r>
          </a:p>
        </p:txBody>
      </p:sp>
    </p:spTree>
    <p:extLst>
      <p:ext uri="{BB962C8B-B14F-4D97-AF65-F5344CB8AC3E}">
        <p14:creationId xmlns:p14="http://schemas.microsoft.com/office/powerpoint/2010/main" val="1690605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66F0C672-68D5-6210-6256-AB00D494DF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0389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253833-F857-CE21-F647-F36702CC070F}"/>
              </a:ext>
            </a:extLst>
          </p:cNvPr>
          <p:cNvSpPr txBox="1"/>
          <p:nvPr/>
        </p:nvSpPr>
        <p:spPr>
          <a:xfrm>
            <a:off x="4963887" y="5892076"/>
            <a:ext cx="9326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L'église de </a:t>
            </a:r>
            <a:r>
              <a:rPr lang="fr-FR" sz="2400" b="1" dirty="0" err="1"/>
              <a:t>Vinnac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83956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Description générée automatiquement">
            <a:extLst>
              <a:ext uri="{FF2B5EF4-FFF2-40B4-BE49-F238E27FC236}">
                <a16:creationId xmlns:a16="http://schemas.microsoft.com/office/drawing/2014/main" id="{7D2CFCF7-BF1F-4D1A-1C23-88661D48BF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08CFD8-E356-AF6E-FE58-9FCEF73912BB}"/>
              </a:ext>
            </a:extLst>
          </p:cNvPr>
          <p:cNvSpPr txBox="1"/>
          <p:nvPr/>
        </p:nvSpPr>
        <p:spPr>
          <a:xfrm>
            <a:off x="4075612" y="5840336"/>
            <a:ext cx="79708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La chapelle de l'Ouradou.</a:t>
            </a:r>
          </a:p>
        </p:txBody>
      </p:sp>
    </p:spTree>
    <p:extLst>
      <p:ext uri="{BB962C8B-B14F-4D97-AF65-F5344CB8AC3E}">
        <p14:creationId xmlns:p14="http://schemas.microsoft.com/office/powerpoint/2010/main" val="1507975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bâtiment, ciel&#10;&#10;Description générée automatiquement">
            <a:extLst>
              <a:ext uri="{FF2B5EF4-FFF2-40B4-BE49-F238E27FC236}">
                <a16:creationId xmlns:a16="http://schemas.microsoft.com/office/drawing/2014/main" id="{D76E09E6-0AD0-ADCC-6CCD-BA5F7AE569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4012" y="279000"/>
            <a:ext cx="970397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9F9910-5D98-BDCE-6FDD-A5EF5A855993}"/>
              </a:ext>
            </a:extLst>
          </p:cNvPr>
          <p:cNvSpPr txBox="1"/>
          <p:nvPr/>
        </p:nvSpPr>
        <p:spPr>
          <a:xfrm>
            <a:off x="4663440" y="5614696"/>
            <a:ext cx="90133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La chapelle Saint-Fleuret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5133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tatue, plante&#10;&#10;Description générée automatiquement">
            <a:extLst>
              <a:ext uri="{FF2B5EF4-FFF2-40B4-BE49-F238E27FC236}">
                <a16:creationId xmlns:a16="http://schemas.microsoft.com/office/drawing/2014/main" id="{F9799D78-3B6D-F9DC-572E-83F4E35093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9BF1BC-FD6A-0F15-994E-C36A14861B32}"/>
              </a:ext>
            </a:extLst>
          </p:cNvPr>
          <p:cNvSpPr txBox="1"/>
          <p:nvPr/>
        </p:nvSpPr>
        <p:spPr>
          <a:xfrm>
            <a:off x="4445726" y="6024324"/>
            <a:ext cx="774627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La fontaine Saint-Fleuret.</a:t>
            </a:r>
          </a:p>
        </p:txBody>
      </p:sp>
    </p:spTree>
    <p:extLst>
      <p:ext uri="{BB962C8B-B14F-4D97-AF65-F5344CB8AC3E}">
        <p14:creationId xmlns:p14="http://schemas.microsoft.com/office/powerpoint/2010/main" val="161626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région montagneuse&#10;&#10;Description générée automatiquement">
            <a:extLst>
              <a:ext uri="{FF2B5EF4-FFF2-40B4-BE49-F238E27FC236}">
                <a16:creationId xmlns:a16="http://schemas.microsoft.com/office/drawing/2014/main" id="{6A7C481A-5086-26D8-6AAB-03EB2D34DF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0359" y="279000"/>
            <a:ext cx="839128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5BA07F-0712-4A49-65F5-01C20389CB29}"/>
              </a:ext>
            </a:extLst>
          </p:cNvPr>
          <p:cNvSpPr txBox="1"/>
          <p:nvPr/>
        </p:nvSpPr>
        <p:spPr>
          <a:xfrm>
            <a:off x="4269663" y="5748003"/>
            <a:ext cx="74719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panoramique du village.</a:t>
            </a:r>
          </a:p>
        </p:txBody>
      </p:sp>
    </p:spTree>
    <p:extLst>
      <p:ext uri="{BB962C8B-B14F-4D97-AF65-F5344CB8AC3E}">
        <p14:creationId xmlns:p14="http://schemas.microsoft.com/office/powerpoint/2010/main" val="3163111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monument, ciel&#10;&#10;Description générée automatiquement">
            <a:extLst>
              <a:ext uri="{FF2B5EF4-FFF2-40B4-BE49-F238E27FC236}">
                <a16:creationId xmlns:a16="http://schemas.microsoft.com/office/drawing/2014/main" id="{F6757E9E-059E-96B9-E450-6FA1C90E09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0200" y="279000"/>
            <a:ext cx="83916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09CA6A-CBC3-B984-E36B-EB8AE82AB7D2}"/>
              </a:ext>
            </a:extLst>
          </p:cNvPr>
          <p:cNvSpPr txBox="1"/>
          <p:nvPr/>
        </p:nvSpPr>
        <p:spPr>
          <a:xfrm>
            <a:off x="3958045" y="5977561"/>
            <a:ext cx="775933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Statue de la Vierge et de l'Enfant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8018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Cours d’eau&#10;&#10;Description générée automatiquement">
            <a:extLst>
              <a:ext uri="{FF2B5EF4-FFF2-40B4-BE49-F238E27FC236}">
                <a16:creationId xmlns:a16="http://schemas.microsoft.com/office/drawing/2014/main" id="{5C07A112-BF24-59B8-B81B-76D5FA7CEF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0200" y="279000"/>
            <a:ext cx="83916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AA02AE-E514-2A75-338D-1A7B6EAC69C8}"/>
              </a:ext>
            </a:extLst>
          </p:cNvPr>
          <p:cNvSpPr txBox="1"/>
          <p:nvPr/>
        </p:nvSpPr>
        <p:spPr>
          <a:xfrm>
            <a:off x="3513908" y="5748003"/>
            <a:ext cx="75372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Vue du Lot depuis l'entrée d'Estaing.</a:t>
            </a:r>
          </a:p>
        </p:txBody>
      </p:sp>
    </p:spTree>
    <p:extLst>
      <p:ext uri="{BB962C8B-B14F-4D97-AF65-F5344CB8AC3E}">
        <p14:creationId xmlns:p14="http://schemas.microsoft.com/office/powerpoint/2010/main" val="4008372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plante&#10;&#10;Description générée automatiquement">
            <a:extLst>
              <a:ext uri="{FF2B5EF4-FFF2-40B4-BE49-F238E27FC236}">
                <a16:creationId xmlns:a16="http://schemas.microsoft.com/office/drawing/2014/main" id="{58C44B5B-21FD-01E4-DEF1-A87FD298A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254000"/>
            <a:ext cx="83916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96309F-06B0-8E4D-69ED-A9F2FE63D913}"/>
              </a:ext>
            </a:extLst>
          </p:cNvPr>
          <p:cNvSpPr txBox="1"/>
          <p:nvPr/>
        </p:nvSpPr>
        <p:spPr>
          <a:xfrm>
            <a:off x="4493623" y="5773003"/>
            <a:ext cx="74327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Maisons au bord du Lot.</a:t>
            </a:r>
          </a:p>
        </p:txBody>
      </p:sp>
    </p:spTree>
    <p:extLst>
      <p:ext uri="{BB962C8B-B14F-4D97-AF65-F5344CB8AC3E}">
        <p14:creationId xmlns:p14="http://schemas.microsoft.com/office/powerpoint/2010/main" val="31682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592EA553-FF4E-1104-29CD-0DE100CC8A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3939" y="189000"/>
            <a:ext cx="450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95D5B8-7638-EBFE-43EB-8FFFA008E329}"/>
              </a:ext>
            </a:extLst>
          </p:cNvPr>
          <p:cNvSpPr txBox="1"/>
          <p:nvPr/>
        </p:nvSpPr>
        <p:spPr>
          <a:xfrm>
            <a:off x="783771" y="4036423"/>
            <a:ext cx="3448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Tourelle dans la rue d'</a:t>
            </a:r>
            <a:r>
              <a:rPr lang="fr-FR" sz="2400" b="1" dirty="0" err="1">
                <a:solidFill>
                  <a:srgbClr val="FFFF00"/>
                </a:solidFill>
              </a:rPr>
              <a:t>Oultre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0703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eau, pierre&#10;&#10;Description générée automatiquement">
            <a:extLst>
              <a:ext uri="{FF2B5EF4-FFF2-40B4-BE49-F238E27FC236}">
                <a16:creationId xmlns:a16="http://schemas.microsoft.com/office/drawing/2014/main" id="{8B55D8C8-2FAF-6B13-3CB5-796C560181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B7C7CC-B332-B7A7-1502-E2047B6EE2C9}"/>
              </a:ext>
            </a:extLst>
          </p:cNvPr>
          <p:cNvSpPr txBox="1"/>
          <p:nvPr/>
        </p:nvSpPr>
        <p:spPr>
          <a:xfrm>
            <a:off x="3959281" y="5852161"/>
            <a:ext cx="6609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 vieux pont sur la </a:t>
            </a:r>
            <a:r>
              <a:rPr lang="fr-FR" sz="2400" b="1" dirty="0" err="1"/>
              <a:t>Coussane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71136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nuage&#10;&#10;Description générée automatiquement">
            <a:extLst>
              <a:ext uri="{FF2B5EF4-FFF2-40B4-BE49-F238E27FC236}">
                <a16:creationId xmlns:a16="http://schemas.microsoft.com/office/drawing/2014/main" id="{E0B189CE-A603-D262-DF14-50D6D70270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8" y="189000"/>
            <a:ext cx="4858484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2DE8C6-2669-1804-8952-41DC57CE7FA8}"/>
              </a:ext>
            </a:extLst>
          </p:cNvPr>
          <p:cNvSpPr txBox="1"/>
          <p:nvPr/>
        </p:nvSpPr>
        <p:spPr>
          <a:xfrm>
            <a:off x="8590556" y="4389120"/>
            <a:ext cx="34224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Église Saint-Fleuret d'Estaing, Aveyron, Occitanie</a:t>
            </a:r>
          </a:p>
        </p:txBody>
      </p:sp>
    </p:spTree>
    <p:extLst>
      <p:ext uri="{BB962C8B-B14F-4D97-AF65-F5344CB8AC3E}">
        <p14:creationId xmlns:p14="http://schemas.microsoft.com/office/powerpoint/2010/main" val="160162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F2D4B42-926F-B095-140B-D2B84263ECD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/>
              <a:t>À l'origine un prieuré a été édifié à Estaing, dépendant successivement du monastère Saint-Amans de Rodez, puis en 1080 de l'abbaye Saint-Victor de Marseille et en 1087, de l'abbaye </a:t>
            </a:r>
            <a:r>
              <a:rPr lang="fr-FR" sz="2800" b="1" dirty="0" err="1"/>
              <a:t>Notre-Dame-de-l'Assomption</a:t>
            </a:r>
            <a:r>
              <a:rPr lang="fr-FR" sz="2800" b="1" dirty="0"/>
              <a:t> de Montsalvy2. De rares vestiges (une pierre sculptée et un mur dans la crypte) mis au jour dans la partie occidentale de l'église actuelle en sont le témoignage2.</a:t>
            </a:r>
          </a:p>
          <a:p>
            <a:pPr algn="ctr"/>
            <a:endParaRPr lang="fr-FR" sz="2800" b="1" dirty="0"/>
          </a:p>
          <a:p>
            <a:pPr algn="ctr"/>
            <a:r>
              <a:rPr lang="fr-FR" sz="2800" b="1" dirty="0"/>
              <a:t>Sur les fondations de cet ancien prieuré est édifiée au </a:t>
            </a:r>
            <a:r>
              <a:rPr lang="fr-FR" sz="2800" b="1" dirty="0" err="1"/>
              <a:t>xve</a:t>
            </a:r>
            <a:r>
              <a:rPr lang="fr-FR" sz="2800" b="1" dirty="0"/>
              <a:t> siècle l'église actuelle, tout d'abord dédiée à saint Amans3, premier évêque de Rodez au </a:t>
            </a:r>
            <a:r>
              <a:rPr lang="fr-FR" sz="2800" b="1" dirty="0" err="1"/>
              <a:t>ve</a:t>
            </a:r>
            <a:r>
              <a:rPr lang="fr-FR" sz="2800" b="1" dirty="0"/>
              <a:t> siècle. Elle est ultérieurement placée sous le patronage de saint Fleuret, évêque mort à Estaing au </a:t>
            </a:r>
            <a:r>
              <a:rPr lang="fr-FR" sz="2800" b="1" dirty="0" err="1"/>
              <a:t>viie</a:t>
            </a:r>
            <a:r>
              <a:rPr lang="fr-FR" sz="2800" b="1" dirty="0"/>
              <a:t> siècle3. Au </a:t>
            </a:r>
            <a:r>
              <a:rPr lang="fr-FR" sz="2800" b="1" dirty="0" err="1"/>
              <a:t>xvie</a:t>
            </a:r>
            <a:r>
              <a:rPr lang="fr-FR" sz="2800" b="1" dirty="0"/>
              <a:t> siècle est bâtie au sud une chapelle funéraire pour les seigneurs d'Estaing2. La crypte, transformée en ossuaire au </a:t>
            </a:r>
            <a:r>
              <a:rPr lang="fr-FR" sz="2800" b="1" dirty="0" err="1"/>
              <a:t>xviie</a:t>
            </a:r>
            <a:r>
              <a:rPr lang="fr-FR" sz="2800" b="1" dirty="0"/>
              <a:t> siècle, est vidée des ossements qui sont transférés au nouveau cimetière en 18922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12533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art, église&#10;&#10;Description générée automatiquement avec une confiance moyenne">
            <a:extLst>
              <a:ext uri="{FF2B5EF4-FFF2-40B4-BE49-F238E27FC236}">
                <a16:creationId xmlns:a16="http://schemas.microsoft.com/office/drawing/2014/main" id="{534259F6-AD76-5C93-CE4E-0EAF15E795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1618" y="279000"/>
            <a:ext cx="840876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01ABE8-D510-2C0F-C621-B1590A7A57BF}"/>
              </a:ext>
            </a:extLst>
          </p:cNvPr>
          <p:cNvSpPr txBox="1"/>
          <p:nvPr/>
        </p:nvSpPr>
        <p:spPr>
          <a:xfrm>
            <a:off x="2442755" y="5903893"/>
            <a:ext cx="8595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/>
          </a:p>
          <a:p>
            <a:r>
              <a:rPr lang="fr-FR" sz="2800" b="1" dirty="0"/>
              <a:t>Clé de voûte aux armes de la famille d'Estaing.</a:t>
            </a:r>
          </a:p>
        </p:txBody>
      </p:sp>
    </p:spTree>
    <p:extLst>
      <p:ext uri="{BB962C8B-B14F-4D97-AF65-F5344CB8AC3E}">
        <p14:creationId xmlns:p14="http://schemas.microsoft.com/office/powerpoint/2010/main" val="2039989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Sculpture, statue, Sculpture sur pierre, plein air&#10;&#10;Description générée automatiquement">
            <a:extLst>
              <a:ext uri="{FF2B5EF4-FFF2-40B4-BE49-F238E27FC236}">
                <a16:creationId xmlns:a16="http://schemas.microsoft.com/office/drawing/2014/main" id="{8BB6F5FE-017A-BA3F-B10E-B1D5395F2B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638" y="189000"/>
            <a:ext cx="4863040" cy="6480000"/>
          </a:xfrm>
          <a:prstGeom prst="rect">
            <a:avLst/>
          </a:prstGeom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5C9529C9-AB76-F0E3-B315-01A324455FD4}"/>
              </a:ext>
            </a:extLst>
          </p:cNvPr>
          <p:cNvSpPr txBox="1"/>
          <p:nvPr/>
        </p:nvSpPr>
        <p:spPr>
          <a:xfrm>
            <a:off x="8751438" y="4178015"/>
            <a:ext cx="25289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croix de pierre du parvis.</a:t>
            </a:r>
          </a:p>
        </p:txBody>
      </p:sp>
    </p:spTree>
    <p:extLst>
      <p:ext uri="{BB962C8B-B14F-4D97-AF65-F5344CB8AC3E}">
        <p14:creationId xmlns:p14="http://schemas.microsoft.com/office/powerpoint/2010/main" val="2722758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grave, bâtiment&#10;&#10;Description générée automatiquement">
            <a:extLst>
              <a:ext uri="{FF2B5EF4-FFF2-40B4-BE49-F238E27FC236}">
                <a16:creationId xmlns:a16="http://schemas.microsoft.com/office/drawing/2014/main" id="{1E99EBE9-2B61-DE82-7B12-22BD56E4F1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1990" y="189000"/>
            <a:ext cx="4858481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594A26-2FAE-1574-B302-FDAF6B033E0D}"/>
              </a:ext>
            </a:extLst>
          </p:cNvPr>
          <p:cNvSpPr txBox="1"/>
          <p:nvPr/>
        </p:nvSpPr>
        <p:spPr>
          <a:xfrm>
            <a:off x="4262652" y="5838003"/>
            <a:ext cx="3357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croix de grès rose.</a:t>
            </a:r>
          </a:p>
        </p:txBody>
      </p:sp>
    </p:spTree>
    <p:extLst>
      <p:ext uri="{BB962C8B-B14F-4D97-AF65-F5344CB8AC3E}">
        <p14:creationId xmlns:p14="http://schemas.microsoft.com/office/powerpoint/2010/main" val="327119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fenêtre&#10;&#10;Description générée automatiquement">
            <a:extLst>
              <a:ext uri="{FF2B5EF4-FFF2-40B4-BE49-F238E27FC236}">
                <a16:creationId xmlns:a16="http://schemas.microsoft.com/office/drawing/2014/main" id="{37E2E403-60C2-38E3-D355-62B8FB4CB5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1" cy="648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A0734E-2EB9-8DBC-FDBC-6327F332085E}"/>
              </a:ext>
            </a:extLst>
          </p:cNvPr>
          <p:cNvSpPr txBox="1"/>
          <p:nvPr/>
        </p:nvSpPr>
        <p:spPr>
          <a:xfrm>
            <a:off x="3953021" y="5468671"/>
            <a:ext cx="40233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chevet au-dessus de la crypte.</a:t>
            </a:r>
          </a:p>
        </p:txBody>
      </p:sp>
    </p:spTree>
    <p:extLst>
      <p:ext uri="{BB962C8B-B14F-4D97-AF65-F5344CB8AC3E}">
        <p14:creationId xmlns:p14="http://schemas.microsoft.com/office/powerpoint/2010/main" val="3253758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our, ciel&#10;&#10;Description générée automatiquement">
            <a:extLst>
              <a:ext uri="{FF2B5EF4-FFF2-40B4-BE49-F238E27FC236}">
                <a16:creationId xmlns:a16="http://schemas.microsoft.com/office/drawing/2014/main" id="{5ABE2AEA-C46F-30DB-3750-8CD7DF9838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2" y="189000"/>
            <a:ext cx="4858487" cy="6480000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B3C111-4521-C118-CAFF-BB7BE4E0825D}"/>
              </a:ext>
            </a:extLst>
          </p:cNvPr>
          <p:cNvSpPr txBox="1"/>
          <p:nvPr/>
        </p:nvSpPr>
        <p:spPr>
          <a:xfrm>
            <a:off x="4410221" y="5468671"/>
            <a:ext cx="36529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Le lanternon de la tour d'escalier et le clocher.</a:t>
            </a:r>
          </a:p>
        </p:txBody>
      </p:sp>
    </p:spTree>
    <p:extLst>
      <p:ext uri="{BB962C8B-B14F-4D97-AF65-F5344CB8AC3E}">
        <p14:creationId xmlns:p14="http://schemas.microsoft.com/office/powerpoint/2010/main" val="3771666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cathédrale, Paroisse&#10;&#10;Description générée automatiquement">
            <a:extLst>
              <a:ext uri="{FF2B5EF4-FFF2-40B4-BE49-F238E27FC236}">
                <a16:creationId xmlns:a16="http://schemas.microsoft.com/office/drawing/2014/main" id="{55C73898-6F20-D39B-14EF-5F97D2EFBE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3D1916-7BD2-5351-C2CB-D781F418F29E}"/>
              </a:ext>
            </a:extLst>
          </p:cNvPr>
          <p:cNvSpPr txBox="1"/>
          <p:nvPr/>
        </p:nvSpPr>
        <p:spPr>
          <a:xfrm>
            <a:off x="4076492" y="6027003"/>
            <a:ext cx="78200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nef et ses collatéraux.</a:t>
            </a:r>
          </a:p>
        </p:txBody>
      </p:sp>
    </p:spTree>
    <p:extLst>
      <p:ext uri="{BB962C8B-B14F-4D97-AF65-F5344CB8AC3E}">
        <p14:creationId xmlns:p14="http://schemas.microsoft.com/office/powerpoint/2010/main" val="1498801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oit, coffre, église&#10;&#10;Description générée automatiquement">
            <a:extLst>
              <a:ext uri="{FF2B5EF4-FFF2-40B4-BE49-F238E27FC236}">
                <a16:creationId xmlns:a16="http://schemas.microsoft.com/office/drawing/2014/main" id="{B0598F75-00FC-84A8-473A-1A77CC4222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8033" y="189000"/>
            <a:ext cx="4863041" cy="648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0789B5-8885-E9FE-B776-506C533D2FAA}"/>
              </a:ext>
            </a:extLst>
          </p:cNvPr>
          <p:cNvSpPr txBox="1"/>
          <p:nvPr/>
        </p:nvSpPr>
        <p:spPr>
          <a:xfrm>
            <a:off x="3548033" y="5838003"/>
            <a:ext cx="48630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plafond de la nef et du chœur.</a:t>
            </a:r>
          </a:p>
        </p:txBody>
      </p:sp>
    </p:spTree>
    <p:extLst>
      <p:ext uri="{BB962C8B-B14F-4D97-AF65-F5344CB8AC3E}">
        <p14:creationId xmlns:p14="http://schemas.microsoft.com/office/powerpoint/2010/main" val="9779963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Lieux sacrés, lieu de culte, chapelle, sanctuaire&#10;&#10;Description générée automatiquement">
            <a:extLst>
              <a:ext uri="{FF2B5EF4-FFF2-40B4-BE49-F238E27FC236}">
                <a16:creationId xmlns:a16="http://schemas.microsoft.com/office/drawing/2014/main" id="{FD5E3C78-2C98-5613-E8A2-566519E09F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B63F954-84CE-1570-4150-31163A88D5DC}"/>
              </a:ext>
            </a:extLst>
          </p:cNvPr>
          <p:cNvSpPr txBox="1"/>
          <p:nvPr/>
        </p:nvSpPr>
        <p:spPr>
          <a:xfrm>
            <a:off x="3530600" y="6027003"/>
            <a:ext cx="767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retable de la chapelle Saint-Fleuret.</a:t>
            </a:r>
          </a:p>
        </p:txBody>
      </p:sp>
    </p:spTree>
    <p:extLst>
      <p:ext uri="{BB962C8B-B14F-4D97-AF65-F5344CB8AC3E}">
        <p14:creationId xmlns:p14="http://schemas.microsoft.com/office/powerpoint/2010/main" val="144091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x sacrés, chapelle, lieu de culte, cathédrale&#10;&#10;Description générée automatiquement">
            <a:extLst>
              <a:ext uri="{FF2B5EF4-FFF2-40B4-BE49-F238E27FC236}">
                <a16:creationId xmlns:a16="http://schemas.microsoft.com/office/drawing/2014/main" id="{6D7014B6-AF49-9555-0BAC-311A50E9AC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864399-7CE3-606C-7995-B93913D81F6F}"/>
              </a:ext>
            </a:extLst>
          </p:cNvPr>
          <p:cNvSpPr txBox="1"/>
          <p:nvPr/>
        </p:nvSpPr>
        <p:spPr>
          <a:xfrm>
            <a:off x="3581400" y="5889535"/>
            <a:ext cx="7463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retable de la chapelle du Saint-Esprit.</a:t>
            </a:r>
          </a:p>
        </p:txBody>
      </p:sp>
    </p:spTree>
    <p:extLst>
      <p:ext uri="{BB962C8B-B14F-4D97-AF65-F5344CB8AC3E}">
        <p14:creationId xmlns:p14="http://schemas.microsoft.com/office/powerpoint/2010/main" val="1066872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statue, bronze&#10;&#10;Description générée automatiquement">
            <a:extLst>
              <a:ext uri="{FF2B5EF4-FFF2-40B4-BE49-F238E27FC236}">
                <a16:creationId xmlns:a16="http://schemas.microsoft.com/office/drawing/2014/main" id="{FB1DF689-E5BE-7168-8C65-4D9996EFC9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4000" y="189000"/>
            <a:ext cx="5184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350707-428E-1C34-96E3-3F3D9765262E}"/>
              </a:ext>
            </a:extLst>
          </p:cNvPr>
          <p:cNvSpPr txBox="1"/>
          <p:nvPr/>
        </p:nvSpPr>
        <p:spPr>
          <a:xfrm>
            <a:off x="419100" y="4577081"/>
            <a:ext cx="2882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buste-reliquaire de saint Fleuret.</a:t>
            </a:r>
          </a:p>
        </p:txBody>
      </p:sp>
    </p:spTree>
    <p:extLst>
      <p:ext uri="{BB962C8B-B14F-4D97-AF65-F5344CB8AC3E}">
        <p14:creationId xmlns:p14="http://schemas.microsoft.com/office/powerpoint/2010/main" val="1616308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Lieux sacrés, lieu de culte, chapelle&#10;&#10;Description générée automatiquement">
            <a:extLst>
              <a:ext uri="{FF2B5EF4-FFF2-40B4-BE49-F238E27FC236}">
                <a16:creationId xmlns:a16="http://schemas.microsoft.com/office/drawing/2014/main" id="{C47138CB-A842-B80D-FA33-0EB002BA05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2640" y="189000"/>
            <a:ext cx="4863040" cy="6480000"/>
          </a:xfrm>
          <a:prstGeom prst="rect">
            <a:avLst/>
          </a:prstGeom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A0A1E1-3207-C17B-3979-B19DEDBB73CC}"/>
              </a:ext>
            </a:extLst>
          </p:cNvPr>
          <p:cNvSpPr txBox="1"/>
          <p:nvPr/>
        </p:nvSpPr>
        <p:spPr>
          <a:xfrm>
            <a:off x="8509000" y="4203700"/>
            <a:ext cx="3517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Le retable de la chapelle de la Vierge.</a:t>
            </a:r>
          </a:p>
        </p:txBody>
      </p:sp>
    </p:spTree>
    <p:extLst>
      <p:ext uri="{BB962C8B-B14F-4D97-AF65-F5344CB8AC3E}">
        <p14:creationId xmlns:p14="http://schemas.microsoft.com/office/powerpoint/2010/main" val="2554541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x sacrés, lieu de culte, plante&#10;&#10;Description générée automatiquement">
            <a:extLst>
              <a:ext uri="{FF2B5EF4-FFF2-40B4-BE49-F238E27FC236}">
                <a16:creationId xmlns:a16="http://schemas.microsoft.com/office/drawing/2014/main" id="{556D67E1-17C6-F3AA-7DBD-F07A005BB0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98C9C9-3254-576A-4A61-43D989A62B1B}"/>
              </a:ext>
            </a:extLst>
          </p:cNvPr>
          <p:cNvSpPr txBox="1"/>
          <p:nvPr/>
        </p:nvSpPr>
        <p:spPr>
          <a:xfrm>
            <a:off x="3721100" y="5748003"/>
            <a:ext cx="7937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retable de la chapelle Sainte-Anne.</a:t>
            </a:r>
          </a:p>
        </p:txBody>
      </p:sp>
    </p:spTree>
    <p:extLst>
      <p:ext uri="{BB962C8B-B14F-4D97-AF65-F5344CB8AC3E}">
        <p14:creationId xmlns:p14="http://schemas.microsoft.com/office/powerpoint/2010/main" val="2079549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9E1C529-C4D2-4EAC-52D6-48D42A54F209}"/>
              </a:ext>
            </a:extLst>
          </p:cNvPr>
          <p:cNvSpPr txBox="1"/>
          <p:nvPr/>
        </p:nvSpPr>
        <p:spPr>
          <a:xfrm>
            <a:off x="653845" y="722670"/>
            <a:ext cx="108843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La Commune d’Estaing –Aveyron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EFAE356-A3D4-95A9-9E44-B40B5EF1C75B}"/>
              </a:ext>
            </a:extLst>
          </p:cNvPr>
          <p:cNvSpPr txBox="1"/>
          <p:nvPr/>
        </p:nvSpPr>
        <p:spPr>
          <a:xfrm>
            <a:off x="4070556" y="1512076"/>
            <a:ext cx="7860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947F1BF-2BE0-D2DF-4D37-87889FF44B3C}"/>
              </a:ext>
            </a:extLst>
          </p:cNvPr>
          <p:cNvSpPr txBox="1"/>
          <p:nvPr/>
        </p:nvSpPr>
        <p:spPr>
          <a:xfrm>
            <a:off x="2853814" y="2301482"/>
            <a:ext cx="10677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2792DB6-D8BB-C365-1968-77E18F1E4E53}"/>
              </a:ext>
            </a:extLst>
          </p:cNvPr>
          <p:cNvSpPr txBox="1"/>
          <p:nvPr/>
        </p:nvSpPr>
        <p:spPr>
          <a:xfrm>
            <a:off x="3539613" y="3090888"/>
            <a:ext cx="9586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C4C4AF7-2FF0-7837-0458-E72D1024D607}"/>
              </a:ext>
            </a:extLst>
          </p:cNvPr>
          <p:cNvSpPr txBox="1"/>
          <p:nvPr/>
        </p:nvSpPr>
        <p:spPr>
          <a:xfrm>
            <a:off x="5456903" y="3996813"/>
            <a:ext cx="4188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372731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583</Words>
  <Application>Microsoft Office PowerPoint</Application>
  <PresentationFormat>Grand écran</PresentationFormat>
  <Paragraphs>79</Paragraphs>
  <Slides>37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2024-06-03T13:47:10Z</dcterms:created>
  <dcterms:modified xsi:type="dcterms:W3CDTF">2024-06-04T07:20:04Z</dcterms:modified>
</cp:coreProperties>
</file>