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2" r:id="rId4"/>
    <p:sldId id="283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05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DEB05-A736-E5B9-4148-0F4411F340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6C56F77-34BE-6FAC-1298-93CB6BCEE4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51EA9C-7FC5-4413-3863-F390ACC03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FA8675-FC7B-3664-D346-CE099085C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063D9C-8C1B-D169-388D-4BD31093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08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8044F-BD25-9A57-068D-DD8DDE3B0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53B25B-3F1C-A65F-30BA-5D29E3AA0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16FB4F-F65D-EEFD-5CEE-B97CE3114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4560EB-0724-5EA5-B586-DAB5D02FA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BAC693-8715-3C1C-2AB7-A673527D1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23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FCBAB-CC93-874A-C589-A80AFF12B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7F1246-3DDD-D2FD-E1C9-4346BD3FE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0BA3E9-651A-9B73-A962-15A5806D3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C4EB42-17FB-C4CC-0871-6FE03B884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BD7188-7C5A-15F1-4272-EC05C612C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66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744B8-0EAE-7767-3C9C-356B57FC9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5FB3E6-34C2-D5DB-8F5A-2DC5BA7632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4C5F2D-3C28-7BDB-EA29-B50DEB3B0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B0615B-FE39-9428-0529-7EC13410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472BFA-4D86-38A2-9D1A-B53D2650C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AB66FF-D161-718F-AB7F-24D100536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82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CF742-1361-C225-2E06-6A05BF18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5768D3-CC30-EBCF-D468-31F5572D3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F65E30-01F5-A710-A09D-B04E250409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73F5AF-9B17-1AF2-F8F1-06F24D71F1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F764AEF-5FA0-B146-63A0-D44D3BF105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712A2FD-F066-7477-6988-3A138217F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07961D9-6729-3BC2-65FF-1642A607A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C87448-4D8C-B183-67E6-636BFD8EB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15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3A6B2D-AE55-71A3-EDB3-D47506DA9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7FF740E-638B-2517-641D-9E67767A1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F4B5D2-DABE-37EB-4870-9D6BAB57A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3F0A6A-DAED-B693-6A90-B248A9BC4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C007BE-23E2-C157-91EB-A075AD7DD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302516-9E73-57BE-D351-AF8579B12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7703B2-9183-3DAA-7594-3D37C7A31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29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A79AE-FACA-8A81-1B7D-0BC792322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58D5B3-221D-6AE4-1815-5FE75B1FF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C1277C-1D33-5A4B-CAC2-AEEA1BD5E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DA84238-C15F-75F0-7211-CFD8153EF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3204E4-674A-7865-3241-B702DF754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C21938-D51F-BB1C-3D6A-2A239D799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14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6040C5-9CCD-D5D7-E37A-361BE414B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52D554-5F12-62D8-9B7A-61ED965697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DAC310-59F8-E61C-5625-1B7A433427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E4416C-5BE3-29BE-2B10-599C58BC2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ED681C7-CF8B-7D10-8F18-782978412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0B9BE7-8B31-3E45-5B0A-DB45696AF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52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A9F10-E99B-AE3A-D425-C83399141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156633-8723-FAB9-94F2-A839902501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807B2D-9456-E64F-AEA4-3C7DCFA58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59D803-085F-A98D-AF98-061F6C136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2C26F4-8D0C-7972-4C07-149CE3544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917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F2F8816-7038-0D7E-BBFA-1E1E98260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EBBF8A-0D89-C6FF-A4D2-7F9B66B767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C8A5DA-600F-3F87-D14D-3EDC365B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6F6BC2-6693-E71E-416F-63048566A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7DEB36-DFC6-2E86-6871-4507FB6B9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1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1AB8737-B155-8CF2-E3FB-A064703F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061C46-4FB2-9D85-69D1-48909041B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A4FD30-BDE4-1EE5-7629-D62C10B894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6F7318-ACB4-40A8-A181-2472E5A99313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710143-3804-7CEF-8E6F-2BCC9E5646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837D15-F293-662E-D6C1-A9CDF50FED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FA53BF-2D45-4F3D-9BC6-93739B58B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3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herbe, plein air, nature&#10;&#10;Description générée automatiquement">
            <a:extLst>
              <a:ext uri="{FF2B5EF4-FFF2-40B4-BE49-F238E27FC236}">
                <a16:creationId xmlns:a16="http://schemas.microsoft.com/office/drawing/2014/main" id="{1ECF8EA7-745F-D323-11C2-36F3FD218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276" y="369000"/>
            <a:ext cx="917544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CFDBF-10DD-9A32-C4B2-1D72645C1A60}"/>
              </a:ext>
            </a:extLst>
          </p:cNvPr>
          <p:cNvSpPr txBox="1"/>
          <p:nvPr/>
        </p:nvSpPr>
        <p:spPr>
          <a:xfrm>
            <a:off x="3982478" y="1231148"/>
            <a:ext cx="6701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Île – San –Miguel - Açores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41F164-1AC1-A68A-AD8C-9C5321933BA6}"/>
              </a:ext>
            </a:extLst>
          </p:cNvPr>
          <p:cNvSpPr txBox="1"/>
          <p:nvPr/>
        </p:nvSpPr>
        <p:spPr>
          <a:xfrm>
            <a:off x="2429691" y="6152606"/>
            <a:ext cx="772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partie ouest de l'île de São Miguel (Açores)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9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  <p:sndAc>
          <p:stSnd>
            <p:snd r:embed="rId2" name="Sons da Terra - Laurindinha &amp; Ouvi o Passarinho.wav"/>
          </p:stSnd>
        </p:sndAc>
      </p:transition>
    </mc:Choice>
    <mc:Fallback xmlns="">
      <p:transition spd="slow" advClick="0" advTm="8000">
        <p:fade/>
        <p:sndAc>
          <p:stSnd>
            <p:snd r:embed="rId4" name="Sons da Terra - Laurindinha &amp; Ouvi o Passarinh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175894E-D48D-CBA1-D138-F3E2435DC15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São Miguel est la plus grande île de l'archipel portugais des Açores. Elle est connue pour ses paysages volcaniques, sa flore, mais aussi sa faune sous-marine riche, notamment les baleines. À Ponta </a:t>
            </a:r>
            <a:r>
              <a:rPr lang="fr-FR" sz="4000" b="1" dirty="0" err="1"/>
              <a:t>Delgada</a:t>
            </a:r>
            <a:r>
              <a:rPr lang="fr-FR" sz="4000" b="1" dirty="0"/>
              <a:t>, sa capitale, l'on trouve les portes de la ville construites au XVIIIe siècle, l'église São </a:t>
            </a:r>
            <a:r>
              <a:rPr lang="fr-FR" sz="4000" b="1" dirty="0" err="1"/>
              <a:t>Sebastião</a:t>
            </a:r>
            <a:r>
              <a:rPr lang="fr-FR" sz="4000" b="1" dirty="0"/>
              <a:t> de style gothique et le fort São </a:t>
            </a:r>
            <a:r>
              <a:rPr lang="fr-FR" sz="4000" b="1" dirty="0" err="1"/>
              <a:t>Brás</a:t>
            </a:r>
            <a:r>
              <a:rPr lang="fr-FR" sz="4000" b="1" dirty="0"/>
              <a:t> datant du XVIe siècle. Les lacs jumeaux de cratère de </a:t>
            </a:r>
            <a:r>
              <a:rPr lang="fr-FR" sz="4000" b="1" dirty="0" err="1"/>
              <a:t>Sete</a:t>
            </a:r>
            <a:r>
              <a:rPr lang="fr-FR" sz="4000" b="1" dirty="0"/>
              <a:t> </a:t>
            </a:r>
            <a:r>
              <a:rPr lang="fr-FR" sz="4000" b="1" dirty="0" err="1"/>
              <a:t>Cidades</a:t>
            </a:r>
            <a:r>
              <a:rPr lang="fr-FR" sz="4000" b="1" dirty="0"/>
              <a:t>, l'un vert et l'autre bleu, sont situés au nord-ouest. À l'est, </a:t>
            </a:r>
            <a:r>
              <a:rPr lang="fr-FR" sz="4000" b="1" dirty="0" err="1"/>
              <a:t>Furnas</a:t>
            </a:r>
            <a:r>
              <a:rPr lang="fr-FR" sz="4000" b="1" dirty="0"/>
              <a:t> abrite des fumerolles et des sources chaudes</a:t>
            </a:r>
          </a:p>
        </p:txBody>
      </p:sp>
    </p:spTree>
    <p:extLst>
      <p:ext uri="{BB962C8B-B14F-4D97-AF65-F5344CB8AC3E}">
        <p14:creationId xmlns:p14="http://schemas.microsoft.com/office/powerpoint/2010/main" val="66528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B9F650FE-B4CA-133B-6D46-EB1D8D3CD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612" y="279000"/>
            <a:ext cx="946477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C0CAE3-9242-C520-27D0-E7BA15B7C72F}"/>
              </a:ext>
            </a:extLst>
          </p:cNvPr>
          <p:cNvSpPr txBox="1"/>
          <p:nvPr/>
        </p:nvSpPr>
        <p:spPr>
          <a:xfrm>
            <a:off x="4532811" y="6036999"/>
            <a:ext cx="866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Lagoa das Sete Cidades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06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paysage&#10;&#10;Description générée automatiquement">
            <a:extLst>
              <a:ext uri="{FF2B5EF4-FFF2-40B4-BE49-F238E27FC236}">
                <a16:creationId xmlns:a16="http://schemas.microsoft.com/office/drawing/2014/main" id="{93F6EC9A-F54A-A4A7-7A6D-FA4D92676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282" y="279000"/>
            <a:ext cx="95094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ECC927-8E9C-689D-634F-0D9D58A3DD1A}"/>
              </a:ext>
            </a:extLst>
          </p:cNvPr>
          <p:cNvSpPr txBox="1"/>
          <p:nvPr/>
        </p:nvSpPr>
        <p:spPr>
          <a:xfrm>
            <a:off x="3200400" y="6178896"/>
            <a:ext cx="10789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 Une vue de Lagoa do Fogo, Açores, Portugal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78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ssources d’eau, arbre&#10;&#10;Description générée automatiquement">
            <a:extLst>
              <a:ext uri="{FF2B5EF4-FFF2-40B4-BE49-F238E27FC236}">
                <a16:creationId xmlns:a16="http://schemas.microsoft.com/office/drawing/2014/main" id="{1F36C089-E2DD-0E6F-A3DA-A81DE43CF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758E68-1D6A-54DE-754D-67667D003626}"/>
              </a:ext>
            </a:extLst>
          </p:cNvPr>
          <p:cNvSpPr txBox="1"/>
          <p:nvPr/>
        </p:nvSpPr>
        <p:spPr>
          <a:xfrm>
            <a:off x="1345472" y="6228815"/>
            <a:ext cx="1115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Lagoa das Furnas, ilha de São Miguel, Arquipélago dos Açores, Portugal.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4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7B62190D-4918-A390-7219-0736EAE39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18" y="279000"/>
            <a:ext cx="9409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0E4DE0-5E94-B9EE-6039-1C9DC351B10A}"/>
              </a:ext>
            </a:extLst>
          </p:cNvPr>
          <p:cNvSpPr txBox="1"/>
          <p:nvPr/>
        </p:nvSpPr>
        <p:spPr>
          <a:xfrm>
            <a:off x="5368835" y="6189102"/>
            <a:ext cx="9409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La côte nord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23285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DCBB0585-B321-F959-63D7-950CAC14C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52" y="279000"/>
            <a:ext cx="94758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551C6-63C8-965E-0CCE-B078AE818865}"/>
              </a:ext>
            </a:extLst>
          </p:cNvPr>
          <p:cNvSpPr txBox="1"/>
          <p:nvPr/>
        </p:nvSpPr>
        <p:spPr>
          <a:xfrm>
            <a:off x="378822" y="6027003"/>
            <a:ext cx="11665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Ponta Delgada, bord de mer vu du complexe commercial et de loisirs Portas do Mar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42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sculpture&#10;&#10;Description générée automatiquement">
            <a:extLst>
              <a:ext uri="{FF2B5EF4-FFF2-40B4-BE49-F238E27FC236}">
                <a16:creationId xmlns:a16="http://schemas.microsoft.com/office/drawing/2014/main" id="{6742DC11-112F-A572-127B-41EAD7CA2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B866B6-BDC4-A294-C3A7-7DB9D254F922}"/>
              </a:ext>
            </a:extLst>
          </p:cNvPr>
          <p:cNvSpPr txBox="1"/>
          <p:nvPr/>
        </p:nvSpPr>
        <p:spPr>
          <a:xfrm>
            <a:off x="8660674" y="4153989"/>
            <a:ext cx="33484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Ponta Delgada : Statue de Gonçalo Velho Cabral, premier capitaine-donataire des Açores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7197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F061FDBD-0C42-6E29-BADC-3BF22925E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864" y="279000"/>
            <a:ext cx="84262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20ACCA-4819-1621-8526-CE9311FE1404}"/>
              </a:ext>
            </a:extLst>
          </p:cNvPr>
          <p:cNvSpPr txBox="1"/>
          <p:nvPr/>
        </p:nvSpPr>
        <p:spPr>
          <a:xfrm>
            <a:off x="4402183" y="5748003"/>
            <a:ext cx="8255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Élevage bovin sur la côte nord</a:t>
            </a:r>
          </a:p>
        </p:txBody>
      </p:sp>
    </p:spTree>
    <p:extLst>
      <p:ext uri="{BB962C8B-B14F-4D97-AF65-F5344CB8AC3E}">
        <p14:creationId xmlns:p14="http://schemas.microsoft.com/office/powerpoint/2010/main" val="130050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ation, ciel&#10;&#10;Description générée automatiquement">
            <a:extLst>
              <a:ext uri="{FF2B5EF4-FFF2-40B4-BE49-F238E27FC236}">
                <a16:creationId xmlns:a16="http://schemas.microsoft.com/office/drawing/2014/main" id="{5B5636B3-7D32-CEC4-6884-EC3A896E6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5671F6-8C22-9A24-86BE-7B3260FA1C65}"/>
              </a:ext>
            </a:extLst>
          </p:cNvPr>
          <p:cNvSpPr txBox="1"/>
          <p:nvPr/>
        </p:nvSpPr>
        <p:spPr>
          <a:xfrm>
            <a:off x="3725383" y="6117335"/>
            <a:ext cx="679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Plantation de thé à </a:t>
            </a:r>
            <a:r>
              <a:rPr lang="fr-FR" sz="2400" b="1" dirty="0" err="1">
                <a:solidFill>
                  <a:srgbClr val="FFFF00"/>
                </a:solidFill>
              </a:rPr>
              <a:t>Ribeira</a:t>
            </a:r>
            <a:r>
              <a:rPr lang="fr-FR" sz="2400" b="1" dirty="0">
                <a:solidFill>
                  <a:srgbClr val="FFFF00"/>
                </a:solidFill>
              </a:rPr>
              <a:t> Grande</a:t>
            </a:r>
          </a:p>
        </p:txBody>
      </p:sp>
    </p:spTree>
    <p:extLst>
      <p:ext uri="{BB962C8B-B14F-4D97-AF65-F5344CB8AC3E}">
        <p14:creationId xmlns:p14="http://schemas.microsoft.com/office/powerpoint/2010/main" val="357092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fumée&#10;&#10;Description générée automatiquement">
            <a:extLst>
              <a:ext uri="{FF2B5EF4-FFF2-40B4-BE49-F238E27FC236}">
                <a16:creationId xmlns:a16="http://schemas.microsoft.com/office/drawing/2014/main" id="{5D43A5CA-8231-5977-5B17-C2933EC14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958" y="279000"/>
            <a:ext cx="9409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4B5ED4-393A-EE4E-B6F9-F117C24EBB44}"/>
              </a:ext>
            </a:extLst>
          </p:cNvPr>
          <p:cNvSpPr txBox="1"/>
          <p:nvPr/>
        </p:nvSpPr>
        <p:spPr>
          <a:xfrm>
            <a:off x="2116183" y="5748003"/>
            <a:ext cx="93007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Centrale géothermique de Pico </a:t>
            </a:r>
            <a:r>
              <a:rPr lang="fr-FR" sz="2400" b="1" dirty="0" err="1">
                <a:solidFill>
                  <a:srgbClr val="FFFF00"/>
                </a:solidFill>
              </a:rPr>
              <a:t>Vermelho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Ribeira</a:t>
            </a:r>
            <a:r>
              <a:rPr lang="fr-FR" sz="2400" b="1" dirty="0">
                <a:solidFill>
                  <a:srgbClr val="FFFF00"/>
                </a:solidFill>
              </a:rPr>
              <a:t> Grande.</a:t>
            </a:r>
          </a:p>
        </p:txBody>
      </p:sp>
    </p:spTree>
    <p:extLst>
      <p:ext uri="{BB962C8B-B14F-4D97-AF65-F5344CB8AC3E}">
        <p14:creationId xmlns:p14="http://schemas.microsoft.com/office/powerpoint/2010/main" val="249834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éhicule terrestre, voiture, ciel&#10;&#10;Description générée automatiquement">
            <a:extLst>
              <a:ext uri="{FF2B5EF4-FFF2-40B4-BE49-F238E27FC236}">
                <a16:creationId xmlns:a16="http://schemas.microsoft.com/office/drawing/2014/main" id="{FC3DCAF9-6F83-E651-0E85-FE3242E2C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16" y="279000"/>
            <a:ext cx="940956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839E96-2CA7-674E-7B24-782ADCD25E3C}"/>
              </a:ext>
            </a:extLst>
          </p:cNvPr>
          <p:cNvSpPr txBox="1"/>
          <p:nvPr/>
        </p:nvSpPr>
        <p:spPr>
          <a:xfrm>
            <a:off x="2481943" y="5748003"/>
            <a:ext cx="813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couvent de Notre-Dame de l'Espoir à Ponta </a:t>
            </a:r>
            <a:r>
              <a:rPr lang="fr-FR" sz="2400" b="1" dirty="0" err="1">
                <a:solidFill>
                  <a:srgbClr val="FFFF00"/>
                </a:solidFill>
              </a:rPr>
              <a:t>Delgada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168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temple, homme&#10;&#10;Description générée automatiquement">
            <a:extLst>
              <a:ext uri="{FF2B5EF4-FFF2-40B4-BE49-F238E27FC236}">
                <a16:creationId xmlns:a16="http://schemas.microsoft.com/office/drawing/2014/main" id="{93BD7F94-6647-C20A-40DD-E61721198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927" y="189000"/>
            <a:ext cx="4858483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21381B-72A2-C4BC-FBBA-7C96402AA7B9}"/>
              </a:ext>
            </a:extLst>
          </p:cNvPr>
          <p:cNvSpPr txBox="1"/>
          <p:nvPr/>
        </p:nvSpPr>
        <p:spPr>
          <a:xfrm>
            <a:off x="429156" y="3886201"/>
            <a:ext cx="30697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Les fêtes pour le culte du Seigneur </a:t>
            </a:r>
            <a:r>
              <a:rPr lang="fr-FR" sz="2400" b="1" dirty="0" err="1"/>
              <a:t>Saint-Christ</a:t>
            </a:r>
            <a:r>
              <a:rPr lang="fr-FR" sz="2400" b="1" dirty="0"/>
              <a:t> des Miracles.</a:t>
            </a:r>
          </a:p>
        </p:txBody>
      </p:sp>
    </p:spTree>
    <p:extLst>
      <p:ext uri="{BB962C8B-B14F-4D97-AF65-F5344CB8AC3E}">
        <p14:creationId xmlns:p14="http://schemas.microsoft.com/office/powerpoint/2010/main" val="102131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arbre&#10;&#10;Description générée automatiquement">
            <a:extLst>
              <a:ext uri="{FF2B5EF4-FFF2-40B4-BE49-F238E27FC236}">
                <a16:creationId xmlns:a16="http://schemas.microsoft.com/office/drawing/2014/main" id="{1B763FD8-41D2-A48A-16D6-C02D67858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22C8ED-957E-1026-FDF0-B73A971EA269}"/>
              </a:ext>
            </a:extLst>
          </p:cNvPr>
          <p:cNvSpPr txBox="1"/>
          <p:nvPr/>
        </p:nvSpPr>
        <p:spPr>
          <a:xfrm>
            <a:off x="3043645" y="5574614"/>
            <a:ext cx="8190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Aire de pique-nique et belvédère de </a:t>
            </a:r>
            <a:r>
              <a:rPr lang="fr-FR" sz="2400" b="1" dirty="0" err="1"/>
              <a:t>Sossego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7821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Description générée automatiquement">
            <a:extLst>
              <a:ext uri="{FF2B5EF4-FFF2-40B4-BE49-F238E27FC236}">
                <a16:creationId xmlns:a16="http://schemas.microsoft.com/office/drawing/2014/main" id="{E68891B0-1C50-F851-A443-435C4CEFA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D578486-6158-D6CA-EA68-72E647176C78}"/>
              </a:ext>
            </a:extLst>
          </p:cNvPr>
          <p:cNvSpPr txBox="1"/>
          <p:nvPr/>
        </p:nvSpPr>
        <p:spPr>
          <a:xfrm>
            <a:off x="3069771" y="5748003"/>
            <a:ext cx="9470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Hortensias au bord du lac de </a:t>
            </a:r>
            <a:r>
              <a:rPr lang="fr-FR" sz="2400" b="1" dirty="0" err="1"/>
              <a:t>Sete</a:t>
            </a:r>
            <a:r>
              <a:rPr lang="fr-FR" sz="2400" b="1" dirty="0"/>
              <a:t> </a:t>
            </a:r>
            <a:r>
              <a:rPr lang="fr-FR" sz="2400" b="1" dirty="0" err="1"/>
              <a:t>Cidades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3241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rive&#10;&#10;Description générée automatiquement">
            <a:extLst>
              <a:ext uri="{FF2B5EF4-FFF2-40B4-BE49-F238E27FC236}">
                <a16:creationId xmlns:a16="http://schemas.microsoft.com/office/drawing/2014/main" id="{3A4C0EE8-28B6-534C-36A2-2BFA6569B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A8204E-8C10-3D7C-C2B1-B84005C191C6}"/>
              </a:ext>
            </a:extLst>
          </p:cNvPr>
          <p:cNvSpPr txBox="1"/>
          <p:nvPr/>
        </p:nvSpPr>
        <p:spPr>
          <a:xfrm>
            <a:off x="2664823" y="5748003"/>
            <a:ext cx="8817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Belvédère de Ponta </a:t>
            </a:r>
            <a:r>
              <a:rPr lang="fr-FR" sz="2400" b="1" dirty="0" err="1">
                <a:solidFill>
                  <a:srgbClr val="FFFF00"/>
                </a:solidFill>
              </a:rPr>
              <a:t>das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Calhetas</a:t>
            </a:r>
            <a:r>
              <a:rPr lang="fr-FR" sz="2400" b="1" dirty="0">
                <a:solidFill>
                  <a:srgbClr val="FFFF00"/>
                </a:solidFill>
              </a:rPr>
              <a:t>, sur la côte nord</a:t>
            </a:r>
          </a:p>
        </p:txBody>
      </p:sp>
    </p:spTree>
    <p:extLst>
      <p:ext uri="{BB962C8B-B14F-4D97-AF65-F5344CB8AC3E}">
        <p14:creationId xmlns:p14="http://schemas.microsoft.com/office/powerpoint/2010/main" val="298417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2C04EC4C-F367-FAC9-7B11-69B976A58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435" y="189000"/>
            <a:ext cx="43380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F9B997-105A-716D-EB30-8C1361A10D50}"/>
              </a:ext>
            </a:extLst>
          </p:cNvPr>
          <p:cNvSpPr txBox="1"/>
          <p:nvPr/>
        </p:nvSpPr>
        <p:spPr>
          <a:xfrm>
            <a:off x="8315324" y="3857625"/>
            <a:ext cx="3876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 Convento da Caloura visto do Miradouro do Pisão, Caloura, Lagoa, ilha de São Miguel, Açores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77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695B10DC-12A0-FB8D-A578-695B32779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75619D-66BA-1F1D-5C6A-322754EC019D}"/>
              </a:ext>
            </a:extLst>
          </p:cNvPr>
          <p:cNvSpPr txBox="1"/>
          <p:nvPr/>
        </p:nvSpPr>
        <p:spPr>
          <a:xfrm>
            <a:off x="438674" y="6027003"/>
            <a:ext cx="12191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baie de São Lourenço, dans la paroisse de Santa </a:t>
            </a:r>
            <a:r>
              <a:rPr lang="fr-FR" sz="2400" b="1" dirty="0" err="1">
                <a:solidFill>
                  <a:srgbClr val="FFFF00"/>
                </a:solidFill>
              </a:rPr>
              <a:t>Bárbara</a:t>
            </a:r>
            <a:r>
              <a:rPr lang="fr-FR" sz="2400" b="1" dirty="0">
                <a:solidFill>
                  <a:srgbClr val="FFFF00"/>
                </a:solidFill>
              </a:rPr>
              <a:t>, île Santa Maria, Açores</a:t>
            </a:r>
          </a:p>
        </p:txBody>
      </p:sp>
    </p:spTree>
    <p:extLst>
      <p:ext uri="{BB962C8B-B14F-4D97-AF65-F5344CB8AC3E}">
        <p14:creationId xmlns:p14="http://schemas.microsoft.com/office/powerpoint/2010/main" val="407144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aysage, eau&#10;&#10;Description générée automatiquement">
            <a:extLst>
              <a:ext uri="{FF2B5EF4-FFF2-40B4-BE49-F238E27FC236}">
                <a16:creationId xmlns:a16="http://schemas.microsoft.com/office/drawing/2014/main" id="{8F092623-930F-FCE4-EE10-D4030CD42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3158511"/>
            <a:ext cx="5904000" cy="332009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3823EF-5D9D-A066-C25A-97BED51F5ABA}"/>
              </a:ext>
            </a:extLst>
          </p:cNvPr>
          <p:cNvSpPr txBox="1"/>
          <p:nvPr/>
        </p:nvSpPr>
        <p:spPr>
          <a:xfrm>
            <a:off x="1104638" y="1371825"/>
            <a:ext cx="4494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Visiter L’île de São Miguel dans les Açores </a:t>
            </a:r>
          </a:p>
        </p:txBody>
      </p:sp>
      <p:pic>
        <p:nvPicPr>
          <p:cNvPr id="6" name="Image 5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4AFE6D88-AA5E-B784-79A4-C01A1BD3C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950" y="272434"/>
            <a:ext cx="4911083" cy="3276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A9ADC6D-7B39-6067-7FE5-B485BCCE2BA2}"/>
              </a:ext>
            </a:extLst>
          </p:cNvPr>
          <p:cNvSpPr txBox="1"/>
          <p:nvPr/>
        </p:nvSpPr>
        <p:spPr>
          <a:xfrm>
            <a:off x="2160677" y="2367062"/>
            <a:ext cx="4143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A Suivre</a:t>
            </a:r>
          </a:p>
        </p:txBody>
      </p:sp>
    </p:spTree>
    <p:extLst>
      <p:ext uri="{BB962C8B-B14F-4D97-AF65-F5344CB8AC3E}">
        <p14:creationId xmlns:p14="http://schemas.microsoft.com/office/powerpoint/2010/main" val="164676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0FE5A701-DF5C-E5FE-9EB4-0C52942DD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26" y="685801"/>
            <a:ext cx="4932000" cy="328995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nuage, ciel, paysage&#10;&#10;Description générée automatiquement">
            <a:extLst>
              <a:ext uri="{FF2B5EF4-FFF2-40B4-BE49-F238E27FC236}">
                <a16:creationId xmlns:a16="http://schemas.microsoft.com/office/drawing/2014/main" id="{24B2E826-1013-26BB-C69F-B309455FE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376" y="3057526"/>
            <a:ext cx="4896000" cy="326593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94540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e&#10;&#10;Description générée automatiquement">
            <a:extLst>
              <a:ext uri="{FF2B5EF4-FFF2-40B4-BE49-F238E27FC236}">
                <a16:creationId xmlns:a16="http://schemas.microsoft.com/office/drawing/2014/main" id="{F7DECF53-AA73-45A3-7794-F49240178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63" y="3157538"/>
            <a:ext cx="4855150" cy="324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ciel, ville, route&#10;&#10;Description générée automatiquement">
            <a:extLst>
              <a:ext uri="{FF2B5EF4-FFF2-40B4-BE49-F238E27FC236}">
                <a16:creationId xmlns:a16="http://schemas.microsoft.com/office/drawing/2014/main" id="{AA109978-5E4C-E521-1A0E-9B53B36CF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137" y="892692"/>
            <a:ext cx="3384000" cy="5072616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17489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ille, fenêtre&#10;&#10;Description générée automatiquement">
            <a:extLst>
              <a:ext uri="{FF2B5EF4-FFF2-40B4-BE49-F238E27FC236}">
                <a16:creationId xmlns:a16="http://schemas.microsoft.com/office/drawing/2014/main" id="{31D0CD1B-F2BD-DA35-E3CC-7B1DA588C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36" y="414338"/>
            <a:ext cx="5112000" cy="341002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2301821C-9934-8B90-3696-BF6BA0D65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964" y="3128962"/>
            <a:ext cx="4968000" cy="3313966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10831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Étendue d’eau, plage&#10;&#10;Description générée automatiquement">
            <a:extLst>
              <a:ext uri="{FF2B5EF4-FFF2-40B4-BE49-F238E27FC236}">
                <a16:creationId xmlns:a16="http://schemas.microsoft.com/office/drawing/2014/main" id="{4DD23390-A801-9F07-64A6-579898F25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3" y="1799317"/>
            <a:ext cx="5796000" cy="3259365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plante, végétation, jungle&#10;&#10;Description générée automatiquement">
            <a:extLst>
              <a:ext uri="{FF2B5EF4-FFF2-40B4-BE49-F238E27FC236}">
                <a16:creationId xmlns:a16="http://schemas.microsoft.com/office/drawing/2014/main" id="{0CFB998D-9170-7513-1485-C2DED85FF5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087" y="892692"/>
            <a:ext cx="3384000" cy="5072616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99722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rouillard, jungle&#10;&#10;Description générée automatiquement">
            <a:extLst>
              <a:ext uri="{FF2B5EF4-FFF2-40B4-BE49-F238E27FC236}">
                <a16:creationId xmlns:a16="http://schemas.microsoft.com/office/drawing/2014/main" id="{8E9FAFA8-26D9-FEC1-884C-2623626C1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11" y="442913"/>
            <a:ext cx="5256000" cy="350607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chute d’eau, arbre, eau&#10;&#10;Description générée automatiquement">
            <a:extLst>
              <a:ext uri="{FF2B5EF4-FFF2-40B4-BE49-F238E27FC236}">
                <a16:creationId xmlns:a16="http://schemas.microsoft.com/office/drawing/2014/main" id="{AC17B079-3220-C1BB-E2F7-AB4DD6FA1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89" y="3171825"/>
            <a:ext cx="4896000" cy="326593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0246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Reliefs côtiers et océaniques, île&#10;&#10;Description générée automatiquement">
            <a:extLst>
              <a:ext uri="{FF2B5EF4-FFF2-40B4-BE49-F238E27FC236}">
                <a16:creationId xmlns:a16="http://schemas.microsoft.com/office/drawing/2014/main" id="{D86BDA8B-6B30-BE49-EE5C-07AF91ED2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3" y="2928937"/>
            <a:ext cx="4392000" cy="35136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mammifère, dauphin, mammifère aquatiques, eau&#10;&#10;Description générée automatiquement">
            <a:extLst>
              <a:ext uri="{FF2B5EF4-FFF2-40B4-BE49-F238E27FC236}">
                <a16:creationId xmlns:a16="http://schemas.microsoft.com/office/drawing/2014/main" id="{A082A1AE-2A75-07C3-1124-54AD37859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987" y="442912"/>
            <a:ext cx="5220000" cy="3482064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300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montagne&#10;&#10;Description générée automatiquement">
            <a:extLst>
              <a:ext uri="{FF2B5EF4-FFF2-40B4-BE49-F238E27FC236}">
                <a16:creationId xmlns:a16="http://schemas.microsoft.com/office/drawing/2014/main" id="{9785ED51-5485-4393-C982-1D1035C80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2" y="385763"/>
            <a:ext cx="4968000" cy="3313966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herbe, plein air, mammifère, plante&#10;&#10;Description générée automatiquement">
            <a:extLst>
              <a:ext uri="{FF2B5EF4-FFF2-40B4-BE49-F238E27FC236}">
                <a16:creationId xmlns:a16="http://schemas.microsoft.com/office/drawing/2014/main" id="{A936D7D8-9337-AECB-0F5C-77F198141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538" y="3200400"/>
            <a:ext cx="4932000" cy="3289644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53420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plein air, paysage&#10;&#10;Description générée automatiquement">
            <a:extLst>
              <a:ext uri="{FF2B5EF4-FFF2-40B4-BE49-F238E27FC236}">
                <a16:creationId xmlns:a16="http://schemas.microsoft.com/office/drawing/2014/main" id="{C3B3326B-63F9-CB4C-6D97-5C6EA8D3F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0" y="3257551"/>
            <a:ext cx="4896000" cy="326593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chute d’eau, arbre, plante, plein air&#10;&#10;Description générée automatiquement">
            <a:extLst>
              <a:ext uri="{FF2B5EF4-FFF2-40B4-BE49-F238E27FC236}">
                <a16:creationId xmlns:a16="http://schemas.microsoft.com/office/drawing/2014/main" id="{6714D2BC-4AE4-077A-7E60-59CFF4911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990" y="285750"/>
            <a:ext cx="4932000" cy="328995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44439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forêt, Forêt primaire&#10;&#10;Description générée automatiquement">
            <a:extLst>
              <a:ext uri="{FF2B5EF4-FFF2-40B4-BE49-F238E27FC236}">
                <a16:creationId xmlns:a16="http://schemas.microsoft.com/office/drawing/2014/main" id="{D98F81D5-A492-3472-5F68-E6BA135AF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042988"/>
            <a:ext cx="3456000" cy="5184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arbre, plein air, plante, eau&#10;&#10;Description générée automatiquement">
            <a:extLst>
              <a:ext uri="{FF2B5EF4-FFF2-40B4-BE49-F238E27FC236}">
                <a16:creationId xmlns:a16="http://schemas.microsoft.com/office/drawing/2014/main" id="{CC543B1A-99EC-7413-E03F-79C67DC9D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350" y="1796031"/>
            <a:ext cx="4896000" cy="326593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54005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E0EA385D-D7E0-1343-9AB6-1F60681DF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2" y="381000"/>
            <a:ext cx="5184000" cy="3457728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bâtiment, herbe, arbre&#10;&#10;Description générée automatiquement">
            <a:extLst>
              <a:ext uri="{FF2B5EF4-FFF2-40B4-BE49-F238E27FC236}">
                <a16:creationId xmlns:a16="http://schemas.microsoft.com/office/drawing/2014/main" id="{D7A0DD77-3236-3604-1BFE-74BF77DE8E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038" y="3200474"/>
            <a:ext cx="5004000" cy="3335011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79265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06DE01E-56DF-B8C5-5F10-BC22943B25CD}"/>
              </a:ext>
            </a:extLst>
          </p:cNvPr>
          <p:cNvSpPr txBox="1"/>
          <p:nvPr/>
        </p:nvSpPr>
        <p:spPr>
          <a:xfrm>
            <a:off x="1114425" y="863887"/>
            <a:ext cx="10301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L’Île San – Miguel –Les Açores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6B08FE7-D226-B3A2-17F6-941FD497469B}"/>
              </a:ext>
            </a:extLst>
          </p:cNvPr>
          <p:cNvSpPr txBox="1"/>
          <p:nvPr/>
        </p:nvSpPr>
        <p:spPr>
          <a:xfrm>
            <a:off x="4043363" y="1722150"/>
            <a:ext cx="737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1F866D-D93F-CB64-8837-A9186C4A5B36}"/>
              </a:ext>
            </a:extLst>
          </p:cNvPr>
          <p:cNvSpPr txBox="1"/>
          <p:nvPr/>
        </p:nvSpPr>
        <p:spPr>
          <a:xfrm>
            <a:off x="3471863" y="2580413"/>
            <a:ext cx="101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3DC07FC-70AB-974C-C3B4-69906D248A28}"/>
              </a:ext>
            </a:extLst>
          </p:cNvPr>
          <p:cNvSpPr txBox="1"/>
          <p:nvPr/>
        </p:nvSpPr>
        <p:spPr>
          <a:xfrm>
            <a:off x="5457825" y="3438676"/>
            <a:ext cx="7015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97363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323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2024-06-01T12:34:17Z</dcterms:created>
  <dcterms:modified xsi:type="dcterms:W3CDTF">2024-06-02T06:36:37Z</dcterms:modified>
</cp:coreProperties>
</file>