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68" r:id="rId3"/>
    <p:sldId id="270" r:id="rId4"/>
    <p:sldId id="269" r:id="rId5"/>
    <p:sldId id="259" r:id="rId6"/>
    <p:sldId id="260" r:id="rId7"/>
    <p:sldId id="261" r:id="rId8"/>
    <p:sldId id="262" r:id="rId9"/>
    <p:sldId id="263" r:id="rId10"/>
    <p:sldId id="264" r:id="rId11"/>
    <p:sldId id="265" r:id="rId12"/>
    <p:sldId id="266" r:id="rId13"/>
    <p:sldId id="267" r:id="rId14"/>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7" autoAdjust="0"/>
    <p:restoredTop sz="94660"/>
  </p:normalViewPr>
  <p:slideViewPr>
    <p:cSldViewPr snapToGrid="0">
      <p:cViewPr varScale="1">
        <p:scale>
          <a:sx n="77" d="100"/>
          <a:sy n="77" d="100"/>
        </p:scale>
        <p:origin x="150"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Modifier le style des sous-titres du masque</a:t>
            </a:r>
            <a:endParaRPr lang="fr-FR"/>
          </a:p>
        </p:txBody>
      </p:sp>
      <p:sp>
        <p:nvSpPr>
          <p:cNvPr id="4" name="Espace réservé de la date 3"/>
          <p:cNvSpPr>
            <a:spLocks noGrp="1"/>
          </p:cNvSpPr>
          <p:nvPr>
            <p:ph type="dt" sz="half" idx="10"/>
          </p:nvPr>
        </p:nvSpPr>
        <p:spPr/>
        <p:txBody>
          <a:bodyPr/>
          <a:lstStyle/>
          <a:p>
            <a:fld id="{FDCE6BB8-E245-44FF-8A4A-5CA1C7893A1C}" type="datetimeFigureOut">
              <a:rPr lang="fr-FR" smtClean="0"/>
              <a:t>20/02/2024</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F9F2E85C-C5DF-4D16-86B9-A6E6F85B86B4}" type="slidenum">
              <a:rPr lang="fr-FR" smtClean="0"/>
              <a:t>‹N°›</a:t>
            </a:fld>
            <a:endParaRPr lang="fr-FR"/>
          </a:p>
        </p:txBody>
      </p:sp>
    </p:spTree>
    <p:extLst>
      <p:ext uri="{BB962C8B-B14F-4D97-AF65-F5344CB8AC3E}">
        <p14:creationId xmlns:p14="http://schemas.microsoft.com/office/powerpoint/2010/main" val="249743612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DCE6BB8-E245-44FF-8A4A-5CA1C7893A1C}" type="datetimeFigureOut">
              <a:rPr lang="fr-FR" smtClean="0"/>
              <a:t>20/02/2024</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F9F2E85C-C5DF-4D16-86B9-A6E6F85B86B4}" type="slidenum">
              <a:rPr lang="fr-FR" smtClean="0"/>
              <a:t>‹N°›</a:t>
            </a:fld>
            <a:endParaRPr lang="fr-FR"/>
          </a:p>
        </p:txBody>
      </p:sp>
    </p:spTree>
    <p:extLst>
      <p:ext uri="{BB962C8B-B14F-4D97-AF65-F5344CB8AC3E}">
        <p14:creationId xmlns:p14="http://schemas.microsoft.com/office/powerpoint/2010/main" val="207911141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Modifier les styles du texte du masque</a:t>
            </a:r>
          </a:p>
        </p:txBody>
      </p:sp>
      <p:sp>
        <p:nvSpPr>
          <p:cNvPr id="4" name="Espace réservé de la date 3"/>
          <p:cNvSpPr>
            <a:spLocks noGrp="1"/>
          </p:cNvSpPr>
          <p:nvPr>
            <p:ph type="dt" sz="half" idx="10"/>
          </p:nvPr>
        </p:nvSpPr>
        <p:spPr/>
        <p:txBody>
          <a:bodyPr/>
          <a:lstStyle/>
          <a:p>
            <a:fld id="{FDCE6BB8-E245-44FF-8A4A-5CA1C7893A1C}" type="datetimeFigureOut">
              <a:rPr lang="fr-FR" smtClean="0"/>
              <a:t>20/02/2024</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F9F2E85C-C5DF-4D16-86B9-A6E6F85B86B4}" type="slidenum">
              <a:rPr lang="fr-FR" smtClean="0"/>
              <a:t>‹N°›</a:t>
            </a:fld>
            <a:endParaRPr lang="fr-FR"/>
          </a:p>
        </p:txBody>
      </p:sp>
    </p:spTree>
    <p:extLst>
      <p:ext uri="{BB962C8B-B14F-4D97-AF65-F5344CB8AC3E}">
        <p14:creationId xmlns:p14="http://schemas.microsoft.com/office/powerpoint/2010/main" val="318358742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FDCE6BB8-E245-44FF-8A4A-5CA1C7893A1C}" type="datetimeFigureOut">
              <a:rPr lang="fr-FR" smtClean="0"/>
              <a:t>20/02/2024</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F9F2E85C-C5DF-4D16-86B9-A6E6F85B86B4}" type="slidenum">
              <a:rPr lang="fr-FR" smtClean="0"/>
              <a:t>‹N°›</a:t>
            </a:fld>
            <a:endParaRPr lang="fr-FR"/>
          </a:p>
        </p:txBody>
      </p:sp>
    </p:spTree>
    <p:extLst>
      <p:ext uri="{BB962C8B-B14F-4D97-AF65-F5344CB8AC3E}">
        <p14:creationId xmlns:p14="http://schemas.microsoft.com/office/powerpoint/2010/main" val="130040028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FDCE6BB8-E245-44FF-8A4A-5CA1C7893A1C}" type="datetimeFigureOut">
              <a:rPr lang="fr-FR" smtClean="0"/>
              <a:t>20/02/2024</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F9F2E85C-C5DF-4D16-86B9-A6E6F85B86B4}" type="slidenum">
              <a:rPr lang="fr-FR" smtClean="0"/>
              <a:t>‹N°›</a:t>
            </a:fld>
            <a:endParaRPr lang="fr-FR"/>
          </a:p>
        </p:txBody>
      </p:sp>
    </p:spTree>
    <p:extLst>
      <p:ext uri="{BB962C8B-B14F-4D97-AF65-F5344CB8AC3E}">
        <p14:creationId xmlns:p14="http://schemas.microsoft.com/office/powerpoint/2010/main" val="52781050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FDCE6BB8-E245-44FF-8A4A-5CA1C7893A1C}" type="datetimeFigureOut">
              <a:rPr lang="fr-FR" smtClean="0"/>
              <a:t>20/02/2024</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F9F2E85C-C5DF-4D16-86B9-A6E6F85B86B4}" type="slidenum">
              <a:rPr lang="fr-FR" smtClean="0"/>
              <a:t>‹N°›</a:t>
            </a:fld>
            <a:endParaRPr lang="fr-FR"/>
          </a:p>
        </p:txBody>
      </p:sp>
    </p:spTree>
    <p:extLst>
      <p:ext uri="{BB962C8B-B14F-4D97-AF65-F5344CB8AC3E}">
        <p14:creationId xmlns:p14="http://schemas.microsoft.com/office/powerpoint/2010/main" val="341005881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FDCE6BB8-E245-44FF-8A4A-5CA1C7893A1C}" type="datetimeFigureOut">
              <a:rPr lang="fr-FR" smtClean="0"/>
              <a:t>20/02/2024</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F9F2E85C-C5DF-4D16-86B9-A6E6F85B86B4}" type="slidenum">
              <a:rPr lang="fr-FR" smtClean="0"/>
              <a:t>‹N°›</a:t>
            </a:fld>
            <a:endParaRPr lang="fr-FR"/>
          </a:p>
        </p:txBody>
      </p:sp>
    </p:spTree>
    <p:extLst>
      <p:ext uri="{BB962C8B-B14F-4D97-AF65-F5344CB8AC3E}">
        <p14:creationId xmlns:p14="http://schemas.microsoft.com/office/powerpoint/2010/main" val="138758664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Modifier les styles du texte du masque</a:t>
            </a:r>
          </a:p>
        </p:txBody>
      </p:sp>
      <p:sp>
        <p:nvSpPr>
          <p:cNvPr id="5" name="Espace réservé de la date 4"/>
          <p:cNvSpPr>
            <a:spLocks noGrp="1"/>
          </p:cNvSpPr>
          <p:nvPr>
            <p:ph type="dt" sz="half" idx="10"/>
          </p:nvPr>
        </p:nvSpPr>
        <p:spPr/>
        <p:txBody>
          <a:bodyPr/>
          <a:lstStyle/>
          <a:p>
            <a:fld id="{FDCE6BB8-E245-44FF-8A4A-5CA1C7893A1C}" type="datetimeFigureOut">
              <a:rPr lang="fr-FR" smtClean="0"/>
              <a:t>20/02/2024</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F9F2E85C-C5DF-4D16-86B9-A6E6F85B86B4}" type="slidenum">
              <a:rPr lang="fr-FR" smtClean="0"/>
              <a:t>‹N°›</a:t>
            </a:fld>
            <a:endParaRPr lang="fr-FR"/>
          </a:p>
        </p:txBody>
      </p:sp>
    </p:spTree>
    <p:extLst>
      <p:ext uri="{BB962C8B-B14F-4D97-AF65-F5344CB8AC3E}">
        <p14:creationId xmlns:p14="http://schemas.microsoft.com/office/powerpoint/2010/main" val="360826625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Modifier les styles du texte du masque</a:t>
            </a:r>
          </a:p>
        </p:txBody>
      </p:sp>
      <p:sp>
        <p:nvSpPr>
          <p:cNvPr id="5" name="Espace réservé de la date 4"/>
          <p:cNvSpPr>
            <a:spLocks noGrp="1"/>
          </p:cNvSpPr>
          <p:nvPr>
            <p:ph type="dt" sz="half" idx="10"/>
          </p:nvPr>
        </p:nvSpPr>
        <p:spPr/>
        <p:txBody>
          <a:bodyPr/>
          <a:lstStyle/>
          <a:p>
            <a:fld id="{FDCE6BB8-E245-44FF-8A4A-5CA1C7893A1C}" type="datetimeFigureOut">
              <a:rPr lang="fr-FR" smtClean="0"/>
              <a:t>20/02/2024</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F9F2E85C-C5DF-4D16-86B9-A6E6F85B86B4}" type="slidenum">
              <a:rPr lang="fr-FR" smtClean="0"/>
              <a:t>‹N°›</a:t>
            </a:fld>
            <a:endParaRPr lang="fr-FR"/>
          </a:p>
        </p:txBody>
      </p:sp>
    </p:spTree>
    <p:extLst>
      <p:ext uri="{BB962C8B-B14F-4D97-AF65-F5344CB8AC3E}">
        <p14:creationId xmlns:p14="http://schemas.microsoft.com/office/powerpoint/2010/main" val="174018593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DCE6BB8-E245-44FF-8A4A-5CA1C7893A1C}" type="datetimeFigureOut">
              <a:rPr lang="fr-FR" smtClean="0"/>
              <a:t>20/02/2024</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F9F2E85C-C5DF-4D16-86B9-A6E6F85B86B4}" type="slidenum">
              <a:rPr lang="fr-FR" smtClean="0"/>
              <a:t>‹N°›</a:t>
            </a:fld>
            <a:endParaRPr lang="fr-FR"/>
          </a:p>
        </p:txBody>
      </p:sp>
    </p:spTree>
    <p:extLst>
      <p:ext uri="{BB962C8B-B14F-4D97-AF65-F5344CB8AC3E}">
        <p14:creationId xmlns:p14="http://schemas.microsoft.com/office/powerpoint/2010/main" val="375172473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DCE6BB8-E245-44FF-8A4A-5CA1C7893A1C}" type="datetimeFigureOut">
              <a:rPr lang="fr-FR" smtClean="0"/>
              <a:t>20/02/2024</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F9F2E85C-C5DF-4D16-86B9-A6E6F85B86B4}" type="slidenum">
              <a:rPr lang="fr-FR" smtClean="0"/>
              <a:t>‹N°›</a:t>
            </a:fld>
            <a:endParaRPr lang="fr-FR"/>
          </a:p>
        </p:txBody>
      </p:sp>
    </p:spTree>
    <p:extLst>
      <p:ext uri="{BB962C8B-B14F-4D97-AF65-F5344CB8AC3E}">
        <p14:creationId xmlns:p14="http://schemas.microsoft.com/office/powerpoint/2010/main" val="46291722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DCE6BB8-E245-44FF-8A4A-5CA1C7893A1C}" type="datetimeFigureOut">
              <a:rPr lang="fr-FR" smtClean="0"/>
              <a:t>20/02/2024</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9F2E85C-C5DF-4D16-86B9-A6E6F85B86B4}" type="slidenum">
              <a:rPr lang="fr-FR" smtClean="0"/>
              <a:t>‹N°›</a:t>
            </a:fld>
            <a:endParaRPr lang="fr-FR"/>
          </a:p>
        </p:txBody>
      </p:sp>
    </p:spTree>
    <p:extLst>
      <p:ext uri="{BB962C8B-B14F-4D97-AF65-F5344CB8AC3E}">
        <p14:creationId xmlns:p14="http://schemas.microsoft.com/office/powerpoint/2010/main" val="402974511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2000"/>
    </mc:Choice>
    <mc:Fallback xmlns="">
      <p:transition spd="slow"/>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audio" Target="../media/audio1.wav"/><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jpg"/><Relationship Id="rId5" Type="http://schemas.openxmlformats.org/officeDocument/2006/relationships/image" Target="../media/image3.gif"/><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hyperlink" Target="https://fr.wikipedia.org/wiki/Benjamin_Franklin" TargetMode="External"/><Relationship Id="rId2" Type="http://schemas.openxmlformats.org/officeDocument/2006/relationships/hyperlink" Target="https://fr.wikipedia.org/wiki/Thomas_Jefferson" TargetMode="External"/><Relationship Id="rId1" Type="http://schemas.openxmlformats.org/officeDocument/2006/relationships/slideLayout" Target="../slideLayouts/slideLayout7.xml"/><Relationship Id="rId5" Type="http://schemas.openxmlformats.org/officeDocument/2006/relationships/image" Target="../media/image7.jpeg"/><Relationship Id="rId4" Type="http://schemas.openxmlformats.org/officeDocument/2006/relationships/hyperlink" Target="https://fr.wikipedia.org/wiki/Thanksgiving_(%C3%89tats-Unis)" TargetMode="External"/></Relationships>
</file>

<file path=ppt/slides/_rels/slide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8" Type="http://schemas.openxmlformats.org/officeDocument/2006/relationships/hyperlink" Target="https://fr.wikipedia.org/wiki/Pygargue" TargetMode="External"/><Relationship Id="rId13" Type="http://schemas.openxmlformats.org/officeDocument/2006/relationships/hyperlink" Target="https://fr.wikipedia.org/wiki/For%C3%AAt" TargetMode="External"/><Relationship Id="rId18" Type="http://schemas.openxmlformats.org/officeDocument/2006/relationships/hyperlink" Target="https://fr.wikipedia.org/wiki/Sous-esp%C3%A8ce" TargetMode="External"/><Relationship Id="rId3" Type="http://schemas.openxmlformats.org/officeDocument/2006/relationships/hyperlink" Target="https://fr.wikipedia.org/wiki/Esp%C3%A8ce" TargetMode="External"/><Relationship Id="rId21" Type="http://schemas.openxmlformats.org/officeDocument/2006/relationships/hyperlink" Target="https://fr.wikipedia.org/wiki/%C3%89tats-Unis" TargetMode="External"/><Relationship Id="rId7" Type="http://schemas.openxmlformats.org/officeDocument/2006/relationships/hyperlink" Target="https://fr.wikipedia.org/wiki/Aquila_(genre)" TargetMode="External"/><Relationship Id="rId12" Type="http://schemas.openxmlformats.org/officeDocument/2006/relationships/hyperlink" Target="https://fr.wikipedia.org/wiki/Caract%C3%A8re_ph%C3%A9notypique" TargetMode="External"/><Relationship Id="rId17" Type="http://schemas.openxmlformats.org/officeDocument/2006/relationships/hyperlink" Target="https://fr.wikipedia.org/wiki/C%C3%B4te_(g%C3%A9ographie)" TargetMode="External"/><Relationship Id="rId2" Type="http://schemas.openxmlformats.org/officeDocument/2006/relationships/image" Target="../media/image9.jpeg"/><Relationship Id="rId16" Type="http://schemas.openxmlformats.org/officeDocument/2006/relationships/hyperlink" Target="https://fr.wikipedia.org/wiki/Rivi%C3%A8re" TargetMode="External"/><Relationship Id="rId20" Type="http://schemas.openxmlformats.org/officeDocument/2006/relationships/hyperlink" Target="https://fr.wikipedia.org/wiki/Mexique" TargetMode="External"/><Relationship Id="rId1" Type="http://schemas.openxmlformats.org/officeDocument/2006/relationships/slideLayout" Target="../slideLayouts/slideLayout7.xml"/><Relationship Id="rId6" Type="http://schemas.openxmlformats.org/officeDocument/2006/relationships/hyperlink" Target="https://fr.wikipedia.org/wiki/Aigle" TargetMode="External"/><Relationship Id="rId11" Type="http://schemas.openxmlformats.org/officeDocument/2006/relationships/hyperlink" Target="https://fr.wikipedia.org/wiki/Bec" TargetMode="External"/><Relationship Id="rId5" Type="http://schemas.openxmlformats.org/officeDocument/2006/relationships/hyperlink" Target="https://fr.wikipedia.org/wiki/Am%C3%A9rique_du_Nord" TargetMode="External"/><Relationship Id="rId15" Type="http://schemas.openxmlformats.org/officeDocument/2006/relationships/hyperlink" Target="https://fr.wikipedia.org/wiki/Lac" TargetMode="External"/><Relationship Id="rId23" Type="http://schemas.openxmlformats.org/officeDocument/2006/relationships/image" Target="../media/image10.png"/><Relationship Id="rId10" Type="http://schemas.openxmlformats.org/officeDocument/2006/relationships/hyperlink" Target="https://fr.wikipedia.org/wiki/Poisson" TargetMode="External"/><Relationship Id="rId19" Type="http://schemas.openxmlformats.org/officeDocument/2006/relationships/hyperlink" Target="https://fr.wikipedia.org/wiki/Alaska" TargetMode="External"/><Relationship Id="rId4" Type="http://schemas.openxmlformats.org/officeDocument/2006/relationships/hyperlink" Target="https://fr.wikipedia.org/wiki/Rapace" TargetMode="External"/><Relationship Id="rId9" Type="http://schemas.openxmlformats.org/officeDocument/2006/relationships/hyperlink" Target="https://fr.wikipedia.org/wiki/R%C3%A9gime_alimentaire" TargetMode="External"/><Relationship Id="rId14" Type="http://schemas.openxmlformats.org/officeDocument/2006/relationships/hyperlink" Target="https://fr.wikipedia.org/wiki/Montagne" TargetMode="External"/><Relationship Id="rId22" Type="http://schemas.openxmlformats.org/officeDocument/2006/relationships/hyperlink" Target="https://fr.wikipedia.org/wiki/XXe_si%C3%A8cle" TargetMode="External"/></Relationships>
</file>

<file path=ppt/slides/_rels/slide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8" Type="http://schemas.openxmlformats.org/officeDocument/2006/relationships/hyperlink" Target="http://www.oiseaux.net/glossaire/bec.html" TargetMode="External"/><Relationship Id="rId3" Type="http://schemas.openxmlformats.org/officeDocument/2006/relationships/hyperlink" Target="https://fr.wikipedia.org/wiki/Rapace" TargetMode="External"/><Relationship Id="rId7" Type="http://schemas.openxmlformats.org/officeDocument/2006/relationships/hyperlink" Target="http://www.oiseaux.net/glossaire/aile.html" TargetMode="External"/><Relationship Id="rId2" Type="http://schemas.openxmlformats.org/officeDocument/2006/relationships/hyperlink" Target="https://fr.wikipedia.org/wiki/Esp%C3%A8ce" TargetMode="External"/><Relationship Id="rId1" Type="http://schemas.openxmlformats.org/officeDocument/2006/relationships/slideLayout" Target="../slideLayouts/slideLayout7.xml"/><Relationship Id="rId6" Type="http://schemas.openxmlformats.org/officeDocument/2006/relationships/image" Target="../media/image13.jpeg"/><Relationship Id="rId11" Type="http://schemas.openxmlformats.org/officeDocument/2006/relationships/image" Target="../media/image14.png"/><Relationship Id="rId5" Type="http://schemas.openxmlformats.org/officeDocument/2006/relationships/hyperlink" Target="https://fr.wikipedia.org/wiki/Accipitridae" TargetMode="External"/><Relationship Id="rId10" Type="http://schemas.openxmlformats.org/officeDocument/2006/relationships/hyperlink" Target="http://www.oiseaux.net/glossaire/patte.html" TargetMode="External"/><Relationship Id="rId4" Type="http://schemas.openxmlformats.org/officeDocument/2006/relationships/hyperlink" Target="https://fr.wikipedia.org/wiki/Famille_(biologie)" TargetMode="External"/><Relationship Id="rId9" Type="http://schemas.openxmlformats.org/officeDocument/2006/relationships/hyperlink" Target="http://www.oiseaux.net/glossaire/couverture.html" TargetMode="External"/></Relationships>
</file>

<file path=ppt/slides/_rels/slide8.xml.rels><?xml version="1.0" encoding="UTF-8" standalone="yes"?>
<Relationships xmlns="http://schemas.openxmlformats.org/package/2006/relationships"><Relationship Id="rId8" Type="http://schemas.openxmlformats.org/officeDocument/2006/relationships/hyperlink" Target="https://fr.wikipedia.org/wiki/Johann_Friedrich_Gmelin" TargetMode="External"/><Relationship Id="rId13" Type="http://schemas.openxmlformats.org/officeDocument/2006/relationships/hyperlink" Target="http://www.oiseaux.net/glossaire/plume.html" TargetMode="External"/><Relationship Id="rId3" Type="http://schemas.openxmlformats.org/officeDocument/2006/relationships/hyperlink" Target="https://fr.wikipedia.org/wiki/Esp%C3%A8ce" TargetMode="External"/><Relationship Id="rId7" Type="http://schemas.openxmlformats.org/officeDocument/2006/relationships/hyperlink" Target="https://fr.wikipedia.org/wiki/Monotypique" TargetMode="External"/><Relationship Id="rId12" Type="http://schemas.openxmlformats.org/officeDocument/2006/relationships/hyperlink" Target="http://www.oiseaux.net/glossaire/aile.html" TargetMode="External"/><Relationship Id="rId17" Type="http://schemas.openxmlformats.org/officeDocument/2006/relationships/image" Target="../media/image16.png"/><Relationship Id="rId2" Type="http://schemas.openxmlformats.org/officeDocument/2006/relationships/hyperlink" Target="https://fr.wikipedia.org/wiki/Pygargue" TargetMode="External"/><Relationship Id="rId16" Type="http://schemas.openxmlformats.org/officeDocument/2006/relationships/image" Target="../media/image15.jpeg"/><Relationship Id="rId1" Type="http://schemas.openxmlformats.org/officeDocument/2006/relationships/slideLayout" Target="../slideLayouts/slideLayout7.xml"/><Relationship Id="rId6" Type="http://schemas.openxmlformats.org/officeDocument/2006/relationships/hyperlink" Target="https://fr.wikipedia.org/wiki/Accipitrid%C3%A9s" TargetMode="External"/><Relationship Id="rId11" Type="http://schemas.openxmlformats.org/officeDocument/2006/relationships/hyperlink" Target="https://fr.wikipedia.org/wiki/Super-esp%C3%A8ce" TargetMode="External"/><Relationship Id="rId5" Type="http://schemas.openxmlformats.org/officeDocument/2006/relationships/hyperlink" Target="https://fr.wikipedia.org/wiki/Famille_(biologie)" TargetMode="External"/><Relationship Id="rId15" Type="http://schemas.openxmlformats.org/officeDocument/2006/relationships/hyperlink" Target="http://www.oiseaux.net/glossaire/bec.html" TargetMode="External"/><Relationship Id="rId10" Type="http://schemas.openxmlformats.org/officeDocument/2006/relationships/hyperlink" Target="https://fr.wikipedia.org/wiki/Salomon_(pays)" TargetMode="External"/><Relationship Id="rId4" Type="http://schemas.openxmlformats.org/officeDocument/2006/relationships/hyperlink" Target="https://fr.wikipedia.org/wiki/Rapace" TargetMode="External"/><Relationship Id="rId9" Type="http://schemas.openxmlformats.org/officeDocument/2006/relationships/hyperlink" Target="https://fr.wikipedia.org/wiki/Pygargue_de_Sanford" TargetMode="External"/><Relationship Id="rId14" Type="http://schemas.openxmlformats.org/officeDocument/2006/relationships/hyperlink" Target="http://www.oiseaux.net/glossaire/cire.html" TargetMode="External"/></Relationships>
</file>

<file path=ppt/slides/_rels/slide9.xml.rels><?xml version="1.0" encoding="UTF-8" standalone="yes"?>
<Relationships xmlns="http://schemas.openxmlformats.org/package/2006/relationships"><Relationship Id="rId8" Type="http://schemas.openxmlformats.org/officeDocument/2006/relationships/image" Target="../media/image17.jpeg"/><Relationship Id="rId3" Type="http://schemas.openxmlformats.org/officeDocument/2006/relationships/hyperlink" Target="http://www.oiseaux.net/glossaire/aile.html" TargetMode="External"/><Relationship Id="rId7" Type="http://schemas.openxmlformats.org/officeDocument/2006/relationships/hyperlink" Target="http://www.oiseaux.net/glossaire/patte.html" TargetMode="External"/><Relationship Id="rId2" Type="http://schemas.openxmlformats.org/officeDocument/2006/relationships/hyperlink" Target="http://www.oiseaux.net/glossaire/rapace.html" TargetMode="External"/><Relationship Id="rId1" Type="http://schemas.openxmlformats.org/officeDocument/2006/relationships/slideLayout" Target="../slideLayouts/slideLayout7.xml"/><Relationship Id="rId6" Type="http://schemas.openxmlformats.org/officeDocument/2006/relationships/hyperlink" Target="http://www.oiseaux.net/glossaire/culotte.html" TargetMode="External"/><Relationship Id="rId5" Type="http://schemas.openxmlformats.org/officeDocument/2006/relationships/hyperlink" Target="http://www.oiseaux.net/glossaire/alaire.html" TargetMode="External"/><Relationship Id="rId4" Type="http://schemas.openxmlformats.org/officeDocument/2006/relationships/hyperlink" Target="http://www.oiseaux.net/glossaire/couverture.html" TargetMode="External"/><Relationship Id="rId9" Type="http://schemas.openxmlformats.org/officeDocument/2006/relationships/image" Target="../media/image18.png"/></Relationships>
</file>

<file path=ppt/slides/_rels/slide10.xml.rels><?xml version="1.0" encoding="UTF-8" standalone="yes"?>
<Relationships xmlns="http://schemas.openxmlformats.org/package/2006/relationships"><Relationship Id="rId8" Type="http://schemas.openxmlformats.org/officeDocument/2006/relationships/hyperlink" Target="http://www.oiseaux.net/oiseaux/aigle.ravisseur.html" TargetMode="External"/><Relationship Id="rId13" Type="http://schemas.openxmlformats.org/officeDocument/2006/relationships/image" Target="../media/image20.png"/><Relationship Id="rId3" Type="http://schemas.openxmlformats.org/officeDocument/2006/relationships/hyperlink" Target="http://www.oiseaux.net/glossaire/aile.html" TargetMode="External"/><Relationship Id="rId7" Type="http://schemas.openxmlformats.org/officeDocument/2006/relationships/hyperlink" Target="http://www.oiseaux.net/glossaire/rapace.html" TargetMode="External"/><Relationship Id="rId12" Type="http://schemas.openxmlformats.org/officeDocument/2006/relationships/image" Target="../media/image19.jpeg"/><Relationship Id="rId2" Type="http://schemas.openxmlformats.org/officeDocument/2006/relationships/hyperlink" Target="http://www.oiseaux.net/oiseaux/pygargue.a.queue.blanche.html" TargetMode="External"/><Relationship Id="rId1" Type="http://schemas.openxmlformats.org/officeDocument/2006/relationships/slideLayout" Target="../slideLayouts/slideLayout7.xml"/><Relationship Id="rId6" Type="http://schemas.openxmlformats.org/officeDocument/2006/relationships/hyperlink" Target="http://www.oiseaux.net/glossaire/immature.html" TargetMode="External"/><Relationship Id="rId11" Type="http://schemas.openxmlformats.org/officeDocument/2006/relationships/hyperlink" Target="http://www.oiseaux.net/oiseaux/aigle.de.verreaux.html" TargetMode="External"/><Relationship Id="rId5" Type="http://schemas.openxmlformats.org/officeDocument/2006/relationships/hyperlink" Target="http://www.oiseaux.net/glossaire/juvenile.html" TargetMode="External"/><Relationship Id="rId10" Type="http://schemas.openxmlformats.org/officeDocument/2006/relationships/hyperlink" Target="http://www.oiseaux.net/oiseaux/aigle.imperial.html" TargetMode="External"/><Relationship Id="rId4" Type="http://schemas.openxmlformats.org/officeDocument/2006/relationships/hyperlink" Target="http://www.oiseaux.net/glossaire/plume.html" TargetMode="External"/><Relationship Id="rId9" Type="http://schemas.openxmlformats.org/officeDocument/2006/relationships/hyperlink" Target="http://www.oiseaux.net/oiseaux/aigle.des.steppes.html" TargetMode="External"/></Relationships>
</file>

<file path=ppt/slides/_rels/slide1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26.gif"/><Relationship Id="rId2" Type="http://schemas.openxmlformats.org/officeDocument/2006/relationships/image" Target="../media/image25.gif"/><Relationship Id="rId1" Type="http://schemas.openxmlformats.org/officeDocument/2006/relationships/slideLayout" Target="../slideLayouts/slideLayout7.xml"/><Relationship Id="rId5" Type="http://schemas.openxmlformats.org/officeDocument/2006/relationships/image" Target="../media/image27.gif"/><Relationship Id="rId4" Type="http://schemas.openxmlformats.org/officeDocument/2006/relationships/image" Target="../media/image4.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0" name="Picture 6" descr="RÃ©sultat de recherche d'images pour &quot;pygargue&quo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9"/>
          <p:cNvSpPr>
            <a:spLocks noChangeArrowheads="1"/>
          </p:cNvSpPr>
          <p:nvPr/>
        </p:nvSpPr>
        <p:spPr bwMode="auto">
          <a:xfrm>
            <a:off x="250521" y="1447222"/>
            <a:ext cx="4208745" cy="1846659"/>
          </a:xfrm>
          <a:prstGeom prst="rect">
            <a:avLst/>
          </a:prstGeom>
          <a:solidFill>
            <a:srgbClr val="F8F9F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fr-FR" altLang="fr-FR" sz="4000" b="0" i="0" u="none" strike="noStrike" cap="none" normalizeH="0" baseline="0" dirty="0" smtClean="0">
                <a:ln>
                  <a:noFill/>
                </a:ln>
                <a:solidFill>
                  <a:srgbClr val="222222"/>
                </a:solidFill>
                <a:effectLst/>
                <a:latin typeface="inherit"/>
              </a:rPr>
              <a:t>Eagles or not Eagles Is the question</a:t>
            </a:r>
            <a:r>
              <a:rPr kumimoji="0" lang="fr-FR" altLang="fr-FR" sz="4000" b="0" i="0" u="none" strike="noStrike" cap="none" normalizeH="0" baseline="0" dirty="0" smtClean="0">
                <a:ln>
                  <a:noFill/>
                </a:ln>
                <a:solidFill>
                  <a:schemeClr val="tx1"/>
                </a:solidFill>
                <a:effectLst/>
              </a:rPr>
              <a:t> ????</a:t>
            </a:r>
            <a:endParaRPr kumimoji="0" lang="fr-FR" altLang="fr-FR" sz="4000" b="0" i="0" u="none" strike="noStrike" cap="none" normalizeH="0" baseline="0" dirty="0" smtClean="0">
              <a:ln>
                <a:noFill/>
              </a:ln>
              <a:solidFill>
                <a:schemeClr val="tx1"/>
              </a:solidFill>
              <a:effectLst/>
              <a:latin typeface="Arial" panose="020B0604020202020204" pitchFamily="34" charset="0"/>
            </a:endParaRPr>
          </a:p>
        </p:txBody>
      </p:sp>
      <p:pic>
        <p:nvPicPr>
          <p:cNvPr id="9" name="Picture 12" descr="aigle-image-animee-0046"/>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3244241" y="1603788"/>
            <a:ext cx="1215025" cy="1533526"/>
          </a:xfrm>
          <a:prstGeom prst="rect">
            <a:avLst/>
          </a:prstGeom>
          <a:noFill/>
          <a:extLst>
            <a:ext uri="{909E8E84-426E-40DD-AFC4-6F175D3DCCD1}">
              <a14:hiddenFill xmlns:a14="http://schemas.microsoft.com/office/drawing/2010/main">
                <a:solidFill>
                  <a:srgbClr val="FFFFFF"/>
                </a:solidFill>
              </a14:hiddenFill>
            </a:ext>
          </a:extLst>
        </p:spPr>
      </p:pic>
      <p:pic>
        <p:nvPicPr>
          <p:cNvPr id="2" name="Image 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291421" y="3293881"/>
            <a:ext cx="1539462" cy="985256"/>
          </a:xfrm>
          <a:prstGeom prst="rect">
            <a:avLst/>
          </a:prstGeom>
        </p:spPr>
      </p:pic>
      <p:pic>
        <p:nvPicPr>
          <p:cNvPr id="4" name="Image 3"/>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407082" y="2155479"/>
            <a:ext cx="1298448" cy="1444752"/>
          </a:xfrm>
          <a:prstGeom prst="rect">
            <a:avLst/>
          </a:prstGeom>
        </p:spPr>
      </p:pic>
    </p:spTree>
    <p:extLst>
      <p:ext uri="{BB962C8B-B14F-4D97-AF65-F5344CB8AC3E}">
        <p14:creationId xmlns:p14="http://schemas.microsoft.com/office/powerpoint/2010/main" val="228769566"/>
      </p:ext>
    </p:extLst>
  </p:cSld>
  <p:clrMapOvr>
    <a:masterClrMapping/>
  </p:clrMapOvr>
  <mc:AlternateContent xmlns:mc="http://schemas.openxmlformats.org/markup-compatibility/2006" xmlns:p14="http://schemas.microsoft.com/office/powerpoint/2010/main">
    <mc:Choice Requires="p14">
      <p:transition spd="slow" p14:dur="2000">
        <p:sndAc>
          <p:stSnd>
            <p:snd r:embed="rId2" name="El condor pasa - La flûte des andes et Los Incas.wav"/>
          </p:stSnd>
        </p:sndAc>
      </p:transition>
    </mc:Choice>
    <mc:Fallback xmlns="">
      <p:transition spd="slow">
        <p:sndAc>
          <p:stSnd>
            <p:snd r:embed="rId7" name="El condor pasa - La flûte des andes et Los Incas.wav"/>
          </p:stSnd>
        </p:sndAc>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52" name="Picture 12" descr="Image associÃ©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49861" y="3533774"/>
            <a:ext cx="6242137" cy="3324226"/>
          </a:xfrm>
          <a:prstGeom prst="rect">
            <a:avLst/>
          </a:prstGeom>
          <a:noFill/>
          <a:extLst>
            <a:ext uri="{909E8E84-426E-40DD-AFC4-6F175D3DCCD1}">
              <a14:hiddenFill xmlns:a14="http://schemas.microsoft.com/office/drawing/2010/main">
                <a:solidFill>
                  <a:srgbClr val="FFFFFF"/>
                </a:solidFill>
              </a14:hiddenFill>
            </a:ext>
          </a:extLst>
        </p:spPr>
      </p:pic>
      <p:pic>
        <p:nvPicPr>
          <p:cNvPr id="10250" name="Picture 10" descr="Image associÃ©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49861" y="0"/>
            <a:ext cx="6242137" cy="3432132"/>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417535" y="550525"/>
            <a:ext cx="6096000" cy="646331"/>
          </a:xfrm>
          <a:prstGeom prst="rect">
            <a:avLst/>
          </a:prstGeom>
        </p:spPr>
        <p:txBody>
          <a:bodyPr>
            <a:spAutoFit/>
          </a:bodyPr>
          <a:lstStyle/>
          <a:p>
            <a:r>
              <a:rPr lang="fr-FR" b="1" i="0" cap="all" dirty="0" smtClean="0">
                <a:solidFill>
                  <a:srgbClr val="EE4051"/>
                </a:solidFill>
                <a:effectLst/>
                <a:latin typeface="quatro-slab"/>
              </a:rPr>
              <a:t>L’EMBLÈME DES USA EST LE PYGARGUE !</a:t>
            </a:r>
          </a:p>
          <a:p>
            <a:r>
              <a:rPr lang="fr-FR" b="1" i="0" dirty="0" smtClean="0">
                <a:solidFill>
                  <a:srgbClr val="EE4051"/>
                </a:solidFill>
                <a:effectLst/>
                <a:latin typeface="futura-pt"/>
              </a:rPr>
              <a:t>Et non, l’aigle américain… n’est pas un aigle!</a:t>
            </a:r>
            <a:endParaRPr lang="fr-FR" b="1" i="0" dirty="0">
              <a:solidFill>
                <a:srgbClr val="EE4051"/>
              </a:solidFill>
              <a:effectLst/>
              <a:latin typeface="futura-pt"/>
            </a:endParaRPr>
          </a:p>
        </p:txBody>
      </p:sp>
      <p:sp>
        <p:nvSpPr>
          <p:cNvPr id="3" name="Rectangle 2"/>
          <p:cNvSpPr/>
          <p:nvPr/>
        </p:nvSpPr>
        <p:spPr>
          <a:xfrm>
            <a:off x="242169" y="1196856"/>
            <a:ext cx="5532329" cy="5755422"/>
          </a:xfrm>
          <a:prstGeom prst="rect">
            <a:avLst/>
          </a:prstGeom>
        </p:spPr>
        <p:txBody>
          <a:bodyPr wrap="square">
            <a:spAutoFit/>
          </a:bodyPr>
          <a:lstStyle/>
          <a:p>
            <a:r>
              <a:rPr lang="fr-FR" sz="1600" b="0" i="0" dirty="0" smtClean="0">
                <a:solidFill>
                  <a:srgbClr val="4D4D4D"/>
                </a:solidFill>
                <a:effectLst/>
                <a:latin typeface="Arial" panose="020B0604020202020204" pitchFamily="34" charset="0"/>
                <a:cs typeface="Arial" panose="020B0604020202020204" pitchFamily="34" charset="0"/>
              </a:rPr>
              <a:t>OK, on vous l’accorde, le </a:t>
            </a:r>
            <a:r>
              <a:rPr lang="fr-FR" sz="1600" b="1" i="0" dirty="0" smtClean="0">
                <a:solidFill>
                  <a:srgbClr val="4D4D4D"/>
                </a:solidFill>
                <a:effectLst/>
                <a:latin typeface="Arial" panose="020B0604020202020204" pitchFamily="34" charset="0"/>
                <a:cs typeface="Arial" panose="020B0604020202020204" pitchFamily="34" charset="0"/>
              </a:rPr>
              <a:t>pygargue à tête blanche</a:t>
            </a:r>
            <a:r>
              <a:rPr lang="fr-FR" sz="1600" b="0" i="0" dirty="0" smtClean="0">
                <a:solidFill>
                  <a:srgbClr val="4D4D4D"/>
                </a:solidFill>
                <a:effectLst/>
                <a:latin typeface="Arial" panose="020B0604020202020204" pitchFamily="34" charset="0"/>
                <a:cs typeface="Arial" panose="020B0604020202020204" pitchFamily="34" charset="0"/>
              </a:rPr>
              <a:t> ressemble fortement à son cousin l’aigle royal. A vrai dire, la différence majeure entre les aigles et les pygargues est l’absence de plumes au niveau des pattes, ce qui est une des caractéristiques des aigles. C’est vrai qu’il faut avoir l’œil. On ne remercie pas la langue anglaise pour la confusion entre les deux espèces, le pygargue s’appelant « </a:t>
            </a:r>
            <a:r>
              <a:rPr lang="fr-FR" sz="1600" b="0" i="1" dirty="0" err="1" smtClean="0">
                <a:solidFill>
                  <a:srgbClr val="4D4D4D"/>
                </a:solidFill>
                <a:effectLst/>
                <a:latin typeface="Arial" panose="020B0604020202020204" pitchFamily="34" charset="0"/>
                <a:cs typeface="Arial" panose="020B0604020202020204" pitchFamily="34" charset="0"/>
              </a:rPr>
              <a:t>bald</a:t>
            </a:r>
            <a:r>
              <a:rPr lang="fr-FR" sz="1600" b="0" i="1" dirty="0" smtClean="0">
                <a:solidFill>
                  <a:srgbClr val="4D4D4D"/>
                </a:solidFill>
                <a:effectLst/>
                <a:latin typeface="Arial" panose="020B0604020202020204" pitchFamily="34" charset="0"/>
                <a:cs typeface="Arial" panose="020B0604020202020204" pitchFamily="34" charset="0"/>
              </a:rPr>
              <a:t> </a:t>
            </a:r>
            <a:r>
              <a:rPr lang="fr-FR" sz="1600" b="0" i="1" dirty="0" err="1" smtClean="0">
                <a:solidFill>
                  <a:srgbClr val="4D4D4D"/>
                </a:solidFill>
                <a:effectLst/>
                <a:latin typeface="Arial" panose="020B0604020202020204" pitchFamily="34" charset="0"/>
                <a:cs typeface="Arial" panose="020B0604020202020204" pitchFamily="34" charset="0"/>
              </a:rPr>
              <a:t>eagle</a:t>
            </a:r>
            <a:r>
              <a:rPr lang="fr-FR" sz="1600" b="0" i="0" dirty="0" smtClean="0">
                <a:solidFill>
                  <a:srgbClr val="4D4D4D"/>
                </a:solidFill>
                <a:effectLst/>
                <a:latin typeface="Arial" panose="020B0604020202020204" pitchFamily="34" charset="0"/>
                <a:cs typeface="Arial" panose="020B0604020202020204" pitchFamily="34" charset="0"/>
              </a:rPr>
              <a:t> » en anglais. D’ailleurs, sachez que le « </a:t>
            </a:r>
            <a:r>
              <a:rPr lang="fr-FR" sz="1600" b="0" i="1" dirty="0" err="1" smtClean="0">
                <a:solidFill>
                  <a:srgbClr val="4D4D4D"/>
                </a:solidFill>
                <a:effectLst/>
                <a:latin typeface="Arial" panose="020B0604020202020204" pitchFamily="34" charset="0"/>
                <a:cs typeface="Arial" panose="020B0604020202020204" pitchFamily="34" charset="0"/>
              </a:rPr>
              <a:t>bald</a:t>
            </a:r>
            <a:r>
              <a:rPr lang="fr-FR" sz="1600" b="0" i="1" dirty="0" smtClean="0">
                <a:solidFill>
                  <a:srgbClr val="4D4D4D"/>
                </a:solidFill>
                <a:effectLst/>
                <a:latin typeface="Arial" panose="020B0604020202020204" pitchFamily="34" charset="0"/>
                <a:cs typeface="Arial" panose="020B0604020202020204" pitchFamily="34" charset="0"/>
              </a:rPr>
              <a:t> </a:t>
            </a:r>
            <a:r>
              <a:rPr lang="fr-FR" sz="1600" b="0" i="1" dirty="0" err="1" smtClean="0">
                <a:solidFill>
                  <a:srgbClr val="4D4D4D"/>
                </a:solidFill>
                <a:effectLst/>
                <a:latin typeface="Arial" panose="020B0604020202020204" pitchFamily="34" charset="0"/>
                <a:cs typeface="Arial" panose="020B0604020202020204" pitchFamily="34" charset="0"/>
              </a:rPr>
              <a:t>eagle</a:t>
            </a:r>
            <a:r>
              <a:rPr lang="fr-FR" sz="1600" b="0" i="0" dirty="0" smtClean="0">
                <a:solidFill>
                  <a:srgbClr val="4D4D4D"/>
                </a:solidFill>
                <a:effectLst/>
                <a:latin typeface="Arial" panose="020B0604020202020204" pitchFamily="34" charset="0"/>
                <a:cs typeface="Arial" panose="020B0604020202020204" pitchFamily="34" charset="0"/>
              </a:rPr>
              <a:t> » n’a rien de « chauve » (bien qu’il ait moins de plumes…) ! En effet, « </a:t>
            </a:r>
            <a:r>
              <a:rPr lang="fr-FR" sz="1600" b="0" i="1" dirty="0" err="1" smtClean="0">
                <a:solidFill>
                  <a:srgbClr val="4D4D4D"/>
                </a:solidFill>
                <a:effectLst/>
                <a:latin typeface="Arial" panose="020B0604020202020204" pitchFamily="34" charset="0"/>
                <a:cs typeface="Arial" panose="020B0604020202020204" pitchFamily="34" charset="0"/>
              </a:rPr>
              <a:t>bald</a:t>
            </a:r>
            <a:r>
              <a:rPr lang="fr-FR" sz="1600" b="0" i="0" dirty="0" smtClean="0">
                <a:solidFill>
                  <a:srgbClr val="4D4D4D"/>
                </a:solidFill>
                <a:effectLst/>
                <a:latin typeface="Arial" panose="020B0604020202020204" pitchFamily="34" charset="0"/>
                <a:cs typeface="Arial" panose="020B0604020202020204" pitchFamily="34" charset="0"/>
              </a:rPr>
              <a:t> » n’est que le diminutif de « </a:t>
            </a:r>
            <a:r>
              <a:rPr lang="fr-FR" sz="1600" b="0" i="1" dirty="0" err="1" smtClean="0">
                <a:solidFill>
                  <a:srgbClr val="4D4D4D"/>
                </a:solidFill>
                <a:effectLst/>
                <a:latin typeface="Arial" panose="020B0604020202020204" pitchFamily="34" charset="0"/>
                <a:cs typeface="Arial" panose="020B0604020202020204" pitchFamily="34" charset="0"/>
              </a:rPr>
              <a:t>piebald</a:t>
            </a:r>
            <a:r>
              <a:rPr lang="fr-FR" sz="1600" b="0" i="0" dirty="0" smtClean="0">
                <a:solidFill>
                  <a:srgbClr val="4D4D4D"/>
                </a:solidFill>
                <a:effectLst/>
                <a:latin typeface="Arial" panose="020B0604020202020204" pitchFamily="34" charset="0"/>
                <a:cs typeface="Arial" panose="020B0604020202020204" pitchFamily="34" charset="0"/>
              </a:rPr>
              <a:t>« , qui signifie « tête blanche ».</a:t>
            </a:r>
            <a:r>
              <a:rPr lang="fr-FR" sz="1600" dirty="0">
                <a:latin typeface="Arial" panose="020B0604020202020204" pitchFamily="34" charset="0"/>
                <a:cs typeface="Arial" panose="020B0604020202020204" pitchFamily="34" charset="0"/>
              </a:rPr>
              <a:t> Bien avant que les Etats-Unis ne décident d’en faire un de leurs symboles, le pygargue avait une place particulière au sein des sociétés et croyances des amérindiens. Certaines tribus le considéraient comme </a:t>
            </a:r>
            <a:r>
              <a:rPr lang="fr-FR" sz="1600" b="1" dirty="0">
                <a:latin typeface="Arial" panose="020B0604020202020204" pitchFamily="34" charset="0"/>
                <a:cs typeface="Arial" panose="020B0604020202020204" pitchFamily="34" charset="0"/>
              </a:rPr>
              <a:t>un oiseau sacré</a:t>
            </a:r>
            <a:r>
              <a:rPr lang="fr-FR" sz="1600" dirty="0">
                <a:latin typeface="Arial" panose="020B0604020202020204" pitchFamily="34" charset="0"/>
                <a:cs typeface="Arial" panose="020B0604020202020204" pitchFamily="34" charset="0"/>
              </a:rPr>
              <a:t> et utilisaient ses plumes dans le cadre de coiffures rituelles ou religieuses ! Ses plumes étaient également offertes en signe de reconnaissance à un membre de la tribu ayant fait preuve de bravoure ou de valeur. Finalement, notons également que le pygargue était également reconnu comme un signe de fertilité chez certaines tribus, notamment grâce à la taille élevée que peut atteindre ses nids (jusqu’à 6m de haut !).</a:t>
            </a:r>
          </a:p>
        </p:txBody>
      </p:sp>
      <p:sp>
        <p:nvSpPr>
          <p:cNvPr id="4" name="ZoneTexte 3"/>
          <p:cNvSpPr txBox="1"/>
          <p:nvPr/>
        </p:nvSpPr>
        <p:spPr>
          <a:xfrm>
            <a:off x="9444625" y="181193"/>
            <a:ext cx="2601236" cy="369332"/>
          </a:xfrm>
          <a:prstGeom prst="rect">
            <a:avLst/>
          </a:prstGeom>
          <a:noFill/>
        </p:spPr>
        <p:txBody>
          <a:bodyPr wrap="square" rtlCol="0">
            <a:spAutoFit/>
          </a:bodyPr>
          <a:lstStyle/>
          <a:p>
            <a:r>
              <a:rPr lang="fr-FR" dirty="0" smtClean="0"/>
              <a:t>Pygargue à tête blanche</a:t>
            </a:r>
            <a:endParaRPr lang="fr-FR" dirty="0"/>
          </a:p>
        </p:txBody>
      </p:sp>
      <p:sp>
        <p:nvSpPr>
          <p:cNvPr id="5" name="ZoneTexte 4"/>
          <p:cNvSpPr txBox="1"/>
          <p:nvPr/>
        </p:nvSpPr>
        <p:spPr>
          <a:xfrm>
            <a:off x="6050069" y="3845490"/>
            <a:ext cx="2167005" cy="369332"/>
          </a:xfrm>
          <a:prstGeom prst="rect">
            <a:avLst/>
          </a:prstGeom>
          <a:noFill/>
        </p:spPr>
        <p:txBody>
          <a:bodyPr wrap="square" rtlCol="0">
            <a:spAutoFit/>
          </a:bodyPr>
          <a:lstStyle/>
          <a:p>
            <a:r>
              <a:rPr lang="fr-FR" dirty="0" smtClean="0"/>
              <a:t>Aigle Royal</a:t>
            </a:r>
            <a:endParaRPr lang="fr-FR" dirty="0"/>
          </a:p>
        </p:txBody>
      </p:sp>
    </p:spTree>
    <p:extLst>
      <p:ext uri="{BB962C8B-B14F-4D97-AF65-F5344CB8AC3E}">
        <p14:creationId xmlns:p14="http://schemas.microsoft.com/office/powerpoint/2010/main" val="348130280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54695" y="363037"/>
            <a:ext cx="5628362" cy="6186309"/>
          </a:xfrm>
          <a:prstGeom prst="rect">
            <a:avLst/>
          </a:prstGeom>
        </p:spPr>
        <p:txBody>
          <a:bodyPr wrap="square">
            <a:spAutoFit/>
          </a:bodyPr>
          <a:lstStyle/>
          <a:p>
            <a:r>
              <a:rPr lang="fr-FR" b="1" i="0" cap="all" dirty="0" smtClean="0">
                <a:solidFill>
                  <a:srgbClr val="EE4051"/>
                </a:solidFill>
                <a:effectLst/>
                <a:latin typeface="quatro-slab"/>
              </a:rPr>
              <a:t>UN EMBLÈME DES ETATS-UNIS CONTESTÉ</a:t>
            </a:r>
          </a:p>
          <a:p>
            <a:r>
              <a:rPr lang="fr-FR" b="1" i="0" dirty="0" smtClean="0">
                <a:solidFill>
                  <a:srgbClr val="EE4051"/>
                </a:solidFill>
                <a:effectLst/>
                <a:latin typeface="futura-pt"/>
              </a:rPr>
              <a:t>Quand le dindon a failli devenir le symbole des USA…</a:t>
            </a:r>
          </a:p>
          <a:p>
            <a:endParaRPr lang="fr-FR" b="1" i="0" dirty="0" smtClean="0">
              <a:solidFill>
                <a:srgbClr val="EE4051"/>
              </a:solidFill>
              <a:effectLst/>
              <a:latin typeface="futura-pt"/>
            </a:endParaRPr>
          </a:p>
          <a:p>
            <a:r>
              <a:rPr lang="fr-FR" b="0" i="0" dirty="0" smtClean="0">
                <a:solidFill>
                  <a:srgbClr val="4D4D4D"/>
                </a:solidFill>
                <a:effectLst/>
                <a:latin typeface="futura-pt"/>
              </a:rPr>
              <a:t>Aux origines, son plus fidèle partisan fut </a:t>
            </a:r>
            <a:r>
              <a:rPr lang="fr-FR" b="0" i="0" u="none" strike="noStrike" dirty="0" smtClean="0">
                <a:solidFill>
                  <a:srgbClr val="3BB1FC"/>
                </a:solidFill>
                <a:effectLst/>
                <a:latin typeface="futura-pt"/>
                <a:hlinkClick r:id="rId2"/>
              </a:rPr>
              <a:t>Thomas Jefferson</a:t>
            </a:r>
            <a:r>
              <a:rPr lang="fr-FR" b="0" i="0" dirty="0" smtClean="0">
                <a:solidFill>
                  <a:srgbClr val="4D4D4D"/>
                </a:solidFill>
                <a:effectLst/>
                <a:latin typeface="futura-pt"/>
              </a:rPr>
              <a:t>, un des Pères fondateurs des Etats-Unis, qui jugeait que sa tête blanche et sa tenue altière faisait de lui un animal noble et courageux, valeurs que Jefferson voulait transmettre à son pays. Cette vision a été combattue par la suite. Tout d’abord, l’idée qu’on peut juger des qualités d’un individu simplement en observant ses caractéristiques physiques est devenue peu honorable… Ensuite, un autre Père fondateur des Etats-Unis, </a:t>
            </a:r>
            <a:r>
              <a:rPr lang="fr-FR" b="0" i="0" u="none" strike="noStrike" dirty="0" smtClean="0">
                <a:solidFill>
                  <a:srgbClr val="3BB1FC"/>
                </a:solidFill>
                <a:effectLst/>
                <a:latin typeface="futura-pt"/>
                <a:hlinkClick r:id="rId3"/>
              </a:rPr>
              <a:t>Benjamin Franklin</a:t>
            </a:r>
            <a:r>
              <a:rPr lang="fr-FR" b="0" i="0" dirty="0" smtClean="0">
                <a:solidFill>
                  <a:srgbClr val="4D4D4D"/>
                </a:solidFill>
                <a:effectLst/>
                <a:latin typeface="futura-pt"/>
              </a:rPr>
              <a:t>, a une opinion complètement différente sur le rapace. Il le considère comme un lâche, un paresseux et un voleur. Selon lui, le pygargue est un oiseau « de mauvaise moralité » ! Benjamin Franklin propose même de le remplacer en tant qu’emblème du pays par un autre oiseau… </a:t>
            </a:r>
            <a:r>
              <a:rPr lang="fr-FR" b="1" i="0" dirty="0" smtClean="0">
                <a:solidFill>
                  <a:srgbClr val="4D4D4D"/>
                </a:solidFill>
                <a:effectLst/>
                <a:latin typeface="futura-pt"/>
              </a:rPr>
              <a:t>le dindon</a:t>
            </a:r>
            <a:r>
              <a:rPr lang="fr-FR" b="0" i="0" dirty="0" smtClean="0">
                <a:solidFill>
                  <a:srgbClr val="4D4D4D"/>
                </a:solidFill>
                <a:effectLst/>
                <a:latin typeface="futura-pt"/>
              </a:rPr>
              <a:t> ! Si cela peut faire sourire, reconnaissons au moins au dindon l’</a:t>
            </a:r>
            <a:r>
              <a:rPr lang="fr-FR" b="0" i="0" u="none" strike="noStrike" dirty="0" smtClean="0">
                <a:solidFill>
                  <a:srgbClr val="3BB1FC"/>
                </a:solidFill>
                <a:effectLst/>
                <a:latin typeface="futura-pt"/>
                <a:hlinkClick r:id="rId4"/>
              </a:rPr>
              <a:t>importance historique</a:t>
            </a:r>
            <a:r>
              <a:rPr lang="fr-FR" b="0" i="0" dirty="0" smtClean="0">
                <a:solidFill>
                  <a:srgbClr val="4D4D4D"/>
                </a:solidFill>
                <a:effectLst/>
                <a:latin typeface="futura-pt"/>
              </a:rPr>
              <a:t> que n’a pas le pygargue.</a:t>
            </a:r>
            <a:endParaRPr lang="fr-FR" b="0" i="0" dirty="0">
              <a:solidFill>
                <a:srgbClr val="4D4D4D"/>
              </a:solidFill>
              <a:effectLst/>
              <a:latin typeface="futura-pt"/>
            </a:endParaRPr>
          </a:p>
        </p:txBody>
      </p:sp>
      <p:pic>
        <p:nvPicPr>
          <p:cNvPr id="13314" name="Picture 2" descr="EmblÃ¨me des USA : Le dindon sauvage, animal que Benjamin Franklin aurait prÃ©fÃ©rÃ© comme emblÃ¨me des Etats-Unis. Photo sous CC de Vince Pahkala."/>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983265" y="1818791"/>
            <a:ext cx="6308943" cy="4730555"/>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6196208" y="750942"/>
            <a:ext cx="6096000" cy="646331"/>
          </a:xfrm>
          <a:prstGeom prst="rect">
            <a:avLst/>
          </a:prstGeom>
        </p:spPr>
        <p:txBody>
          <a:bodyPr>
            <a:spAutoFit/>
          </a:bodyPr>
          <a:lstStyle/>
          <a:p>
            <a:r>
              <a:rPr lang="fr-FR" b="1" i="1" dirty="0" smtClean="0">
                <a:solidFill>
                  <a:srgbClr val="444444"/>
                </a:solidFill>
                <a:effectLst/>
                <a:latin typeface="futura-pt"/>
              </a:rPr>
              <a:t>Le dindon sauvage, animal que Benjamin Franklin aurait préféré comme emblème des Etats-Unis. </a:t>
            </a:r>
            <a:endParaRPr lang="fr-FR" dirty="0"/>
          </a:p>
        </p:txBody>
      </p:sp>
    </p:spTree>
    <p:extLst>
      <p:ext uri="{BB962C8B-B14F-4D97-AF65-F5344CB8AC3E}">
        <p14:creationId xmlns:p14="http://schemas.microsoft.com/office/powerpoint/2010/main" val="200230685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Symbole des Etats-Unis : Le pygargue tenant dans ses serres des branches d'olivier et des flÃ¨ches sur le grand sceau des Etats-Uni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79970" y="356056"/>
            <a:ext cx="6096000" cy="6096001"/>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405008" y="356056"/>
            <a:ext cx="6096000" cy="923330"/>
          </a:xfrm>
          <a:prstGeom prst="rect">
            <a:avLst/>
          </a:prstGeom>
        </p:spPr>
        <p:txBody>
          <a:bodyPr>
            <a:spAutoFit/>
          </a:bodyPr>
          <a:lstStyle/>
          <a:p>
            <a:r>
              <a:rPr lang="fr-FR" b="1" i="1" dirty="0" smtClean="0">
                <a:solidFill>
                  <a:srgbClr val="FF0000"/>
                </a:solidFill>
                <a:effectLst/>
                <a:latin typeface="futura-pt"/>
              </a:rPr>
              <a:t>Le pygargue tenant dans ses serres des branches d’olivier et des flèches sur le grand sceau des Etats-Unis.</a:t>
            </a:r>
            <a:endParaRPr lang="fr-FR" dirty="0">
              <a:solidFill>
                <a:srgbClr val="FF0000"/>
              </a:solidFill>
            </a:endParaRPr>
          </a:p>
        </p:txBody>
      </p:sp>
      <p:sp>
        <p:nvSpPr>
          <p:cNvPr id="3" name="Rectangle 2"/>
          <p:cNvSpPr/>
          <p:nvPr/>
        </p:nvSpPr>
        <p:spPr>
          <a:xfrm>
            <a:off x="317326" y="1743041"/>
            <a:ext cx="5682641" cy="4801314"/>
          </a:xfrm>
          <a:prstGeom prst="rect">
            <a:avLst/>
          </a:prstGeom>
        </p:spPr>
        <p:txBody>
          <a:bodyPr wrap="square">
            <a:spAutoFit/>
          </a:bodyPr>
          <a:lstStyle/>
          <a:p>
            <a:r>
              <a:rPr lang="fr-FR" b="0" i="0" dirty="0" smtClean="0">
                <a:solidFill>
                  <a:srgbClr val="4D4D4D"/>
                </a:solidFill>
                <a:effectLst/>
                <a:latin typeface="futura-pt"/>
              </a:rPr>
              <a:t>En 1782, alors que les jeunes Etats-Unis sont toujours en guerre contre le Royaume Uni, le Congrès de la Confédération (le gouvernement des 13 colonies pendant la guerre) décrète que le pygargue à tête blanche représentera la nouvelle nation. Il est alors représenté </a:t>
            </a:r>
            <a:r>
              <a:rPr lang="fr-FR" b="1" i="0" dirty="0" smtClean="0">
                <a:solidFill>
                  <a:srgbClr val="4D4D4D"/>
                </a:solidFill>
                <a:effectLst/>
                <a:latin typeface="futura-pt"/>
              </a:rPr>
              <a:t>tenant dans ses serres un rameau d’olivier et des flèches</a:t>
            </a:r>
            <a:r>
              <a:rPr lang="fr-FR" b="0" i="0" dirty="0" smtClean="0">
                <a:solidFill>
                  <a:srgbClr val="4D4D4D"/>
                </a:solidFill>
                <a:effectLst/>
                <a:latin typeface="futura-pt"/>
              </a:rPr>
              <a:t>. Le message semble clair… Ce rôle symbolique est utilisé au maximum de son potentiel. En effet, le pygargue apparaît un peu partout dans la </a:t>
            </a:r>
            <a:r>
              <a:rPr lang="fr-FR" b="1" i="0" dirty="0" smtClean="0">
                <a:solidFill>
                  <a:srgbClr val="4D4D4D"/>
                </a:solidFill>
                <a:effectLst/>
                <a:latin typeface="futura-pt"/>
              </a:rPr>
              <a:t>mythologie républicaine américaine</a:t>
            </a:r>
            <a:r>
              <a:rPr lang="fr-FR" b="0" i="0" dirty="0" smtClean="0">
                <a:solidFill>
                  <a:srgbClr val="4D4D4D"/>
                </a:solidFill>
                <a:effectLst/>
                <a:latin typeface="futura-pt"/>
              </a:rPr>
              <a:t> ! Vous le trouverez bien sûr sur des pièces de monnaie (la pièce d’un </a:t>
            </a:r>
            <a:r>
              <a:rPr lang="fr-FR" b="0" i="1" dirty="0" smtClean="0">
                <a:solidFill>
                  <a:srgbClr val="4D4D4D"/>
                </a:solidFill>
                <a:effectLst/>
                <a:latin typeface="futura-pt"/>
              </a:rPr>
              <a:t>quarter</a:t>
            </a:r>
            <a:r>
              <a:rPr lang="fr-FR" b="0" i="0" dirty="0" smtClean="0">
                <a:solidFill>
                  <a:srgbClr val="4D4D4D"/>
                </a:solidFill>
                <a:effectLst/>
                <a:latin typeface="futura-pt"/>
              </a:rPr>
              <a:t>) et des billets, mais aussi sur des timbres, et surtout sur les sceaux officiels de l’état. Il est utilisé dans à peu près tout ce qui compte de documents de propagande, qu’elle soit militaire, patriotique ou simplement politique.</a:t>
            </a:r>
            <a:endParaRPr lang="fr-FR" dirty="0"/>
          </a:p>
        </p:txBody>
      </p:sp>
    </p:spTree>
    <p:extLst>
      <p:ext uri="{BB962C8B-B14F-4D97-AF65-F5344CB8AC3E}">
        <p14:creationId xmlns:p14="http://schemas.microsoft.com/office/powerpoint/2010/main" val="164801130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pic>
        <p:nvPicPr>
          <p:cNvPr id="3074" name="Picture 2" descr="Image associÃ©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23353" y="2000546"/>
            <a:ext cx="6968647" cy="4705351"/>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754092" y="360123"/>
            <a:ext cx="2967479" cy="369332"/>
          </a:xfrm>
          <a:prstGeom prst="rect">
            <a:avLst/>
          </a:prstGeom>
        </p:spPr>
        <p:txBody>
          <a:bodyPr wrap="none">
            <a:spAutoFit/>
          </a:bodyPr>
          <a:lstStyle/>
          <a:p>
            <a:r>
              <a:rPr lang="fr-FR" b="1" i="0" dirty="0" smtClean="0">
                <a:solidFill>
                  <a:srgbClr val="FF0000"/>
                </a:solidFill>
                <a:effectLst/>
                <a:latin typeface="gotham"/>
              </a:rPr>
              <a:t>Pygargues à tête blanche</a:t>
            </a:r>
            <a:endParaRPr lang="fr-FR" dirty="0">
              <a:solidFill>
                <a:srgbClr val="FF0000"/>
              </a:solidFill>
            </a:endParaRPr>
          </a:p>
        </p:txBody>
      </p:sp>
      <p:sp>
        <p:nvSpPr>
          <p:cNvPr id="3" name="Rectangle 3"/>
          <p:cNvSpPr>
            <a:spLocks noChangeArrowheads="1"/>
          </p:cNvSpPr>
          <p:nvPr/>
        </p:nvSpPr>
        <p:spPr bwMode="auto">
          <a:xfrm rot="10800000" flipV="1">
            <a:off x="189383" y="1289028"/>
            <a:ext cx="4997885" cy="5416868"/>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fr-FR" altLang="fr-FR" sz="1600" b="0" i="0" u="none" strike="noStrike" cap="none" normalizeH="0" baseline="0" dirty="0" smtClean="0">
                <a:ln>
                  <a:noFill/>
                </a:ln>
                <a:solidFill>
                  <a:srgbClr val="222222"/>
                </a:solidFill>
                <a:effectLst/>
                <a:cs typeface="Arial" panose="020B0604020202020204" pitchFamily="34" charset="0"/>
              </a:rPr>
              <a:t>une </a:t>
            </a:r>
            <a:r>
              <a:rPr kumimoji="0" lang="fr-FR" altLang="fr-FR" sz="1600" b="0" i="0" u="none" strike="noStrike" cap="none" normalizeH="0" baseline="0" dirty="0" smtClean="0">
                <a:ln>
                  <a:noFill/>
                </a:ln>
                <a:solidFill>
                  <a:srgbClr val="0B0080"/>
                </a:solidFill>
                <a:effectLst/>
                <a:cs typeface="Arial" panose="020B0604020202020204" pitchFamily="34" charset="0"/>
                <a:hlinkClick r:id="rId3" tooltip="Espèce"/>
              </a:rPr>
              <a:t>espèce</a:t>
            </a:r>
            <a:r>
              <a:rPr kumimoji="0" lang="fr-FR" altLang="fr-FR" sz="1600" b="0" i="0" u="none" strike="noStrike" cap="none" normalizeH="0" baseline="0" dirty="0" smtClean="0">
                <a:ln>
                  <a:noFill/>
                </a:ln>
                <a:solidFill>
                  <a:srgbClr val="222222"/>
                </a:solidFill>
                <a:effectLst/>
                <a:cs typeface="Arial" panose="020B0604020202020204" pitchFamily="34" charset="0"/>
              </a:rPr>
              <a:t> de </a:t>
            </a:r>
            <a:r>
              <a:rPr kumimoji="0" lang="fr-FR" altLang="fr-FR" sz="1600" b="0" i="0" u="none" strike="noStrike" cap="none" normalizeH="0" baseline="0" dirty="0" smtClean="0">
                <a:ln>
                  <a:noFill/>
                </a:ln>
                <a:solidFill>
                  <a:srgbClr val="0B0080"/>
                </a:solidFill>
                <a:effectLst/>
                <a:cs typeface="Arial" panose="020B0604020202020204" pitchFamily="34" charset="0"/>
                <a:hlinkClick r:id="rId4" tooltip="Rapace"/>
              </a:rPr>
              <a:t>rapaces</a:t>
            </a:r>
            <a:r>
              <a:rPr kumimoji="0" lang="fr-FR" altLang="fr-FR" sz="1600" b="0" i="0" u="none" strike="noStrike" cap="none" normalizeH="0" baseline="0" dirty="0" smtClean="0">
                <a:ln>
                  <a:noFill/>
                </a:ln>
                <a:solidFill>
                  <a:srgbClr val="222222"/>
                </a:solidFill>
                <a:effectLst/>
                <a:cs typeface="Arial" panose="020B0604020202020204" pitchFamily="34" charset="0"/>
              </a:rPr>
              <a:t> qui vit en </a:t>
            </a:r>
            <a:r>
              <a:rPr kumimoji="0" lang="fr-FR" altLang="fr-FR" sz="1600" b="0" i="0" u="none" strike="noStrike" cap="none" normalizeH="0" baseline="0" dirty="0" smtClean="0">
                <a:ln>
                  <a:noFill/>
                </a:ln>
                <a:solidFill>
                  <a:srgbClr val="0B0080"/>
                </a:solidFill>
                <a:effectLst/>
                <a:cs typeface="Arial" panose="020B0604020202020204" pitchFamily="34" charset="0"/>
                <a:hlinkClick r:id="rId5" tooltip="Amérique du Nord"/>
              </a:rPr>
              <a:t>Amérique du Nord</a:t>
            </a:r>
            <a:r>
              <a:rPr kumimoji="0" lang="fr-FR" altLang="fr-FR" sz="1600" b="0" i="0" u="none" strike="noStrike" cap="none" normalizeH="0" baseline="0" dirty="0" smtClean="0">
                <a:ln>
                  <a:noFill/>
                </a:ln>
                <a:solidFill>
                  <a:srgbClr val="222222"/>
                </a:solidFill>
                <a:effectLst/>
                <a:cs typeface="Arial" panose="020B0604020202020204" pitchFamily="34" charset="0"/>
              </a:rPr>
              <a:t>. Malgré son nom anglais de </a:t>
            </a:r>
            <a:r>
              <a:rPr kumimoji="0" lang="fr-FR" altLang="fr-FR" sz="1600" b="0" i="1" u="none" strike="noStrike" cap="none" normalizeH="0" baseline="0" dirty="0" smtClean="0">
                <a:ln>
                  <a:noFill/>
                </a:ln>
                <a:solidFill>
                  <a:srgbClr val="222222"/>
                </a:solidFill>
                <a:effectLst/>
                <a:cs typeface="Arial" panose="020B0604020202020204" pitchFamily="34" charset="0"/>
              </a:rPr>
              <a:t>Bald </a:t>
            </a:r>
            <a:r>
              <a:rPr kumimoji="0" lang="fr-FR" altLang="fr-FR" sz="1600" b="0" i="1" u="none" strike="noStrike" cap="none" normalizeH="0" baseline="0" dirty="0" err="1" smtClean="0">
                <a:ln>
                  <a:noFill/>
                </a:ln>
                <a:solidFill>
                  <a:srgbClr val="222222"/>
                </a:solidFill>
                <a:effectLst/>
                <a:cs typeface="Arial" panose="020B0604020202020204" pitchFamily="34" charset="0"/>
              </a:rPr>
              <a:t>Eagle</a:t>
            </a:r>
            <a:r>
              <a:rPr kumimoji="0" lang="fr-FR" altLang="fr-FR" sz="1600" b="0" i="0" u="none" strike="noStrike" cap="none" normalizeH="0" baseline="0" dirty="0" smtClean="0">
                <a:ln>
                  <a:noFill/>
                </a:ln>
                <a:solidFill>
                  <a:srgbClr val="222222"/>
                </a:solidFill>
                <a:effectLst/>
                <a:cs typeface="Arial" panose="020B0604020202020204" pitchFamily="34" charset="0"/>
              </a:rPr>
              <a:t> (« aigle chauve ») ou sa dénomination populaire d'« aigle à tête blanche », il ne s'agit pas d'un </a:t>
            </a:r>
            <a:r>
              <a:rPr kumimoji="0" lang="fr-FR" altLang="fr-FR" sz="1600" b="0" i="0" u="none" strike="noStrike" cap="none" normalizeH="0" baseline="0" dirty="0" smtClean="0">
                <a:ln>
                  <a:noFill/>
                </a:ln>
                <a:solidFill>
                  <a:srgbClr val="0B0080"/>
                </a:solidFill>
                <a:effectLst/>
                <a:cs typeface="Arial" panose="020B0604020202020204" pitchFamily="34" charset="0"/>
                <a:hlinkClick r:id="rId6" tooltip="Aigle"/>
              </a:rPr>
              <a:t>aigle</a:t>
            </a:r>
            <a:r>
              <a:rPr kumimoji="0" lang="fr-FR" altLang="fr-FR" sz="1600" b="0" i="0" u="none" strike="noStrike" cap="none" normalizeH="0" baseline="0" dirty="0" smtClean="0">
                <a:ln>
                  <a:noFill/>
                </a:ln>
                <a:solidFill>
                  <a:srgbClr val="222222"/>
                </a:solidFill>
                <a:effectLst/>
                <a:cs typeface="Arial" panose="020B0604020202020204" pitchFamily="34" charset="0"/>
              </a:rPr>
              <a:t> du genre </a:t>
            </a:r>
            <a:r>
              <a:rPr kumimoji="0" lang="fr-FR" altLang="fr-FR" sz="1600" b="0" i="1" u="none" strike="noStrike" cap="none" normalizeH="0" baseline="0" dirty="0" smtClean="0">
                <a:ln>
                  <a:noFill/>
                </a:ln>
                <a:solidFill>
                  <a:srgbClr val="0B0080"/>
                </a:solidFill>
                <a:effectLst/>
                <a:cs typeface="Arial" panose="020B0604020202020204" pitchFamily="34" charset="0"/>
                <a:hlinkClick r:id="rId7" tooltip="Aquila (genre)"/>
              </a:rPr>
              <a:t>Aquila</a:t>
            </a:r>
            <a:r>
              <a:rPr kumimoji="0" lang="fr-FR" altLang="fr-FR" sz="1600" b="0" i="0" u="none" strike="noStrike" cap="none" normalizeH="0" baseline="0" dirty="0" smtClean="0">
                <a:ln>
                  <a:noFill/>
                </a:ln>
                <a:solidFill>
                  <a:srgbClr val="222222"/>
                </a:solidFill>
                <a:effectLst/>
                <a:cs typeface="Arial" panose="020B0604020202020204" pitchFamily="34" charset="0"/>
              </a:rPr>
              <a:t> mais d'un </a:t>
            </a:r>
            <a:r>
              <a:rPr kumimoji="0" lang="fr-FR" altLang="fr-FR" sz="1600" b="0" i="0" u="none" strike="noStrike" cap="none" normalizeH="0" baseline="0" dirty="0" smtClean="0">
                <a:ln>
                  <a:noFill/>
                </a:ln>
                <a:solidFill>
                  <a:srgbClr val="0B0080"/>
                </a:solidFill>
                <a:effectLst/>
                <a:cs typeface="Arial" panose="020B0604020202020204" pitchFamily="34" charset="0"/>
                <a:hlinkClick r:id="rId8" tooltip="Pygargue"/>
              </a:rPr>
              <a:t>pygargue</a:t>
            </a:r>
            <a:r>
              <a:rPr kumimoji="0" lang="fr-FR" altLang="fr-FR" sz="1600" b="0" i="0" u="none" strike="noStrike" cap="none" normalizeH="0" baseline="0" dirty="0" smtClean="0">
                <a:ln>
                  <a:noFill/>
                </a:ln>
                <a:solidFill>
                  <a:srgbClr val="222222"/>
                </a:solidFill>
                <a:effectLst/>
                <a:cs typeface="Arial" panose="020B0604020202020204" pitchFamily="34" charset="0"/>
              </a:rPr>
              <a:t> du genre </a:t>
            </a:r>
            <a:r>
              <a:rPr kumimoji="0" lang="fr-FR" altLang="fr-FR" sz="1600" b="0" i="1" u="none" strike="noStrike" cap="none" normalizeH="0" baseline="0" dirty="0" err="1" smtClean="0">
                <a:ln>
                  <a:noFill/>
                </a:ln>
                <a:solidFill>
                  <a:srgbClr val="0B0080"/>
                </a:solidFill>
                <a:effectLst/>
                <a:cs typeface="Arial" panose="020B0604020202020204" pitchFamily="34" charset="0"/>
                <a:hlinkClick r:id="rId8" tooltip="Pygargue"/>
              </a:rPr>
              <a:t>Haliaeetus</a:t>
            </a:r>
            <a:r>
              <a:rPr kumimoji="0" lang="fr-FR" altLang="fr-FR" sz="1600" b="0" i="0" u="none" strike="noStrike" cap="none" normalizeH="0" baseline="0" dirty="0" smtClean="0">
                <a:ln>
                  <a:noFill/>
                </a:ln>
                <a:solidFill>
                  <a:srgbClr val="222222"/>
                </a:solidFill>
                <a:effectLst/>
                <a:cs typeface="Arial" panose="020B0604020202020204" pitchFamily="34" charset="0"/>
              </a:rPr>
              <a:t> : il s'en distingue par son </a:t>
            </a:r>
            <a:r>
              <a:rPr kumimoji="0" lang="fr-FR" altLang="fr-FR" sz="1600" b="0" i="0" u="none" strike="noStrike" cap="none" normalizeH="0" baseline="0" dirty="0" smtClean="0">
                <a:ln>
                  <a:noFill/>
                </a:ln>
                <a:solidFill>
                  <a:srgbClr val="0B0080"/>
                </a:solidFill>
                <a:effectLst/>
                <a:cs typeface="Arial" panose="020B0604020202020204" pitchFamily="34" charset="0"/>
                <a:hlinkClick r:id="rId9" tooltip="Régime alimentaire"/>
              </a:rPr>
              <a:t>régime alimentaire</a:t>
            </a:r>
            <a:r>
              <a:rPr kumimoji="0" lang="fr-FR" altLang="fr-FR" sz="1600" b="0" i="0" u="none" strike="noStrike" cap="none" normalizeH="0" baseline="0" dirty="0" smtClean="0">
                <a:ln>
                  <a:noFill/>
                </a:ln>
                <a:solidFill>
                  <a:srgbClr val="222222"/>
                </a:solidFill>
                <a:effectLst/>
                <a:cs typeface="Arial" panose="020B0604020202020204" pitchFamily="34" charset="0"/>
              </a:rPr>
              <a:t>, essentiellement composé de </a:t>
            </a:r>
            <a:r>
              <a:rPr kumimoji="0" lang="fr-FR" altLang="fr-FR" sz="1600" b="0" i="0" u="none" strike="noStrike" cap="none" normalizeH="0" baseline="0" dirty="0" smtClean="0">
                <a:ln>
                  <a:noFill/>
                </a:ln>
                <a:solidFill>
                  <a:srgbClr val="0B0080"/>
                </a:solidFill>
                <a:effectLst/>
                <a:cs typeface="Arial" panose="020B0604020202020204" pitchFamily="34" charset="0"/>
                <a:hlinkClick r:id="rId10" tooltip="Poisson"/>
              </a:rPr>
              <a:t>poissons</a:t>
            </a:r>
            <a:r>
              <a:rPr kumimoji="0" lang="fr-FR" altLang="fr-FR" sz="1600" b="0" i="0" u="none" strike="noStrike" cap="none" normalizeH="0" baseline="0" dirty="0" smtClean="0">
                <a:ln>
                  <a:noFill/>
                </a:ln>
                <a:solidFill>
                  <a:srgbClr val="222222"/>
                </a:solidFill>
                <a:effectLst/>
                <a:cs typeface="Arial" panose="020B0604020202020204" pitchFamily="34" charset="0"/>
              </a:rPr>
              <a:t>, mais aussi par son </a:t>
            </a:r>
            <a:r>
              <a:rPr kumimoji="0" lang="fr-FR" altLang="fr-FR" sz="1600" b="0" i="0" u="none" strike="noStrike" cap="none" normalizeH="0" baseline="0" dirty="0" smtClean="0">
                <a:ln>
                  <a:noFill/>
                </a:ln>
                <a:solidFill>
                  <a:srgbClr val="0B0080"/>
                </a:solidFill>
                <a:effectLst/>
                <a:cs typeface="Arial" panose="020B0604020202020204" pitchFamily="34" charset="0"/>
                <a:hlinkClick r:id="rId11" tooltip="Bec"/>
              </a:rPr>
              <a:t>bec</a:t>
            </a:r>
            <a:r>
              <a:rPr kumimoji="0" lang="fr-FR" altLang="fr-FR" sz="1600" b="0" i="0" u="none" strike="noStrike" cap="none" normalizeH="0" baseline="0" dirty="0" smtClean="0">
                <a:ln>
                  <a:noFill/>
                </a:ln>
                <a:solidFill>
                  <a:srgbClr val="222222"/>
                </a:solidFill>
                <a:effectLst/>
                <a:cs typeface="Arial" panose="020B0604020202020204" pitchFamily="34" charset="0"/>
              </a:rPr>
              <a:t> massif et par le fait que ses pattes ne sont pas recouvertes de plumes jusqu'aux serres, l'un des </a:t>
            </a:r>
            <a:r>
              <a:rPr kumimoji="0" lang="fr-FR" altLang="fr-FR" sz="1600" b="0" i="0" u="none" strike="noStrike" cap="none" normalizeH="0" baseline="0" dirty="0" smtClean="0">
                <a:ln>
                  <a:noFill/>
                </a:ln>
                <a:solidFill>
                  <a:srgbClr val="0B0080"/>
                </a:solidFill>
                <a:effectLst/>
                <a:cs typeface="Arial" panose="020B0604020202020204" pitchFamily="34" charset="0"/>
                <a:hlinkClick r:id="rId12" tooltip="Caractère phénotypique"/>
              </a:rPr>
              <a:t>caractères</a:t>
            </a:r>
            <a:r>
              <a:rPr kumimoji="0" lang="fr-FR" altLang="fr-FR" sz="1600" b="0" i="0" u="none" strike="noStrike" cap="none" normalizeH="0" baseline="0" dirty="0" smtClean="0">
                <a:ln>
                  <a:noFill/>
                </a:ln>
                <a:solidFill>
                  <a:srgbClr val="222222"/>
                </a:solidFill>
                <a:effectLst/>
                <a:cs typeface="Arial" panose="020B0604020202020204" pitchFamily="34" charset="0"/>
              </a:rPr>
              <a:t> propres aux vrais aigles. Alors que l'aigle vit dans les </a:t>
            </a:r>
            <a:r>
              <a:rPr kumimoji="0" lang="fr-FR" altLang="fr-FR" sz="1600" b="0" i="0" u="none" strike="noStrike" cap="none" normalizeH="0" baseline="0" dirty="0" smtClean="0">
                <a:ln>
                  <a:noFill/>
                </a:ln>
                <a:solidFill>
                  <a:srgbClr val="0B0080"/>
                </a:solidFill>
                <a:effectLst/>
                <a:cs typeface="Arial" panose="020B0604020202020204" pitchFamily="34" charset="0"/>
                <a:hlinkClick r:id="rId13" tooltip="Forêt"/>
              </a:rPr>
              <a:t>massifs forestiers</a:t>
            </a:r>
            <a:r>
              <a:rPr kumimoji="0" lang="fr-FR" altLang="fr-FR" sz="1600" b="0" i="0" u="none" strike="noStrike" cap="none" normalizeH="0" baseline="0" dirty="0" smtClean="0">
                <a:ln>
                  <a:noFill/>
                </a:ln>
                <a:solidFill>
                  <a:srgbClr val="222222"/>
                </a:solidFill>
                <a:effectLst/>
                <a:cs typeface="Arial" panose="020B0604020202020204" pitchFamily="34" charset="0"/>
              </a:rPr>
              <a:t> et les </a:t>
            </a:r>
            <a:r>
              <a:rPr kumimoji="0" lang="fr-FR" altLang="fr-FR" sz="1600" b="0" i="0" u="none" strike="noStrike" cap="none" normalizeH="0" baseline="0" dirty="0" smtClean="0">
                <a:ln>
                  <a:noFill/>
                </a:ln>
                <a:solidFill>
                  <a:srgbClr val="0B0080"/>
                </a:solidFill>
                <a:effectLst/>
                <a:cs typeface="Arial" panose="020B0604020202020204" pitchFamily="34" charset="0"/>
                <a:hlinkClick r:id="rId14" tooltip="Montagne"/>
              </a:rPr>
              <a:t>montagnes</a:t>
            </a:r>
            <a:r>
              <a:rPr kumimoji="0" lang="fr-FR" altLang="fr-FR" sz="1600" b="0" i="0" u="none" strike="noStrike" cap="none" normalizeH="0" baseline="0" dirty="0" smtClean="0">
                <a:ln>
                  <a:noFill/>
                </a:ln>
                <a:solidFill>
                  <a:srgbClr val="222222"/>
                </a:solidFill>
                <a:effectLst/>
                <a:cs typeface="Arial" panose="020B0604020202020204" pitchFamily="34" charset="0"/>
              </a:rPr>
              <a:t>, le pygargue préfère les </a:t>
            </a:r>
            <a:r>
              <a:rPr kumimoji="0" lang="fr-FR" altLang="fr-FR" sz="1600" b="0" i="0" u="none" strike="noStrike" cap="none" normalizeH="0" baseline="0" dirty="0" smtClean="0">
                <a:ln>
                  <a:noFill/>
                </a:ln>
                <a:solidFill>
                  <a:srgbClr val="0B0080"/>
                </a:solidFill>
                <a:effectLst/>
                <a:cs typeface="Arial" panose="020B0604020202020204" pitchFamily="34" charset="0"/>
                <a:hlinkClick r:id="rId15" tooltip="Lac"/>
              </a:rPr>
              <a:t>lacs</a:t>
            </a:r>
            <a:r>
              <a:rPr kumimoji="0" lang="fr-FR" altLang="fr-FR" sz="1600" b="0" i="0" u="none" strike="noStrike" cap="none" normalizeH="0" baseline="0" dirty="0" smtClean="0">
                <a:ln>
                  <a:noFill/>
                </a:ln>
                <a:solidFill>
                  <a:srgbClr val="222222"/>
                </a:solidFill>
                <a:effectLst/>
                <a:cs typeface="Arial" panose="020B0604020202020204" pitchFamily="34" charset="0"/>
              </a:rPr>
              <a:t>, les </a:t>
            </a:r>
            <a:r>
              <a:rPr kumimoji="0" lang="fr-FR" altLang="fr-FR" sz="1600" b="0" i="0" u="none" strike="noStrike" cap="none" normalizeH="0" baseline="0" dirty="0" smtClean="0">
                <a:ln>
                  <a:noFill/>
                </a:ln>
                <a:solidFill>
                  <a:srgbClr val="0B0080"/>
                </a:solidFill>
                <a:effectLst/>
                <a:cs typeface="Arial" panose="020B0604020202020204" pitchFamily="34" charset="0"/>
                <a:hlinkClick r:id="rId16" tooltip="Rivière"/>
              </a:rPr>
              <a:t>rivières</a:t>
            </a:r>
            <a:r>
              <a:rPr kumimoji="0" lang="fr-FR" altLang="fr-FR" sz="1600" b="0" i="0" u="none" strike="noStrike" cap="none" normalizeH="0" baseline="0" dirty="0" smtClean="0">
                <a:ln>
                  <a:noFill/>
                </a:ln>
                <a:solidFill>
                  <a:srgbClr val="222222"/>
                </a:solidFill>
                <a:effectLst/>
                <a:cs typeface="Arial" panose="020B0604020202020204" pitchFamily="34" charset="0"/>
              </a:rPr>
              <a:t> et les </a:t>
            </a:r>
            <a:r>
              <a:rPr kumimoji="0" lang="fr-FR" altLang="fr-FR" sz="1600" b="0" i="0" u="none" strike="noStrike" cap="none" normalizeH="0" baseline="0" dirty="0" smtClean="0">
                <a:ln>
                  <a:noFill/>
                </a:ln>
                <a:solidFill>
                  <a:srgbClr val="0B0080"/>
                </a:solidFill>
                <a:effectLst/>
                <a:cs typeface="Arial" panose="020B0604020202020204" pitchFamily="34" charset="0"/>
                <a:hlinkClick r:id="rId17" tooltip="Côte (géographie)"/>
              </a:rPr>
              <a:t>zones côtières</a:t>
            </a:r>
            <a:r>
              <a:rPr kumimoji="0" lang="fr-FR" altLang="fr-FR" sz="1600" b="0" i="0" u="none" strike="noStrike" cap="none" normalizeH="0" baseline="0" dirty="0" smtClean="0">
                <a:ln>
                  <a:noFill/>
                </a:ln>
                <a:solidFill>
                  <a:srgbClr val="222222"/>
                </a:solidFill>
                <a:effectLst/>
                <a:cs typeface="Arial" panose="020B0604020202020204" pitchFamily="34" charset="0"/>
              </a:rPr>
              <a:t>, où il peut trouver sa nourriture. À ce titre, il est parfois nommé « aigle de mer » ou « aigle pêcheur » américain. Subdivisé en deux </a:t>
            </a:r>
            <a:r>
              <a:rPr kumimoji="0" lang="fr-FR" altLang="fr-FR" sz="1600" b="0" i="0" u="none" strike="noStrike" cap="none" normalizeH="0" baseline="0" dirty="0" smtClean="0">
                <a:ln>
                  <a:noFill/>
                </a:ln>
                <a:solidFill>
                  <a:srgbClr val="0B0080"/>
                </a:solidFill>
                <a:effectLst/>
                <a:cs typeface="Arial" panose="020B0604020202020204" pitchFamily="34" charset="0"/>
                <a:hlinkClick r:id="rId18" tooltip="Sous-espèce"/>
              </a:rPr>
              <a:t>sous-espèces</a:t>
            </a:r>
            <a:r>
              <a:rPr kumimoji="0" lang="fr-FR" altLang="fr-FR" sz="1600" b="0" i="0" u="none" strike="noStrike" cap="none" normalizeH="0" baseline="0" dirty="0" smtClean="0">
                <a:ln>
                  <a:noFill/>
                </a:ln>
                <a:solidFill>
                  <a:srgbClr val="222222"/>
                </a:solidFill>
                <a:effectLst/>
                <a:cs typeface="Arial" panose="020B0604020202020204" pitchFamily="34" charset="0"/>
              </a:rPr>
              <a:t>, il se rencontre sur presque toute la superficie de l'Amérique du Nord, de l'</a:t>
            </a:r>
            <a:r>
              <a:rPr kumimoji="0" lang="fr-FR" altLang="fr-FR" sz="1600" b="0" i="0" u="none" strike="noStrike" cap="none" normalizeH="0" baseline="0" dirty="0" smtClean="0">
                <a:ln>
                  <a:noFill/>
                </a:ln>
                <a:solidFill>
                  <a:srgbClr val="0B0080"/>
                </a:solidFill>
                <a:effectLst/>
                <a:cs typeface="Arial" panose="020B0604020202020204" pitchFamily="34" charset="0"/>
                <a:hlinkClick r:id="rId19" tooltip="Alaska"/>
              </a:rPr>
              <a:t>Alaska</a:t>
            </a:r>
            <a:r>
              <a:rPr kumimoji="0" lang="fr-FR" altLang="fr-FR" sz="1600" b="0" i="0" u="none" strike="noStrike" cap="none" normalizeH="0" baseline="0" dirty="0" smtClean="0">
                <a:ln>
                  <a:noFill/>
                </a:ln>
                <a:solidFill>
                  <a:srgbClr val="222222"/>
                </a:solidFill>
                <a:effectLst/>
                <a:cs typeface="Arial" panose="020B0604020202020204" pitchFamily="34" charset="0"/>
              </a:rPr>
              <a:t> au nord jusqu'au </a:t>
            </a:r>
            <a:r>
              <a:rPr kumimoji="0" lang="fr-FR" altLang="fr-FR" sz="1600" b="0" i="0" u="none" strike="noStrike" cap="none" normalizeH="0" baseline="0" dirty="0" smtClean="0">
                <a:ln>
                  <a:noFill/>
                </a:ln>
                <a:solidFill>
                  <a:srgbClr val="0B0080"/>
                </a:solidFill>
                <a:effectLst/>
                <a:cs typeface="Arial" panose="020B0604020202020204" pitchFamily="34" charset="0"/>
                <a:hlinkClick r:id="rId20" tooltip="Mexique"/>
              </a:rPr>
              <a:t>Mexique</a:t>
            </a:r>
            <a:r>
              <a:rPr kumimoji="0" lang="fr-FR" altLang="fr-FR" sz="1600" b="0" i="0" u="none" strike="noStrike" cap="none" normalizeH="0" baseline="0" dirty="0" smtClean="0">
                <a:ln>
                  <a:noFill/>
                </a:ln>
                <a:solidFill>
                  <a:srgbClr val="222222"/>
                </a:solidFill>
                <a:effectLst/>
                <a:cs typeface="Arial" panose="020B0604020202020204" pitchFamily="34" charset="0"/>
              </a:rPr>
              <a:t> au sud tant sur la côte Atlantique que Pacifique. Emblème national des </a:t>
            </a:r>
            <a:r>
              <a:rPr kumimoji="0" lang="fr-FR" altLang="fr-FR" sz="1600" b="0" i="0" u="none" strike="noStrike" cap="none" normalizeH="0" baseline="0" dirty="0" smtClean="0">
                <a:ln>
                  <a:noFill/>
                </a:ln>
                <a:solidFill>
                  <a:srgbClr val="0B0080"/>
                </a:solidFill>
                <a:effectLst/>
                <a:cs typeface="Arial" panose="020B0604020202020204" pitchFamily="34" charset="0"/>
                <a:hlinkClick r:id="rId21" tooltip="États-Unis"/>
              </a:rPr>
              <a:t>États-Unis</a:t>
            </a:r>
            <a:r>
              <a:rPr kumimoji="0" lang="fr-FR" altLang="fr-FR" sz="1600" b="0" i="0" u="none" strike="noStrike" cap="none" normalizeH="0" baseline="0" dirty="0" smtClean="0">
                <a:ln>
                  <a:noFill/>
                </a:ln>
                <a:solidFill>
                  <a:srgbClr val="222222"/>
                </a:solidFill>
                <a:effectLst/>
                <a:cs typeface="Arial" panose="020B0604020202020204" pitchFamily="34" charset="0"/>
              </a:rPr>
              <a:t>, l'espèce a été un temps menacée dans ce pays au </a:t>
            </a:r>
            <a:r>
              <a:rPr kumimoji="0" lang="fr-FR" altLang="fr-FR" sz="1600" b="0" i="0" u="none" strike="noStrike" cap="none" normalizeH="0" baseline="0" dirty="0" err="1" smtClean="0">
                <a:ln>
                  <a:noFill/>
                </a:ln>
                <a:solidFill>
                  <a:srgbClr val="0B0080"/>
                </a:solidFill>
                <a:effectLst/>
                <a:cs typeface="Arial" panose="020B0604020202020204" pitchFamily="34" charset="0"/>
                <a:hlinkClick r:id="rId22" tooltip="XXe siècle"/>
              </a:rPr>
              <a:t>xx</a:t>
            </a:r>
            <a:r>
              <a:rPr kumimoji="0" lang="fr-FR" altLang="fr-FR" sz="1600" b="0" i="0" u="none" strike="noStrike" cap="none" normalizeH="0" baseline="30000" dirty="0" err="1" smtClean="0">
                <a:ln>
                  <a:noFill/>
                </a:ln>
                <a:solidFill>
                  <a:srgbClr val="0B0080"/>
                </a:solidFill>
                <a:effectLst/>
                <a:cs typeface="Arial" panose="020B0604020202020204" pitchFamily="34" charset="0"/>
                <a:hlinkClick r:id="rId22" tooltip="XXe siècle"/>
              </a:rPr>
              <a:t>e</a:t>
            </a:r>
            <a:r>
              <a:rPr kumimoji="0" lang="fr-FR" altLang="fr-FR" sz="1600" b="0" i="0" u="none" strike="noStrike" cap="none" normalizeH="0" baseline="0" dirty="0" smtClean="0">
                <a:ln>
                  <a:noFill/>
                </a:ln>
                <a:solidFill>
                  <a:srgbClr val="0B0080"/>
                </a:solidFill>
                <a:effectLst/>
                <a:cs typeface="Arial" panose="020B0604020202020204" pitchFamily="34" charset="0"/>
                <a:hlinkClick r:id="rId22" tooltip="XXe siècle"/>
              </a:rPr>
              <a:t> siècle</a:t>
            </a:r>
            <a:r>
              <a:rPr kumimoji="0" lang="fr-FR" altLang="fr-FR" sz="1600" b="0" i="0" u="none" strike="noStrike" cap="none" normalizeH="0" baseline="0" dirty="0" smtClean="0">
                <a:ln>
                  <a:noFill/>
                </a:ln>
                <a:solidFill>
                  <a:srgbClr val="222222"/>
                </a:solidFill>
                <a:effectLst/>
                <a:cs typeface="Arial" panose="020B0604020202020204" pitchFamily="34" charset="0"/>
              </a:rPr>
              <a:t>.</a:t>
            </a:r>
            <a:r>
              <a:rPr kumimoji="0" lang="fr-FR" altLang="fr-FR" sz="1600" b="0" i="0" u="none" strike="noStrike" cap="none" normalizeH="0" baseline="0" dirty="0" smtClean="0">
                <a:ln>
                  <a:noFill/>
                </a:ln>
                <a:solidFill>
                  <a:schemeClr val="tx1"/>
                </a:solidFill>
                <a:effectLst/>
              </a:rPr>
              <a:t> </a:t>
            </a:r>
          </a:p>
        </p:txBody>
      </p:sp>
      <p:sp>
        <p:nvSpPr>
          <p:cNvPr id="4" name="Rectangle 3"/>
          <p:cNvSpPr/>
          <p:nvPr/>
        </p:nvSpPr>
        <p:spPr>
          <a:xfrm>
            <a:off x="8573442" y="360123"/>
            <a:ext cx="2901863" cy="1354217"/>
          </a:xfrm>
          <a:prstGeom prst="rect">
            <a:avLst/>
          </a:prstGeom>
        </p:spPr>
        <p:txBody>
          <a:bodyPr wrap="square">
            <a:spAutoFit/>
          </a:bodyPr>
          <a:lstStyle/>
          <a:p>
            <a:pPr fontAlgn="base"/>
            <a:r>
              <a:rPr lang="fr-FR" b="1" i="0" dirty="0" smtClean="0">
                <a:solidFill>
                  <a:srgbClr val="444444"/>
                </a:solidFill>
                <a:effectLst/>
                <a:latin typeface="Open Sans"/>
              </a:rPr>
              <a:t>Biométrie</a:t>
            </a:r>
          </a:p>
          <a:p>
            <a:pPr fontAlgn="base">
              <a:buFont typeface="Arial" panose="020B0604020202020204" pitchFamily="34" charset="0"/>
              <a:buChar char="•"/>
            </a:pPr>
            <a:r>
              <a:rPr lang="fr-FR" sz="1600" b="0" i="0" dirty="0" smtClean="0">
                <a:solidFill>
                  <a:srgbClr val="000000"/>
                </a:solidFill>
                <a:effectLst/>
                <a:latin typeface="Open Sans"/>
              </a:rPr>
              <a:t>Taille: 96 cm</a:t>
            </a:r>
          </a:p>
          <a:p>
            <a:pPr fontAlgn="base">
              <a:buFont typeface="Arial" panose="020B0604020202020204" pitchFamily="34" charset="0"/>
              <a:buChar char="•"/>
            </a:pPr>
            <a:r>
              <a:rPr lang="fr-FR" sz="1600" b="0" i="0" dirty="0" smtClean="0">
                <a:solidFill>
                  <a:srgbClr val="000000"/>
                </a:solidFill>
                <a:effectLst/>
                <a:latin typeface="Open Sans"/>
              </a:rPr>
              <a:t>Envergure 168 à 244 cm.</a:t>
            </a:r>
          </a:p>
          <a:p>
            <a:pPr fontAlgn="base">
              <a:buFont typeface="Arial" panose="020B0604020202020204" pitchFamily="34" charset="0"/>
              <a:buChar char="•"/>
            </a:pPr>
            <a:r>
              <a:rPr lang="fr-FR" sz="1600" b="0" i="0" dirty="0" smtClean="0">
                <a:solidFill>
                  <a:srgbClr val="000000"/>
                </a:solidFill>
                <a:effectLst/>
                <a:latin typeface="Open Sans"/>
              </a:rPr>
              <a:t>Poids 3500 à 4000 g</a:t>
            </a:r>
          </a:p>
          <a:p>
            <a:pPr fontAlgn="base"/>
            <a:r>
              <a:rPr lang="fr-FR" sz="1600" b="1" i="0" dirty="0" smtClean="0">
                <a:solidFill>
                  <a:srgbClr val="444444"/>
                </a:solidFill>
                <a:effectLst/>
                <a:latin typeface="Open Sans"/>
              </a:rPr>
              <a:t> Longévité </a:t>
            </a:r>
            <a:r>
              <a:rPr lang="fr-FR" sz="1600" b="0" i="0" dirty="0" smtClean="0">
                <a:solidFill>
                  <a:srgbClr val="000000"/>
                </a:solidFill>
                <a:effectLst/>
                <a:latin typeface="Open Sans"/>
              </a:rPr>
              <a:t>30 ans</a:t>
            </a:r>
            <a:endParaRPr lang="fr-FR" sz="1600" b="0" i="0" dirty="0">
              <a:solidFill>
                <a:srgbClr val="000000"/>
              </a:solidFill>
              <a:effectLst/>
              <a:latin typeface="Open Sans"/>
            </a:endParaRPr>
          </a:p>
        </p:txBody>
      </p:sp>
      <p:pic>
        <p:nvPicPr>
          <p:cNvPr id="3077" name="Picture 5" descr="Distribution "/>
          <p:cNvPicPr>
            <a:picLocks noChangeAspect="1" noChangeArrowheads="1"/>
          </p:cNvPicPr>
          <p:nvPr/>
        </p:nvPicPr>
        <p:blipFill>
          <a:blip r:embed="rId23">
            <a:extLst>
              <a:ext uri="{28A0092B-C50C-407E-A947-70E740481C1C}">
                <a14:useLocalDpi xmlns:a14="http://schemas.microsoft.com/office/drawing/2010/main" val="0"/>
              </a:ext>
            </a:extLst>
          </a:blip>
          <a:srcRect/>
          <a:stretch>
            <a:fillRect/>
          </a:stretch>
        </p:blipFill>
        <p:spPr bwMode="auto">
          <a:xfrm>
            <a:off x="5223353" y="175457"/>
            <a:ext cx="2619375" cy="17907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721889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17117" y="473943"/>
            <a:ext cx="2900047" cy="3139321"/>
          </a:xfrm>
          <a:prstGeom prst="rect">
            <a:avLst/>
          </a:prstGeom>
        </p:spPr>
        <p:txBody>
          <a:bodyPr wrap="square">
            <a:spAutoFit/>
          </a:bodyPr>
          <a:lstStyle/>
          <a:p>
            <a:r>
              <a:rPr lang="fr-FR" b="0" i="0" dirty="0" smtClean="0">
                <a:solidFill>
                  <a:srgbClr val="FF0000"/>
                </a:solidFill>
                <a:effectLst/>
                <a:latin typeface="arial" panose="020B0604020202020204" pitchFamily="34" charset="0"/>
              </a:rPr>
              <a:t>Le Pygargue à queue blanche</a:t>
            </a:r>
          </a:p>
          <a:p>
            <a:endParaRPr lang="fr-FR" dirty="0">
              <a:solidFill>
                <a:srgbClr val="222222"/>
              </a:solidFill>
              <a:latin typeface="arial" panose="020B0604020202020204" pitchFamily="34" charset="0"/>
            </a:endParaRPr>
          </a:p>
          <a:p>
            <a:endParaRPr lang="fr-FR" b="0" i="0" dirty="0" smtClean="0">
              <a:solidFill>
                <a:srgbClr val="222222"/>
              </a:solidFill>
              <a:effectLst/>
              <a:latin typeface="arial" panose="020B0604020202020204" pitchFamily="34" charset="0"/>
            </a:endParaRPr>
          </a:p>
          <a:p>
            <a:r>
              <a:rPr lang="fr-FR" b="0" i="0" dirty="0" smtClean="0">
                <a:solidFill>
                  <a:srgbClr val="222222"/>
                </a:solidFill>
                <a:effectLst/>
                <a:latin typeface="arial" panose="020B0604020202020204" pitchFamily="34" charset="0"/>
              </a:rPr>
              <a:t> appelé également grand aigle de mer, aigle barbu, huard, orfraie ou encore </a:t>
            </a:r>
            <a:r>
              <a:rPr lang="fr-FR" b="0" i="0" dirty="0" err="1" smtClean="0">
                <a:solidFill>
                  <a:srgbClr val="222222"/>
                </a:solidFill>
                <a:effectLst/>
                <a:latin typeface="arial" panose="020B0604020202020204" pitchFamily="34" charset="0"/>
              </a:rPr>
              <a:t>haliète</a:t>
            </a:r>
            <a:r>
              <a:rPr lang="fr-FR" b="0" i="0" dirty="0" smtClean="0">
                <a:solidFill>
                  <a:srgbClr val="222222"/>
                </a:solidFill>
                <a:effectLst/>
                <a:latin typeface="arial" panose="020B0604020202020204" pitchFamily="34" charset="0"/>
              </a:rPr>
              <a:t> </a:t>
            </a:r>
            <a:r>
              <a:rPr lang="fr-FR" b="0" i="0" dirty="0" err="1" smtClean="0">
                <a:solidFill>
                  <a:srgbClr val="222222"/>
                </a:solidFill>
                <a:effectLst/>
                <a:latin typeface="arial" panose="020B0604020202020204" pitchFamily="34" charset="0"/>
              </a:rPr>
              <a:t>albicille</a:t>
            </a:r>
            <a:r>
              <a:rPr lang="fr-FR" b="0" i="0" dirty="0" smtClean="0">
                <a:solidFill>
                  <a:srgbClr val="222222"/>
                </a:solidFill>
                <a:effectLst/>
                <a:latin typeface="arial" panose="020B0604020202020204" pitchFamily="34" charset="0"/>
              </a:rPr>
              <a:t>, est une espèce de rapace de grande envergure de la famille des </a:t>
            </a:r>
            <a:r>
              <a:rPr lang="fr-FR" b="0" i="0" dirty="0" err="1" smtClean="0">
                <a:solidFill>
                  <a:srgbClr val="222222"/>
                </a:solidFill>
                <a:effectLst/>
                <a:latin typeface="arial" panose="020B0604020202020204" pitchFamily="34" charset="0"/>
              </a:rPr>
              <a:t>Accipitridae</a:t>
            </a:r>
            <a:endParaRPr lang="fr-FR" dirty="0"/>
          </a:p>
        </p:txBody>
      </p:sp>
      <p:pic>
        <p:nvPicPr>
          <p:cNvPr id="4098" name="Picture 2" descr="Image associÃ©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17164" y="0"/>
            <a:ext cx="9122850" cy="6840000"/>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555321" y="4087207"/>
            <a:ext cx="1987463" cy="2308324"/>
          </a:xfrm>
          <a:prstGeom prst="rect">
            <a:avLst/>
          </a:prstGeom>
        </p:spPr>
        <p:txBody>
          <a:bodyPr wrap="square">
            <a:spAutoFit/>
          </a:bodyPr>
          <a:lstStyle/>
          <a:p>
            <a:pPr fontAlgn="base"/>
            <a:r>
              <a:rPr lang="fr-FR" sz="1600" b="1" i="0" dirty="0" smtClean="0">
                <a:solidFill>
                  <a:srgbClr val="444444"/>
                </a:solidFill>
                <a:effectLst/>
                <a:latin typeface="Open Sans"/>
              </a:rPr>
              <a:t>Biométrie</a:t>
            </a:r>
          </a:p>
          <a:p>
            <a:pPr fontAlgn="base">
              <a:buFont typeface="Arial" panose="020B0604020202020204" pitchFamily="34" charset="0"/>
              <a:buChar char="•"/>
            </a:pPr>
            <a:r>
              <a:rPr lang="fr-FR" sz="1600" b="0" i="0" dirty="0" smtClean="0">
                <a:solidFill>
                  <a:srgbClr val="000000"/>
                </a:solidFill>
                <a:effectLst/>
                <a:latin typeface="Open Sans"/>
              </a:rPr>
              <a:t>Taille</a:t>
            </a:r>
          </a:p>
          <a:p>
            <a:pPr fontAlgn="base">
              <a:buFont typeface="Arial" panose="020B0604020202020204" pitchFamily="34" charset="0"/>
              <a:buChar char="•"/>
            </a:pPr>
            <a:r>
              <a:rPr lang="fr-FR" sz="1600" b="0" i="0" dirty="0" smtClean="0">
                <a:solidFill>
                  <a:srgbClr val="000000"/>
                </a:solidFill>
                <a:effectLst/>
                <a:latin typeface="Open Sans"/>
              </a:rPr>
              <a:t> : 92 cm</a:t>
            </a:r>
          </a:p>
          <a:p>
            <a:pPr fontAlgn="base">
              <a:buFont typeface="Arial" panose="020B0604020202020204" pitchFamily="34" charset="0"/>
              <a:buChar char="•"/>
            </a:pPr>
            <a:r>
              <a:rPr lang="fr-FR" sz="1600" b="0" i="0" dirty="0" smtClean="0">
                <a:solidFill>
                  <a:srgbClr val="000000"/>
                </a:solidFill>
                <a:effectLst/>
                <a:latin typeface="Open Sans"/>
              </a:rPr>
              <a:t>Envergure</a:t>
            </a:r>
          </a:p>
          <a:p>
            <a:pPr fontAlgn="base">
              <a:buFont typeface="Arial" panose="020B0604020202020204" pitchFamily="34" charset="0"/>
              <a:buChar char="•"/>
            </a:pPr>
            <a:r>
              <a:rPr lang="fr-FR" sz="1600" b="0" i="0" dirty="0" smtClean="0">
                <a:solidFill>
                  <a:srgbClr val="000000"/>
                </a:solidFill>
                <a:effectLst/>
                <a:latin typeface="Open Sans"/>
              </a:rPr>
              <a:t> : 200 à 245 cm.</a:t>
            </a:r>
          </a:p>
          <a:p>
            <a:pPr fontAlgn="base">
              <a:buFont typeface="Arial" panose="020B0604020202020204" pitchFamily="34" charset="0"/>
              <a:buChar char="•"/>
            </a:pPr>
            <a:r>
              <a:rPr lang="fr-FR" sz="1600" b="0" i="0" dirty="0" smtClean="0">
                <a:solidFill>
                  <a:srgbClr val="000000"/>
                </a:solidFill>
                <a:effectLst/>
                <a:latin typeface="Open Sans"/>
              </a:rPr>
              <a:t>Poids</a:t>
            </a:r>
          </a:p>
          <a:p>
            <a:pPr fontAlgn="base">
              <a:buFont typeface="Arial" panose="020B0604020202020204" pitchFamily="34" charset="0"/>
              <a:buChar char="•"/>
            </a:pPr>
            <a:r>
              <a:rPr lang="fr-FR" sz="1600" b="0" i="0" dirty="0" smtClean="0">
                <a:solidFill>
                  <a:srgbClr val="000000"/>
                </a:solidFill>
                <a:effectLst/>
                <a:latin typeface="Open Sans"/>
              </a:rPr>
              <a:t> : 4100 à 7000 g</a:t>
            </a:r>
          </a:p>
          <a:p>
            <a:pPr fontAlgn="base"/>
            <a:r>
              <a:rPr lang="fr-FR" sz="1600" b="1" i="0" dirty="0" smtClean="0">
                <a:solidFill>
                  <a:srgbClr val="444444"/>
                </a:solidFill>
                <a:effectLst/>
                <a:latin typeface="Open Sans"/>
              </a:rPr>
              <a:t>Longévité</a:t>
            </a:r>
          </a:p>
          <a:p>
            <a:pPr algn="just" fontAlgn="base"/>
            <a:r>
              <a:rPr lang="fr-FR" sz="1600" b="0" i="0" dirty="0" smtClean="0">
                <a:solidFill>
                  <a:srgbClr val="000000"/>
                </a:solidFill>
                <a:effectLst/>
                <a:latin typeface="Open Sans"/>
              </a:rPr>
              <a:t>20 ans</a:t>
            </a:r>
            <a:endParaRPr lang="fr-FR" sz="1600" b="0" i="0" dirty="0">
              <a:solidFill>
                <a:srgbClr val="000000"/>
              </a:solidFill>
              <a:effectLst/>
              <a:latin typeface="Open Sans"/>
            </a:endParaRPr>
          </a:p>
        </p:txBody>
      </p:sp>
      <p:pic>
        <p:nvPicPr>
          <p:cNvPr id="4102" name="Picture 6" descr="Distribution "/>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572625" y="0"/>
            <a:ext cx="2619375" cy="17907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2971528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6096000" cy="1477328"/>
          </a:xfrm>
          <a:prstGeom prst="rect">
            <a:avLst/>
          </a:prstGeom>
        </p:spPr>
        <p:txBody>
          <a:bodyPr>
            <a:spAutoFit/>
          </a:bodyPr>
          <a:lstStyle/>
          <a:p>
            <a:r>
              <a:rPr lang="fr-FR" b="1" i="0" dirty="0" smtClean="0">
                <a:solidFill>
                  <a:srgbClr val="FF0000"/>
                </a:solidFill>
                <a:effectLst/>
                <a:latin typeface="Arial" panose="020B0604020202020204" pitchFamily="34" charset="0"/>
              </a:rPr>
              <a:t>Le Pygargue empereur ou Pygargue de </a:t>
            </a:r>
            <a:r>
              <a:rPr lang="fr-FR" b="1" i="0" dirty="0" err="1" smtClean="0">
                <a:solidFill>
                  <a:srgbClr val="FF0000"/>
                </a:solidFill>
                <a:effectLst/>
                <a:latin typeface="Arial" panose="020B0604020202020204" pitchFamily="34" charset="0"/>
              </a:rPr>
              <a:t>Steller</a:t>
            </a:r>
            <a:r>
              <a:rPr lang="fr-FR" b="1" i="0" dirty="0" smtClean="0">
                <a:solidFill>
                  <a:srgbClr val="FF0000"/>
                </a:solidFill>
                <a:effectLst/>
                <a:latin typeface="Arial" panose="020B0604020202020204" pitchFamily="34" charset="0"/>
              </a:rPr>
              <a:t> </a:t>
            </a:r>
          </a:p>
          <a:p>
            <a:endParaRPr lang="fr-FR" dirty="0">
              <a:solidFill>
                <a:srgbClr val="222222"/>
              </a:solidFill>
              <a:latin typeface="Arial" panose="020B0604020202020204" pitchFamily="34" charset="0"/>
            </a:endParaRPr>
          </a:p>
          <a:p>
            <a:endParaRPr lang="fr-FR" b="0" i="0" dirty="0" smtClean="0">
              <a:solidFill>
                <a:srgbClr val="222222"/>
              </a:solidFill>
              <a:effectLst/>
              <a:latin typeface="Arial" panose="020B0604020202020204" pitchFamily="34" charset="0"/>
            </a:endParaRPr>
          </a:p>
          <a:p>
            <a:r>
              <a:rPr lang="fr-FR" b="0" i="0" dirty="0" smtClean="0">
                <a:solidFill>
                  <a:srgbClr val="222222"/>
                </a:solidFill>
                <a:effectLst/>
                <a:latin typeface="Arial" panose="020B0604020202020204" pitchFamily="34" charset="0"/>
              </a:rPr>
              <a:t>(</a:t>
            </a:r>
            <a:r>
              <a:rPr lang="fr-FR" b="0" i="1" dirty="0" err="1" smtClean="0">
                <a:solidFill>
                  <a:srgbClr val="222222"/>
                </a:solidFill>
                <a:effectLst/>
                <a:latin typeface="Arial" panose="020B0604020202020204" pitchFamily="34" charset="0"/>
              </a:rPr>
              <a:t>Haliaeetus</a:t>
            </a:r>
            <a:r>
              <a:rPr lang="fr-FR" b="0" i="1" dirty="0" smtClean="0">
                <a:solidFill>
                  <a:srgbClr val="222222"/>
                </a:solidFill>
                <a:effectLst/>
                <a:latin typeface="Arial" panose="020B0604020202020204" pitchFamily="34" charset="0"/>
              </a:rPr>
              <a:t> </a:t>
            </a:r>
            <a:r>
              <a:rPr lang="fr-FR" b="0" i="1" dirty="0" err="1" smtClean="0">
                <a:solidFill>
                  <a:srgbClr val="222222"/>
                </a:solidFill>
                <a:effectLst/>
                <a:latin typeface="Arial" panose="020B0604020202020204" pitchFamily="34" charset="0"/>
              </a:rPr>
              <a:t>pelagicus</a:t>
            </a:r>
            <a:r>
              <a:rPr lang="fr-FR" b="0" i="0" dirty="0" smtClean="0">
                <a:solidFill>
                  <a:srgbClr val="222222"/>
                </a:solidFill>
                <a:effectLst/>
                <a:latin typeface="Arial" panose="020B0604020202020204" pitchFamily="34" charset="0"/>
              </a:rPr>
              <a:t>) est une </a:t>
            </a:r>
            <a:r>
              <a:rPr lang="fr-FR" b="0" i="0" u="none" strike="noStrike" dirty="0" smtClean="0">
                <a:solidFill>
                  <a:srgbClr val="0B0080"/>
                </a:solidFill>
                <a:effectLst/>
                <a:latin typeface="Arial" panose="020B0604020202020204" pitchFamily="34" charset="0"/>
                <a:hlinkClick r:id="rId2" tooltip="Espèce"/>
              </a:rPr>
              <a:t>espèce</a:t>
            </a:r>
            <a:r>
              <a:rPr lang="fr-FR" b="0" i="0" dirty="0" smtClean="0">
                <a:solidFill>
                  <a:srgbClr val="222222"/>
                </a:solidFill>
                <a:effectLst/>
                <a:latin typeface="Arial" panose="020B0604020202020204" pitchFamily="34" charset="0"/>
              </a:rPr>
              <a:t> asiatique de </a:t>
            </a:r>
            <a:r>
              <a:rPr lang="fr-FR" b="0" i="0" u="none" strike="noStrike" dirty="0" smtClean="0">
                <a:solidFill>
                  <a:srgbClr val="0B0080"/>
                </a:solidFill>
                <a:effectLst/>
                <a:latin typeface="Arial" panose="020B0604020202020204" pitchFamily="34" charset="0"/>
                <a:hlinkClick r:id="rId3" tooltip="Rapace"/>
              </a:rPr>
              <a:t>rapaces</a:t>
            </a:r>
            <a:r>
              <a:rPr lang="fr-FR" b="0" i="0" dirty="0" smtClean="0">
                <a:solidFill>
                  <a:srgbClr val="222222"/>
                </a:solidFill>
                <a:effectLst/>
                <a:latin typeface="Arial" panose="020B0604020202020204" pitchFamily="34" charset="0"/>
              </a:rPr>
              <a:t> appartenant à la </a:t>
            </a:r>
            <a:r>
              <a:rPr lang="fr-FR" b="0" i="0" u="none" strike="noStrike" dirty="0" smtClean="0">
                <a:solidFill>
                  <a:srgbClr val="0B0080"/>
                </a:solidFill>
                <a:effectLst/>
                <a:latin typeface="Arial" panose="020B0604020202020204" pitchFamily="34" charset="0"/>
                <a:hlinkClick r:id="rId4" tooltip="Famille (biologie)"/>
              </a:rPr>
              <a:t>famille</a:t>
            </a:r>
            <a:r>
              <a:rPr lang="fr-FR" b="0" i="0" dirty="0" smtClean="0">
                <a:solidFill>
                  <a:srgbClr val="222222"/>
                </a:solidFill>
                <a:effectLst/>
                <a:latin typeface="Arial" panose="020B0604020202020204" pitchFamily="34" charset="0"/>
              </a:rPr>
              <a:t> des </a:t>
            </a:r>
            <a:r>
              <a:rPr lang="fr-FR" b="0" i="0" u="none" strike="noStrike" dirty="0" err="1" smtClean="0">
                <a:solidFill>
                  <a:srgbClr val="0B0080"/>
                </a:solidFill>
                <a:effectLst/>
                <a:latin typeface="Arial" panose="020B0604020202020204" pitchFamily="34" charset="0"/>
                <a:hlinkClick r:id="rId5" tooltip="Accipitridae"/>
              </a:rPr>
              <a:t>Accipitridae</a:t>
            </a:r>
            <a:r>
              <a:rPr lang="fr-FR" b="0" i="0" dirty="0" smtClean="0">
                <a:solidFill>
                  <a:srgbClr val="222222"/>
                </a:solidFill>
                <a:effectLst/>
                <a:latin typeface="Arial" panose="020B0604020202020204" pitchFamily="34" charset="0"/>
              </a:rPr>
              <a:t>.</a:t>
            </a:r>
            <a:endParaRPr lang="fr-FR" dirty="0"/>
          </a:p>
        </p:txBody>
      </p:sp>
      <p:pic>
        <p:nvPicPr>
          <p:cNvPr id="5122" name="Picture 2" descr="RÃ©sultat de recherche d'images pour &quot;Pygargue empereur&quot;"/>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477000" y="0"/>
            <a:ext cx="5715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4276595" y="4818336"/>
            <a:ext cx="2200405" cy="1815882"/>
          </a:xfrm>
          <a:prstGeom prst="rect">
            <a:avLst/>
          </a:prstGeom>
        </p:spPr>
        <p:txBody>
          <a:bodyPr wrap="square">
            <a:spAutoFit/>
          </a:bodyPr>
          <a:lstStyle/>
          <a:p>
            <a:pPr fontAlgn="base"/>
            <a:r>
              <a:rPr lang="fr-FR" sz="1600" b="1" i="0" dirty="0" smtClean="0">
                <a:solidFill>
                  <a:srgbClr val="444444"/>
                </a:solidFill>
                <a:effectLst/>
                <a:latin typeface="Open Sans"/>
              </a:rPr>
              <a:t>Biométrie</a:t>
            </a:r>
          </a:p>
          <a:p>
            <a:pPr fontAlgn="base">
              <a:buFont typeface="Arial" panose="020B0604020202020204" pitchFamily="34" charset="0"/>
              <a:buChar char="•"/>
            </a:pPr>
            <a:r>
              <a:rPr lang="fr-FR" sz="1600" b="0" i="0" dirty="0" smtClean="0">
                <a:solidFill>
                  <a:srgbClr val="000000"/>
                </a:solidFill>
                <a:effectLst/>
                <a:latin typeface="Open Sans"/>
              </a:rPr>
              <a:t>Taille</a:t>
            </a:r>
          </a:p>
          <a:p>
            <a:pPr fontAlgn="base">
              <a:buFont typeface="Arial" panose="020B0604020202020204" pitchFamily="34" charset="0"/>
              <a:buChar char="•"/>
            </a:pPr>
            <a:r>
              <a:rPr lang="fr-FR" sz="1600" b="0" i="0" dirty="0" smtClean="0">
                <a:solidFill>
                  <a:srgbClr val="000000"/>
                </a:solidFill>
                <a:effectLst/>
                <a:latin typeface="Open Sans"/>
              </a:rPr>
              <a:t> : 105 cm</a:t>
            </a:r>
          </a:p>
          <a:p>
            <a:pPr fontAlgn="base">
              <a:buFont typeface="Arial" panose="020B0604020202020204" pitchFamily="34" charset="0"/>
              <a:buChar char="•"/>
            </a:pPr>
            <a:r>
              <a:rPr lang="fr-FR" sz="1600" b="0" i="0" dirty="0" smtClean="0">
                <a:solidFill>
                  <a:srgbClr val="000000"/>
                </a:solidFill>
                <a:effectLst/>
                <a:latin typeface="Open Sans"/>
              </a:rPr>
              <a:t>Envergure</a:t>
            </a:r>
          </a:p>
          <a:p>
            <a:pPr fontAlgn="base">
              <a:buFont typeface="Arial" panose="020B0604020202020204" pitchFamily="34" charset="0"/>
              <a:buChar char="•"/>
            </a:pPr>
            <a:r>
              <a:rPr lang="fr-FR" sz="1600" b="0" i="0" dirty="0" smtClean="0">
                <a:solidFill>
                  <a:srgbClr val="000000"/>
                </a:solidFill>
                <a:effectLst/>
                <a:latin typeface="Open Sans"/>
              </a:rPr>
              <a:t> : 195 à 245 cm.</a:t>
            </a:r>
          </a:p>
          <a:p>
            <a:pPr fontAlgn="base">
              <a:buFont typeface="Arial" panose="020B0604020202020204" pitchFamily="34" charset="0"/>
              <a:buChar char="•"/>
            </a:pPr>
            <a:r>
              <a:rPr lang="fr-FR" sz="1600" b="0" i="0" dirty="0" smtClean="0">
                <a:solidFill>
                  <a:srgbClr val="000000"/>
                </a:solidFill>
                <a:effectLst/>
                <a:latin typeface="Open Sans"/>
              </a:rPr>
              <a:t>Poids</a:t>
            </a:r>
          </a:p>
          <a:p>
            <a:pPr fontAlgn="base">
              <a:buFont typeface="Arial" panose="020B0604020202020204" pitchFamily="34" charset="0"/>
              <a:buChar char="•"/>
            </a:pPr>
            <a:r>
              <a:rPr lang="fr-FR" sz="1600" b="0" i="0" dirty="0" smtClean="0">
                <a:solidFill>
                  <a:srgbClr val="000000"/>
                </a:solidFill>
                <a:effectLst/>
                <a:latin typeface="Open Sans"/>
              </a:rPr>
              <a:t> : 6000 à 9000 g</a:t>
            </a:r>
            <a:endParaRPr lang="fr-FR" sz="1600" b="0" i="0" dirty="0">
              <a:solidFill>
                <a:srgbClr val="000000"/>
              </a:solidFill>
              <a:effectLst/>
              <a:latin typeface="Open Sans"/>
            </a:endParaRPr>
          </a:p>
        </p:txBody>
      </p:sp>
      <p:sp>
        <p:nvSpPr>
          <p:cNvPr id="4" name="Rectangle 3"/>
          <p:cNvSpPr/>
          <p:nvPr/>
        </p:nvSpPr>
        <p:spPr>
          <a:xfrm>
            <a:off x="102817" y="1624338"/>
            <a:ext cx="6096000" cy="3046988"/>
          </a:xfrm>
          <a:prstGeom prst="rect">
            <a:avLst/>
          </a:prstGeom>
        </p:spPr>
        <p:txBody>
          <a:bodyPr>
            <a:spAutoFit/>
          </a:bodyPr>
          <a:lstStyle/>
          <a:p>
            <a:r>
              <a:rPr lang="fr-FR" sz="1600" b="0" i="0" dirty="0" smtClean="0">
                <a:solidFill>
                  <a:srgbClr val="000000"/>
                </a:solidFill>
                <a:effectLst/>
                <a:latin typeface="Open Sans"/>
              </a:rPr>
              <a:t>Le pygargue de </a:t>
            </a:r>
            <a:r>
              <a:rPr lang="fr-FR" sz="1600" b="0" i="0" dirty="0" err="1" smtClean="0">
                <a:solidFill>
                  <a:srgbClr val="000000"/>
                </a:solidFill>
                <a:effectLst/>
                <a:latin typeface="Open Sans"/>
              </a:rPr>
              <a:t>Steller</a:t>
            </a:r>
            <a:r>
              <a:rPr lang="fr-FR" sz="1600" b="0" i="0" dirty="0" smtClean="0">
                <a:solidFill>
                  <a:srgbClr val="000000"/>
                </a:solidFill>
                <a:effectLst/>
                <a:latin typeface="Open Sans"/>
              </a:rPr>
              <a:t> est le plus grand et le plus puissant des aigles. Sa silhouette est particulièrement reconnaissable grâce à ses </a:t>
            </a:r>
            <a:r>
              <a:rPr lang="fr-FR" sz="1600" b="0" i="0" u="none" strike="noStrike" dirty="0" smtClean="0">
                <a:solidFill>
                  <a:srgbClr val="868686"/>
                </a:solidFill>
                <a:effectLst/>
                <a:latin typeface="Open Sans"/>
                <a:hlinkClick r:id="rId7"/>
              </a:rPr>
              <a:t>ailes</a:t>
            </a:r>
            <a:r>
              <a:rPr lang="fr-FR" sz="1600" b="0" i="0" dirty="0" smtClean="0">
                <a:solidFill>
                  <a:srgbClr val="000000"/>
                </a:solidFill>
                <a:effectLst/>
                <a:latin typeface="Open Sans"/>
              </a:rPr>
              <a:t> en forme de pagaies, sa longue queue terminée en forme de coin, son </a:t>
            </a:r>
            <a:r>
              <a:rPr lang="fr-FR" sz="1600" b="0" i="0" u="none" strike="noStrike" dirty="0" err="1" smtClean="0">
                <a:solidFill>
                  <a:srgbClr val="868686"/>
                </a:solidFill>
                <a:effectLst/>
                <a:latin typeface="Open Sans"/>
                <a:hlinkClick r:id="rId8"/>
              </a:rPr>
              <a:t>bec</a:t>
            </a:r>
            <a:r>
              <a:rPr lang="fr-FR" sz="1600" b="0" i="0" dirty="0" err="1" smtClean="0">
                <a:solidFill>
                  <a:srgbClr val="000000"/>
                </a:solidFill>
                <a:effectLst/>
                <a:latin typeface="Open Sans"/>
              </a:rPr>
              <a:t>massif</a:t>
            </a:r>
            <a:r>
              <a:rPr lang="fr-FR" sz="1600" b="0" i="0" dirty="0" smtClean="0">
                <a:solidFill>
                  <a:srgbClr val="000000"/>
                </a:solidFill>
                <a:effectLst/>
                <a:latin typeface="Open Sans"/>
              </a:rPr>
              <a:t> et l'extrémité de son </a:t>
            </a:r>
            <a:r>
              <a:rPr lang="fr-FR" sz="1600" b="0" i="0" u="none" strike="noStrike" dirty="0" smtClean="0">
                <a:solidFill>
                  <a:srgbClr val="868686"/>
                </a:solidFill>
                <a:effectLst/>
                <a:latin typeface="Open Sans"/>
                <a:hlinkClick r:id="rId7"/>
              </a:rPr>
              <a:t>aile</a:t>
            </a:r>
            <a:r>
              <a:rPr lang="fr-FR" sz="1600" b="0" i="0" dirty="0" smtClean="0">
                <a:solidFill>
                  <a:srgbClr val="000000"/>
                </a:solidFill>
                <a:effectLst/>
                <a:latin typeface="Open Sans"/>
              </a:rPr>
              <a:t> fermée atteignant à peine le bout de la queue. Son apparence générale est brun noirâtre mais le front, les épaules, les cuisses, la queue et l'ensemble des </a:t>
            </a:r>
            <a:r>
              <a:rPr lang="fr-FR" sz="1600" b="0" i="0" u="none" strike="noStrike" dirty="0" smtClean="0">
                <a:solidFill>
                  <a:srgbClr val="868686"/>
                </a:solidFill>
                <a:effectLst/>
                <a:latin typeface="Open Sans"/>
                <a:hlinkClick r:id="rId9"/>
              </a:rPr>
              <a:t>couvertures</a:t>
            </a:r>
            <a:r>
              <a:rPr lang="fr-FR" sz="1600" b="0" i="0" dirty="0" smtClean="0">
                <a:solidFill>
                  <a:srgbClr val="000000"/>
                </a:solidFill>
                <a:effectLst/>
                <a:latin typeface="Open Sans"/>
              </a:rPr>
              <a:t> caudales dessus et dessous affichent une couleur blanc éclatant. Quelques stries grisâtres sont visibles sur le capuchon et sur le cou. La face, le </a:t>
            </a:r>
            <a:r>
              <a:rPr lang="fr-FR" sz="1600" b="0" i="0" u="none" strike="noStrike" dirty="0" smtClean="0">
                <a:solidFill>
                  <a:srgbClr val="868686"/>
                </a:solidFill>
                <a:effectLst/>
                <a:latin typeface="Open Sans"/>
                <a:hlinkClick r:id="rId8"/>
              </a:rPr>
              <a:t>bec</a:t>
            </a:r>
            <a:r>
              <a:rPr lang="fr-FR" sz="1600" b="0" i="0" dirty="0" smtClean="0">
                <a:solidFill>
                  <a:srgbClr val="000000"/>
                </a:solidFill>
                <a:effectLst/>
                <a:latin typeface="Open Sans"/>
              </a:rPr>
              <a:t> et les </a:t>
            </a:r>
            <a:r>
              <a:rPr lang="fr-FR" sz="1600" b="0" i="0" u="none" strike="noStrike" dirty="0" smtClean="0">
                <a:solidFill>
                  <a:srgbClr val="868686"/>
                </a:solidFill>
                <a:effectLst/>
                <a:latin typeface="Open Sans"/>
                <a:hlinkClick r:id="rId10"/>
              </a:rPr>
              <a:t>pattes</a:t>
            </a:r>
            <a:r>
              <a:rPr lang="fr-FR" sz="1600" b="0" i="0" dirty="0" smtClean="0">
                <a:solidFill>
                  <a:srgbClr val="000000"/>
                </a:solidFill>
                <a:effectLst/>
                <a:latin typeface="Open Sans"/>
              </a:rPr>
              <a:t> sont jaune-orange. Vu en vol, il paraît entièrement noirâtre avec l'avant de l'</a:t>
            </a:r>
            <a:r>
              <a:rPr lang="fr-FR" sz="1600" b="0" i="0" u="none" strike="noStrike" dirty="0" smtClean="0">
                <a:solidFill>
                  <a:srgbClr val="868686"/>
                </a:solidFill>
                <a:effectLst/>
                <a:latin typeface="Open Sans"/>
                <a:hlinkClick r:id="rId7"/>
              </a:rPr>
              <a:t>aile</a:t>
            </a:r>
            <a:r>
              <a:rPr lang="fr-FR" sz="1600" b="0" i="0" dirty="0" smtClean="0">
                <a:solidFill>
                  <a:srgbClr val="000000"/>
                </a:solidFill>
                <a:effectLst/>
                <a:latin typeface="Open Sans"/>
              </a:rPr>
              <a:t> et la queue blancs. La femelle est largement plus grande que le mâle . </a:t>
            </a:r>
            <a:endParaRPr lang="fr-FR" sz="1600" dirty="0"/>
          </a:p>
        </p:txBody>
      </p:sp>
      <p:pic>
        <p:nvPicPr>
          <p:cNvPr id="5124" name="Picture 4" descr="Distribution "/>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557017" y="4843517"/>
            <a:ext cx="2619375" cy="17907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6787539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67431" y="683753"/>
            <a:ext cx="5895582" cy="4247317"/>
          </a:xfrm>
          <a:prstGeom prst="rect">
            <a:avLst/>
          </a:prstGeom>
        </p:spPr>
        <p:txBody>
          <a:bodyPr wrap="square">
            <a:spAutoFit/>
          </a:bodyPr>
          <a:lstStyle/>
          <a:p>
            <a:r>
              <a:rPr lang="fr-FR" b="1" i="0" dirty="0" smtClean="0">
                <a:solidFill>
                  <a:srgbClr val="FF0000"/>
                </a:solidFill>
                <a:effectLst/>
                <a:latin typeface="arial" panose="020B0604020202020204" pitchFamily="34" charset="0"/>
              </a:rPr>
              <a:t>Le Pygargue </a:t>
            </a:r>
            <a:r>
              <a:rPr lang="fr-FR" b="1" i="0" dirty="0" err="1" smtClean="0">
                <a:solidFill>
                  <a:srgbClr val="FF0000"/>
                </a:solidFill>
                <a:effectLst/>
                <a:latin typeface="arial" panose="020B0604020202020204" pitchFamily="34" charset="0"/>
              </a:rPr>
              <a:t>blagre</a:t>
            </a:r>
            <a:r>
              <a:rPr lang="fr-FR" b="1" i="0" dirty="0" smtClean="0">
                <a:solidFill>
                  <a:srgbClr val="FF0000"/>
                </a:solidFill>
                <a:effectLst/>
                <a:latin typeface="arial" panose="020B0604020202020204" pitchFamily="34" charset="0"/>
              </a:rPr>
              <a:t>,</a:t>
            </a:r>
          </a:p>
          <a:p>
            <a:endParaRPr lang="fr-FR" b="1" dirty="0">
              <a:solidFill>
                <a:srgbClr val="FF0000"/>
              </a:solidFill>
              <a:latin typeface="arial" panose="020B0604020202020204" pitchFamily="34" charset="0"/>
            </a:endParaRPr>
          </a:p>
          <a:p>
            <a:r>
              <a:rPr lang="fr-FR" b="1" i="0" dirty="0" smtClean="0">
                <a:effectLst/>
                <a:latin typeface="arial" panose="020B0604020202020204" pitchFamily="34" charset="0"/>
              </a:rPr>
              <a:t> </a:t>
            </a:r>
            <a:r>
              <a:rPr lang="fr-FR" dirty="0"/>
              <a:t>Le </a:t>
            </a:r>
            <a:r>
              <a:rPr lang="fr-FR" b="1" dirty="0">
                <a:hlinkClick r:id="rId2" tooltip="Pygargue"/>
              </a:rPr>
              <a:t>Pygargue</a:t>
            </a:r>
            <a:r>
              <a:rPr lang="fr-FR" b="1" dirty="0"/>
              <a:t> </a:t>
            </a:r>
            <a:r>
              <a:rPr lang="fr-FR" b="1" dirty="0" err="1"/>
              <a:t>blagre</a:t>
            </a:r>
            <a:r>
              <a:rPr lang="fr-FR" dirty="0"/>
              <a:t> (</a:t>
            </a:r>
            <a:r>
              <a:rPr lang="fr-FR" i="1" dirty="0" err="1"/>
              <a:t>Haliaeetus</a:t>
            </a:r>
            <a:r>
              <a:rPr lang="fr-FR" i="1" dirty="0"/>
              <a:t> </a:t>
            </a:r>
            <a:r>
              <a:rPr lang="fr-FR" i="1" dirty="0" err="1"/>
              <a:t>leucogaster</a:t>
            </a:r>
            <a:r>
              <a:rPr lang="fr-FR" dirty="0"/>
              <a:t>), appelé également </a:t>
            </a:r>
            <a:r>
              <a:rPr lang="fr-FR" b="1" dirty="0"/>
              <a:t>Aigle pêcheur à poitrine blanche</a:t>
            </a:r>
            <a:r>
              <a:rPr lang="fr-FR" dirty="0"/>
              <a:t>, </a:t>
            </a:r>
            <a:r>
              <a:rPr lang="fr-FR" b="1" dirty="0"/>
              <a:t>Aigle pêcheur d'Asie</a:t>
            </a:r>
            <a:r>
              <a:rPr lang="fr-FR" dirty="0"/>
              <a:t> ou </a:t>
            </a:r>
            <a:r>
              <a:rPr lang="fr-FR" b="1" dirty="0"/>
              <a:t>Pygargue à ventre blanc</a:t>
            </a:r>
            <a:r>
              <a:rPr lang="fr-FR" dirty="0"/>
              <a:t>, est une </a:t>
            </a:r>
            <a:r>
              <a:rPr lang="fr-FR" dirty="0">
                <a:hlinkClick r:id="rId3" tooltip="Espèce"/>
              </a:rPr>
              <a:t>espèce</a:t>
            </a:r>
            <a:r>
              <a:rPr lang="fr-FR" dirty="0"/>
              <a:t> de </a:t>
            </a:r>
            <a:r>
              <a:rPr lang="fr-FR" dirty="0">
                <a:hlinkClick r:id="rId4" tooltip="Rapace"/>
              </a:rPr>
              <a:t>rapaces</a:t>
            </a:r>
            <a:r>
              <a:rPr lang="fr-FR" dirty="0"/>
              <a:t> de la </a:t>
            </a:r>
            <a:r>
              <a:rPr lang="fr-FR" dirty="0">
                <a:hlinkClick r:id="rId5" tooltip="Famille (biologie)"/>
              </a:rPr>
              <a:t>famille</a:t>
            </a:r>
            <a:r>
              <a:rPr lang="fr-FR" dirty="0"/>
              <a:t> des </a:t>
            </a:r>
            <a:r>
              <a:rPr lang="fr-FR" dirty="0">
                <a:hlinkClick r:id="rId6" tooltip="Accipitridés"/>
              </a:rPr>
              <a:t>Accipitridés</a:t>
            </a:r>
            <a:r>
              <a:rPr lang="fr-FR" dirty="0"/>
              <a:t>. C'est une espèce </a:t>
            </a:r>
            <a:r>
              <a:rPr lang="fr-FR" dirty="0">
                <a:hlinkClick r:id="rId7" tooltip="Monotypique"/>
              </a:rPr>
              <a:t>monotypique</a:t>
            </a:r>
            <a:r>
              <a:rPr lang="fr-FR" dirty="0"/>
              <a:t>. Initialement décrit par </a:t>
            </a:r>
            <a:r>
              <a:rPr lang="fr-FR" dirty="0">
                <a:hlinkClick r:id="rId8" tooltip="Johann Friedrich Gmelin"/>
              </a:rPr>
              <a:t>Johann Friedrich Gmelin</a:t>
            </a:r>
            <a:r>
              <a:rPr lang="fr-FR" dirty="0"/>
              <a:t> en 1788, il est étroitement lié au </a:t>
            </a:r>
            <a:r>
              <a:rPr lang="fr-FR" dirty="0">
                <a:hlinkClick r:id="rId9" tooltip="Pygargue de Sanford"/>
              </a:rPr>
              <a:t>Pygargue de Sanford</a:t>
            </a:r>
            <a:r>
              <a:rPr lang="fr-FR" dirty="0"/>
              <a:t> des </a:t>
            </a:r>
            <a:r>
              <a:rPr lang="fr-FR" dirty="0">
                <a:hlinkClick r:id="rId10" tooltip="Salomon (pays)"/>
              </a:rPr>
              <a:t>îles Salomon</a:t>
            </a:r>
            <a:r>
              <a:rPr lang="fr-FR" dirty="0"/>
              <a:t> et les deux sont considérés comme formant une </a:t>
            </a:r>
            <a:r>
              <a:rPr lang="fr-FR" dirty="0">
                <a:hlinkClick r:id="rId11" tooltip="Super-espèce"/>
              </a:rPr>
              <a:t>super-espèce</a:t>
            </a:r>
            <a:r>
              <a:rPr lang="fr-FR" dirty="0" smtClean="0"/>
              <a:t>.</a:t>
            </a:r>
            <a:r>
              <a:rPr lang="fr-FR" b="0" i="0" dirty="0" smtClean="0">
                <a:effectLst/>
                <a:latin typeface="arial" panose="020B0604020202020204" pitchFamily="34" charset="0"/>
              </a:rPr>
              <a:t>.</a:t>
            </a:r>
            <a:r>
              <a:rPr lang="fr-FR" dirty="0"/>
              <a:t> Le pygargue </a:t>
            </a:r>
            <a:r>
              <a:rPr lang="fr-FR" dirty="0" err="1"/>
              <a:t>blagre</a:t>
            </a:r>
            <a:r>
              <a:rPr lang="fr-FR" dirty="0"/>
              <a:t> possède une tête, des parties inférieures et un croupion blancs. Le dos et les </a:t>
            </a:r>
            <a:r>
              <a:rPr lang="fr-FR" dirty="0">
                <a:hlinkClick r:id="rId12"/>
              </a:rPr>
              <a:t>ailes</a:t>
            </a:r>
            <a:r>
              <a:rPr lang="fr-FR" dirty="0"/>
              <a:t> sont gris sombre. Lorsqu'il est en vol, on perçoit aisément du dessous les </a:t>
            </a:r>
            <a:r>
              <a:rPr lang="fr-FR" dirty="0">
                <a:hlinkClick r:id="rId13"/>
              </a:rPr>
              <a:t>plumes</a:t>
            </a:r>
            <a:r>
              <a:rPr lang="fr-FR" dirty="0"/>
              <a:t> de vol noires. La </a:t>
            </a:r>
            <a:r>
              <a:rPr lang="fr-FR" dirty="0">
                <a:hlinkClick r:id="rId14"/>
              </a:rPr>
              <a:t>cire</a:t>
            </a:r>
            <a:r>
              <a:rPr lang="fr-FR" dirty="0"/>
              <a:t> et le large </a:t>
            </a:r>
            <a:r>
              <a:rPr lang="fr-FR" dirty="0">
                <a:hlinkClick r:id="rId15"/>
              </a:rPr>
              <a:t>bec</a:t>
            </a:r>
            <a:r>
              <a:rPr lang="fr-FR" dirty="0"/>
              <a:t> crochu sont gris, ce dernier avec une extrémité claire. </a:t>
            </a:r>
          </a:p>
        </p:txBody>
      </p:sp>
      <p:pic>
        <p:nvPicPr>
          <p:cNvPr id="6146" name="Picture 2" descr="https://upload.wikimedia.org/wikipedia/commons/e/ea/Haliaeetus_leucogaster_-Gippsland%2C_Victoria%2C_Australia-8_%282%29.jpg"/>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6400800" y="0"/>
            <a:ext cx="5791200"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4200394" y="4931070"/>
            <a:ext cx="2062619" cy="1815882"/>
          </a:xfrm>
          <a:prstGeom prst="rect">
            <a:avLst/>
          </a:prstGeom>
        </p:spPr>
        <p:txBody>
          <a:bodyPr wrap="square">
            <a:spAutoFit/>
          </a:bodyPr>
          <a:lstStyle/>
          <a:p>
            <a:pPr fontAlgn="base"/>
            <a:r>
              <a:rPr lang="fr-FR" sz="1600" b="1" i="0" dirty="0" smtClean="0">
                <a:solidFill>
                  <a:srgbClr val="444444"/>
                </a:solidFill>
                <a:effectLst/>
                <a:latin typeface="Open Sans"/>
              </a:rPr>
              <a:t>Biométrie</a:t>
            </a:r>
          </a:p>
          <a:p>
            <a:pPr fontAlgn="base">
              <a:buFont typeface="Arial" panose="020B0604020202020204" pitchFamily="34" charset="0"/>
              <a:buChar char="•"/>
            </a:pPr>
            <a:r>
              <a:rPr lang="fr-FR" sz="1600" b="0" i="0" dirty="0" smtClean="0">
                <a:solidFill>
                  <a:srgbClr val="000000"/>
                </a:solidFill>
                <a:effectLst/>
                <a:latin typeface="Open Sans"/>
              </a:rPr>
              <a:t>Taille</a:t>
            </a:r>
          </a:p>
          <a:p>
            <a:pPr fontAlgn="base">
              <a:buFont typeface="Arial" panose="020B0604020202020204" pitchFamily="34" charset="0"/>
              <a:buChar char="•"/>
            </a:pPr>
            <a:r>
              <a:rPr lang="fr-FR" sz="1600" b="0" i="0" dirty="0" smtClean="0">
                <a:solidFill>
                  <a:srgbClr val="000000"/>
                </a:solidFill>
                <a:effectLst/>
                <a:latin typeface="Open Sans"/>
              </a:rPr>
              <a:t> : 85 cm</a:t>
            </a:r>
          </a:p>
          <a:p>
            <a:pPr fontAlgn="base">
              <a:buFont typeface="Arial" panose="020B0604020202020204" pitchFamily="34" charset="0"/>
              <a:buChar char="•"/>
            </a:pPr>
            <a:r>
              <a:rPr lang="fr-FR" sz="1600" b="0" i="0" dirty="0" smtClean="0">
                <a:solidFill>
                  <a:srgbClr val="000000"/>
                </a:solidFill>
                <a:effectLst/>
                <a:latin typeface="Open Sans"/>
              </a:rPr>
              <a:t>Envergure</a:t>
            </a:r>
          </a:p>
          <a:p>
            <a:pPr fontAlgn="base">
              <a:buFont typeface="Arial" panose="020B0604020202020204" pitchFamily="34" charset="0"/>
              <a:buChar char="•"/>
            </a:pPr>
            <a:r>
              <a:rPr lang="fr-FR" sz="1600" b="0" i="0" dirty="0" smtClean="0">
                <a:solidFill>
                  <a:srgbClr val="000000"/>
                </a:solidFill>
                <a:effectLst/>
                <a:latin typeface="Open Sans"/>
              </a:rPr>
              <a:t> : 178 à 218 cm.</a:t>
            </a:r>
          </a:p>
          <a:p>
            <a:pPr fontAlgn="base">
              <a:buFont typeface="Arial" panose="020B0604020202020204" pitchFamily="34" charset="0"/>
              <a:buChar char="•"/>
            </a:pPr>
            <a:r>
              <a:rPr lang="fr-FR" sz="1600" b="0" i="0" dirty="0" smtClean="0">
                <a:solidFill>
                  <a:srgbClr val="000000"/>
                </a:solidFill>
                <a:effectLst/>
                <a:latin typeface="Open Sans"/>
              </a:rPr>
              <a:t>Poids</a:t>
            </a:r>
          </a:p>
          <a:p>
            <a:pPr fontAlgn="base">
              <a:buFont typeface="Arial" panose="020B0604020202020204" pitchFamily="34" charset="0"/>
              <a:buChar char="•"/>
            </a:pPr>
            <a:r>
              <a:rPr lang="fr-FR" sz="1600" b="0" i="0" dirty="0" smtClean="0">
                <a:solidFill>
                  <a:srgbClr val="000000"/>
                </a:solidFill>
                <a:effectLst/>
                <a:latin typeface="Open Sans"/>
              </a:rPr>
              <a:t> : 1800 à 3900 g</a:t>
            </a:r>
            <a:endParaRPr lang="fr-FR" sz="1600" b="0" i="0" dirty="0">
              <a:solidFill>
                <a:srgbClr val="000000"/>
              </a:solidFill>
              <a:effectLst/>
              <a:latin typeface="Open Sans"/>
            </a:endParaRPr>
          </a:p>
        </p:txBody>
      </p:sp>
      <p:pic>
        <p:nvPicPr>
          <p:cNvPr id="6148" name="Picture 4" descr="Distribution "/>
          <p:cNvPicPr>
            <a:picLocks noChangeAspect="1" noChangeArrowheads="1"/>
          </p:cNvPicPr>
          <p:nvPr/>
        </p:nvPicPr>
        <p:blipFill>
          <a:blip r:embed="rId17">
            <a:extLst>
              <a:ext uri="{28A0092B-C50C-407E-A947-70E740481C1C}">
                <a14:useLocalDpi xmlns:a14="http://schemas.microsoft.com/office/drawing/2010/main" val="0"/>
              </a:ext>
            </a:extLst>
          </a:blip>
          <a:srcRect/>
          <a:stretch>
            <a:fillRect/>
          </a:stretch>
        </p:blipFill>
        <p:spPr bwMode="auto">
          <a:xfrm>
            <a:off x="695847" y="4943660"/>
            <a:ext cx="2619375" cy="17907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3590135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42170" y="285339"/>
            <a:ext cx="6246312" cy="4247317"/>
          </a:xfrm>
          <a:prstGeom prst="rect">
            <a:avLst/>
          </a:prstGeom>
        </p:spPr>
        <p:txBody>
          <a:bodyPr wrap="square">
            <a:spAutoFit/>
          </a:bodyPr>
          <a:lstStyle/>
          <a:p>
            <a:r>
              <a:rPr lang="fr-FR" b="1" i="0" dirty="0" smtClean="0">
                <a:solidFill>
                  <a:srgbClr val="FF0000"/>
                </a:solidFill>
                <a:effectLst/>
                <a:latin typeface="arial" panose="020B0604020202020204" pitchFamily="34" charset="0"/>
              </a:rPr>
              <a:t>Le Pygargue </a:t>
            </a:r>
            <a:r>
              <a:rPr lang="fr-FR" b="1" i="0" dirty="0" err="1" smtClean="0">
                <a:solidFill>
                  <a:srgbClr val="FF0000"/>
                </a:solidFill>
                <a:effectLst/>
                <a:latin typeface="arial" panose="020B0604020202020204" pitchFamily="34" charset="0"/>
              </a:rPr>
              <a:t>vocifer</a:t>
            </a:r>
            <a:r>
              <a:rPr lang="fr-FR" b="1" i="0" dirty="0" smtClean="0">
                <a:solidFill>
                  <a:srgbClr val="FF0000"/>
                </a:solidFill>
                <a:effectLst/>
                <a:latin typeface="arial" panose="020B0604020202020204" pitchFamily="34" charset="0"/>
              </a:rPr>
              <a:t> ou Pygargue vocifère,</a:t>
            </a:r>
          </a:p>
          <a:p>
            <a:endParaRPr lang="fr-FR" b="1" dirty="0">
              <a:solidFill>
                <a:srgbClr val="FF0000"/>
              </a:solidFill>
              <a:latin typeface="arial" panose="020B0604020202020204" pitchFamily="34" charset="0"/>
            </a:endParaRPr>
          </a:p>
          <a:p>
            <a:r>
              <a:rPr lang="fr-FR" b="1" i="0" dirty="0" smtClean="0">
                <a:solidFill>
                  <a:srgbClr val="FF0000"/>
                </a:solidFill>
                <a:effectLst/>
                <a:latin typeface="arial" panose="020B0604020202020204" pitchFamily="34" charset="0"/>
              </a:rPr>
              <a:t> </a:t>
            </a:r>
            <a:r>
              <a:rPr lang="fr-FR" b="0" i="0" dirty="0" smtClean="0">
                <a:solidFill>
                  <a:srgbClr val="222222"/>
                </a:solidFill>
                <a:effectLst/>
                <a:latin typeface="arial" panose="020B0604020202020204" pitchFamily="34" charset="0"/>
              </a:rPr>
              <a:t>aussi appelé Aigle pêcheur d'Afrique, est une espèce de rapaces de la famille des </a:t>
            </a:r>
            <a:r>
              <a:rPr lang="fr-FR" b="0" i="0" dirty="0" err="1" smtClean="0">
                <a:solidFill>
                  <a:srgbClr val="222222"/>
                </a:solidFill>
                <a:effectLst/>
                <a:latin typeface="arial" panose="020B0604020202020204" pitchFamily="34" charset="0"/>
              </a:rPr>
              <a:t>Accipitridae</a:t>
            </a:r>
            <a:r>
              <a:rPr lang="fr-FR" b="0" i="0" dirty="0" smtClean="0">
                <a:solidFill>
                  <a:srgbClr val="222222"/>
                </a:solidFill>
                <a:effectLst/>
                <a:latin typeface="arial" panose="020B0604020202020204" pitchFamily="34" charset="0"/>
              </a:rPr>
              <a:t>. Cette espèce est monotypique. Elle est répandue à travers l'Afrique subsaharienne exceptée à Madagascar</a:t>
            </a:r>
          </a:p>
          <a:p>
            <a:r>
              <a:rPr lang="fr-FR" dirty="0">
                <a:latin typeface="Arial" panose="020B0604020202020204" pitchFamily="34" charset="0"/>
                <a:cs typeface="Arial" panose="020B0604020202020204" pitchFamily="34" charset="0"/>
              </a:rPr>
              <a:t>Ce </a:t>
            </a:r>
            <a:r>
              <a:rPr lang="fr-FR" dirty="0">
                <a:latin typeface="Arial" panose="020B0604020202020204" pitchFamily="34" charset="0"/>
                <a:cs typeface="Arial" panose="020B0604020202020204" pitchFamily="34" charset="0"/>
                <a:hlinkClick r:id="rId2"/>
              </a:rPr>
              <a:t>rapace</a:t>
            </a:r>
            <a:r>
              <a:rPr lang="fr-FR" dirty="0">
                <a:latin typeface="Arial" panose="020B0604020202020204" pitchFamily="34" charset="0"/>
                <a:cs typeface="Arial" panose="020B0604020202020204" pitchFamily="34" charset="0"/>
              </a:rPr>
              <a:t> de taille moyenne présente une silhouette assez caractéristique, avec de longues et larges </a:t>
            </a:r>
            <a:r>
              <a:rPr lang="fr-FR" dirty="0" err="1">
                <a:latin typeface="Arial" panose="020B0604020202020204" pitchFamily="34" charset="0"/>
                <a:cs typeface="Arial" panose="020B0604020202020204" pitchFamily="34" charset="0"/>
                <a:hlinkClick r:id="rId3"/>
              </a:rPr>
              <a:t>ailes</a:t>
            </a:r>
            <a:r>
              <a:rPr lang="fr-FR" dirty="0" err="1">
                <a:latin typeface="Arial" panose="020B0604020202020204" pitchFamily="34" charset="0"/>
                <a:cs typeface="Arial" panose="020B0604020202020204" pitchFamily="34" charset="0"/>
              </a:rPr>
              <a:t>arrondies</a:t>
            </a:r>
            <a:r>
              <a:rPr lang="fr-FR" dirty="0">
                <a:latin typeface="Arial" panose="020B0604020202020204" pitchFamily="34" charset="0"/>
                <a:cs typeface="Arial" panose="020B0604020202020204" pitchFamily="34" charset="0"/>
              </a:rPr>
              <a:t>, dépassant nettement la queue brève lorsque l'oiseau est perché ou au repos. Le pygargue vocifère possède une tête, un cou et une poitrine entièrement blancs. Ses </a:t>
            </a:r>
            <a:r>
              <a:rPr lang="fr-FR" dirty="0">
                <a:latin typeface="Arial" panose="020B0604020202020204" pitchFamily="34" charset="0"/>
                <a:cs typeface="Arial" panose="020B0604020202020204" pitchFamily="34" charset="0"/>
                <a:hlinkClick r:id="rId4"/>
              </a:rPr>
              <a:t>couvertures</a:t>
            </a:r>
            <a:r>
              <a:rPr lang="fr-FR" dirty="0">
                <a:latin typeface="Arial" panose="020B0604020202020204" pitchFamily="34" charset="0"/>
                <a:cs typeface="Arial" panose="020B0604020202020204" pitchFamily="34" charset="0"/>
              </a:rPr>
              <a:t> </a:t>
            </a:r>
            <a:r>
              <a:rPr lang="fr-FR" dirty="0">
                <a:latin typeface="Arial" panose="020B0604020202020204" pitchFamily="34" charset="0"/>
                <a:cs typeface="Arial" panose="020B0604020202020204" pitchFamily="34" charset="0"/>
                <a:hlinkClick r:id="rId5"/>
              </a:rPr>
              <a:t>alaires</a:t>
            </a:r>
            <a:r>
              <a:rPr lang="fr-FR" dirty="0">
                <a:latin typeface="Arial" panose="020B0604020202020204" pitchFamily="34" charset="0"/>
                <a:cs typeface="Arial" panose="020B0604020202020204" pitchFamily="34" charset="0"/>
              </a:rPr>
              <a:t> et son croupion sont noirs. Sa queue est blanche. Son ventre et ses épaules affichent une belle teinte châtain. Des </a:t>
            </a:r>
            <a:r>
              <a:rPr lang="fr-FR" dirty="0">
                <a:latin typeface="Arial" panose="020B0604020202020204" pitchFamily="34" charset="0"/>
                <a:cs typeface="Arial" panose="020B0604020202020204" pitchFamily="34" charset="0"/>
                <a:hlinkClick r:id="rId6"/>
              </a:rPr>
              <a:t>culottes</a:t>
            </a:r>
            <a:r>
              <a:rPr lang="fr-FR" dirty="0">
                <a:latin typeface="Arial" panose="020B0604020202020204" pitchFamily="34" charset="0"/>
                <a:cs typeface="Arial" panose="020B0604020202020204" pitchFamily="34" charset="0"/>
              </a:rPr>
              <a:t> marron-roux surmontent des </a:t>
            </a:r>
            <a:r>
              <a:rPr lang="fr-FR" dirty="0">
                <a:latin typeface="Arial" panose="020B0604020202020204" pitchFamily="34" charset="0"/>
                <a:cs typeface="Arial" panose="020B0604020202020204" pitchFamily="34" charset="0"/>
                <a:hlinkClick r:id="rId7"/>
              </a:rPr>
              <a:t>pattes</a:t>
            </a:r>
            <a:r>
              <a:rPr lang="fr-FR" dirty="0">
                <a:latin typeface="Arial" panose="020B0604020202020204" pitchFamily="34" charset="0"/>
                <a:cs typeface="Arial" panose="020B0604020202020204" pitchFamily="34" charset="0"/>
              </a:rPr>
              <a:t> jaunes et musclées aux griffes acérées.</a:t>
            </a:r>
          </a:p>
        </p:txBody>
      </p:sp>
      <p:pic>
        <p:nvPicPr>
          <p:cNvPr id="7170" name="Picture 2" descr="RÃ©sultat de recherche d'images pour &quot;Pygargue vocifer&quot;"/>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488482" y="0"/>
            <a:ext cx="5703518"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4350707" y="4532656"/>
            <a:ext cx="1999989" cy="2308324"/>
          </a:xfrm>
          <a:prstGeom prst="rect">
            <a:avLst/>
          </a:prstGeom>
        </p:spPr>
        <p:txBody>
          <a:bodyPr wrap="square">
            <a:spAutoFit/>
          </a:bodyPr>
          <a:lstStyle/>
          <a:p>
            <a:pPr fontAlgn="base"/>
            <a:r>
              <a:rPr lang="fr-FR" sz="1600" b="1" i="0" dirty="0" smtClean="0">
                <a:solidFill>
                  <a:srgbClr val="444444"/>
                </a:solidFill>
                <a:effectLst/>
                <a:latin typeface="Open Sans"/>
              </a:rPr>
              <a:t>Biométrie</a:t>
            </a:r>
          </a:p>
          <a:p>
            <a:pPr fontAlgn="base">
              <a:buFont typeface="Arial" panose="020B0604020202020204" pitchFamily="34" charset="0"/>
              <a:buChar char="•"/>
            </a:pPr>
            <a:r>
              <a:rPr lang="fr-FR" sz="1600" b="0" i="0" dirty="0" smtClean="0">
                <a:solidFill>
                  <a:srgbClr val="000000"/>
                </a:solidFill>
                <a:effectLst/>
                <a:latin typeface="Open Sans"/>
              </a:rPr>
              <a:t>Taille</a:t>
            </a:r>
          </a:p>
          <a:p>
            <a:pPr fontAlgn="base">
              <a:buFont typeface="Arial" panose="020B0604020202020204" pitchFamily="34" charset="0"/>
              <a:buChar char="•"/>
            </a:pPr>
            <a:r>
              <a:rPr lang="fr-FR" sz="1600" b="0" i="0" dirty="0" smtClean="0">
                <a:solidFill>
                  <a:srgbClr val="000000"/>
                </a:solidFill>
                <a:effectLst/>
                <a:latin typeface="Open Sans"/>
              </a:rPr>
              <a:t> : 73 cm</a:t>
            </a:r>
          </a:p>
          <a:p>
            <a:pPr fontAlgn="base">
              <a:buFont typeface="Arial" panose="020B0604020202020204" pitchFamily="34" charset="0"/>
              <a:buChar char="•"/>
            </a:pPr>
            <a:r>
              <a:rPr lang="fr-FR" sz="1600" b="0" i="0" dirty="0" smtClean="0">
                <a:solidFill>
                  <a:srgbClr val="000000"/>
                </a:solidFill>
                <a:effectLst/>
                <a:latin typeface="Open Sans"/>
              </a:rPr>
              <a:t>Envergure</a:t>
            </a:r>
          </a:p>
          <a:p>
            <a:pPr fontAlgn="base">
              <a:buFont typeface="Arial" panose="020B0604020202020204" pitchFamily="34" charset="0"/>
              <a:buChar char="•"/>
            </a:pPr>
            <a:r>
              <a:rPr lang="fr-FR" sz="1600" b="0" i="0" dirty="0" smtClean="0">
                <a:solidFill>
                  <a:srgbClr val="000000"/>
                </a:solidFill>
                <a:effectLst/>
                <a:latin typeface="Open Sans"/>
              </a:rPr>
              <a:t> : 190 à 200 cm.</a:t>
            </a:r>
          </a:p>
          <a:p>
            <a:pPr fontAlgn="base">
              <a:buFont typeface="Arial" panose="020B0604020202020204" pitchFamily="34" charset="0"/>
              <a:buChar char="•"/>
            </a:pPr>
            <a:r>
              <a:rPr lang="fr-FR" sz="1600" b="0" i="0" dirty="0" smtClean="0">
                <a:solidFill>
                  <a:srgbClr val="000000"/>
                </a:solidFill>
                <a:effectLst/>
                <a:latin typeface="Open Sans"/>
              </a:rPr>
              <a:t>Poids</a:t>
            </a:r>
          </a:p>
          <a:p>
            <a:pPr fontAlgn="base">
              <a:buFont typeface="Arial" panose="020B0604020202020204" pitchFamily="34" charset="0"/>
              <a:buChar char="•"/>
            </a:pPr>
            <a:r>
              <a:rPr lang="fr-FR" sz="1600" b="0" i="0" dirty="0" smtClean="0">
                <a:solidFill>
                  <a:srgbClr val="000000"/>
                </a:solidFill>
                <a:effectLst/>
                <a:latin typeface="Open Sans"/>
              </a:rPr>
              <a:t> : 1990 à 3630 g</a:t>
            </a:r>
          </a:p>
          <a:p>
            <a:pPr fontAlgn="base"/>
            <a:r>
              <a:rPr lang="fr-FR" sz="1600" b="1" i="0" dirty="0" smtClean="0">
                <a:solidFill>
                  <a:srgbClr val="444444"/>
                </a:solidFill>
                <a:effectLst/>
                <a:latin typeface="Open Sans"/>
              </a:rPr>
              <a:t>Longévité</a:t>
            </a:r>
          </a:p>
          <a:p>
            <a:pPr algn="just" fontAlgn="base"/>
            <a:r>
              <a:rPr lang="fr-FR" sz="1600" b="0" i="0" dirty="0" smtClean="0">
                <a:solidFill>
                  <a:srgbClr val="000000"/>
                </a:solidFill>
                <a:effectLst/>
                <a:latin typeface="Open Sans"/>
              </a:rPr>
              <a:t>12 ans</a:t>
            </a:r>
            <a:endParaRPr lang="fr-FR" sz="1600" b="0" i="0" dirty="0">
              <a:solidFill>
                <a:srgbClr val="000000"/>
              </a:solidFill>
              <a:effectLst/>
              <a:latin typeface="Open Sans"/>
            </a:endParaRPr>
          </a:p>
        </p:txBody>
      </p:sp>
      <p:pic>
        <p:nvPicPr>
          <p:cNvPr id="7172" name="Picture 4" descr="Distribution "/>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568934" y="4791467"/>
            <a:ext cx="2619375" cy="17907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5548931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92066" y="196943"/>
            <a:ext cx="4956131" cy="6586418"/>
          </a:xfrm>
          <a:prstGeom prst="rect">
            <a:avLst/>
          </a:prstGeom>
        </p:spPr>
        <p:txBody>
          <a:bodyPr wrap="square">
            <a:spAutoFit/>
          </a:bodyPr>
          <a:lstStyle/>
          <a:p>
            <a:r>
              <a:rPr lang="fr-FR" b="1" i="0" dirty="0" smtClean="0">
                <a:solidFill>
                  <a:srgbClr val="FF0000"/>
                </a:solidFill>
                <a:effectLst/>
                <a:latin typeface="arial" panose="020B0604020202020204" pitchFamily="34" charset="0"/>
              </a:rPr>
              <a:t>Le Pygargue de Pallas </a:t>
            </a:r>
          </a:p>
          <a:p>
            <a:endParaRPr lang="fr-FR" b="1" dirty="0">
              <a:solidFill>
                <a:srgbClr val="FF0000"/>
              </a:solidFill>
              <a:latin typeface="arial" panose="020B0604020202020204" pitchFamily="34" charset="0"/>
            </a:endParaRPr>
          </a:p>
          <a:p>
            <a:endParaRPr lang="fr-FR" b="1" i="0" dirty="0" smtClean="0">
              <a:solidFill>
                <a:srgbClr val="FF0000"/>
              </a:solidFill>
              <a:effectLst/>
              <a:latin typeface="arial" panose="020B0604020202020204" pitchFamily="34" charset="0"/>
            </a:endParaRPr>
          </a:p>
          <a:p>
            <a:r>
              <a:rPr lang="fr-FR" sz="1600" b="0" i="0" dirty="0" smtClean="0">
                <a:solidFill>
                  <a:srgbClr val="222222"/>
                </a:solidFill>
                <a:effectLst/>
                <a:latin typeface="arial" panose="020B0604020202020204" pitchFamily="34" charset="0"/>
              </a:rPr>
              <a:t>est une espèce d'oiseau de proie est asiatique. On le trouve du Kazakhstan au nord-ouest de la Mongolie et au nord de la Birmanie. Ce pygargue possède un appétit gargantuesque. Il est tellement vorace que la faim lui fait pêcher des poissons bien trop gros pour lui.</a:t>
            </a:r>
            <a:r>
              <a:rPr lang="fr-FR" sz="1600" dirty="0"/>
              <a:t> </a:t>
            </a:r>
            <a:r>
              <a:rPr lang="fr-FR" dirty="0"/>
              <a:t>Tête, gorge et poitrine chamois clair associé à une queue sombre à large bande transversale blanche, cette combinaison absolument unique est diagnostique du pygargue de Pallas. Comparé à son grand cousin, le </a:t>
            </a:r>
            <a:r>
              <a:rPr lang="fr-FR" dirty="0">
                <a:hlinkClick r:id="rId2"/>
              </a:rPr>
              <a:t>Pygargue à queue blanche</a:t>
            </a:r>
            <a:r>
              <a:rPr lang="fr-FR" dirty="0"/>
              <a:t>, ce pygargue n'a pas la queue en forme de coin, ses </a:t>
            </a:r>
            <a:r>
              <a:rPr lang="fr-FR" dirty="0">
                <a:hlinkClick r:id="rId3"/>
              </a:rPr>
              <a:t>ailes</a:t>
            </a:r>
            <a:r>
              <a:rPr lang="fr-FR" dirty="0"/>
              <a:t> sont un peu moins étroites. Les jeunes ont la tête moins claire que celle des adultes et, sur le dessus du corps, les </a:t>
            </a:r>
            <a:r>
              <a:rPr lang="fr-FR" dirty="0">
                <a:hlinkClick r:id="rId4"/>
              </a:rPr>
              <a:t>plumes</a:t>
            </a:r>
            <a:r>
              <a:rPr lang="fr-FR" dirty="0"/>
              <a:t> ont un liseré pâle. En dépit de cela, le </a:t>
            </a:r>
            <a:r>
              <a:rPr lang="fr-FR" dirty="0">
                <a:hlinkClick r:id="rId5"/>
              </a:rPr>
              <a:t>juvénile</a:t>
            </a:r>
            <a:r>
              <a:rPr lang="fr-FR" dirty="0"/>
              <a:t> peut être confondu avec l'ensemble des </a:t>
            </a:r>
            <a:r>
              <a:rPr lang="fr-FR" dirty="0">
                <a:hlinkClick r:id="rId5"/>
              </a:rPr>
              <a:t>juvéniles</a:t>
            </a:r>
            <a:r>
              <a:rPr lang="fr-FR" dirty="0"/>
              <a:t> et </a:t>
            </a:r>
            <a:r>
              <a:rPr lang="fr-FR" dirty="0">
                <a:hlinkClick r:id="rId6"/>
              </a:rPr>
              <a:t>immatures</a:t>
            </a:r>
            <a:r>
              <a:rPr lang="fr-FR" dirty="0"/>
              <a:t> des autres grands </a:t>
            </a:r>
            <a:r>
              <a:rPr lang="fr-FR" dirty="0">
                <a:hlinkClick r:id="rId7"/>
              </a:rPr>
              <a:t>rapaces</a:t>
            </a:r>
            <a:r>
              <a:rPr lang="fr-FR" dirty="0"/>
              <a:t> : </a:t>
            </a:r>
            <a:r>
              <a:rPr lang="fr-FR" dirty="0">
                <a:hlinkClick r:id="rId8"/>
              </a:rPr>
              <a:t>Aigle ravisseur</a:t>
            </a:r>
            <a:r>
              <a:rPr lang="fr-FR" dirty="0"/>
              <a:t>, </a:t>
            </a:r>
            <a:r>
              <a:rPr lang="fr-FR" dirty="0">
                <a:hlinkClick r:id="rId9"/>
              </a:rPr>
              <a:t>Aigle des steppes</a:t>
            </a:r>
            <a:r>
              <a:rPr lang="fr-FR" dirty="0"/>
              <a:t>, </a:t>
            </a:r>
            <a:r>
              <a:rPr lang="fr-FR" dirty="0">
                <a:hlinkClick r:id="rId10"/>
              </a:rPr>
              <a:t>Aigle impérial</a:t>
            </a:r>
            <a:r>
              <a:rPr lang="fr-FR" dirty="0"/>
              <a:t> ou </a:t>
            </a:r>
            <a:r>
              <a:rPr lang="fr-FR" dirty="0">
                <a:hlinkClick r:id="rId11"/>
              </a:rPr>
              <a:t>Aigle de </a:t>
            </a:r>
            <a:r>
              <a:rPr lang="fr-FR" dirty="0" err="1">
                <a:hlinkClick r:id="rId11"/>
              </a:rPr>
              <a:t>Verreaux</a:t>
            </a:r>
            <a:r>
              <a:rPr lang="fr-FR" dirty="0"/>
              <a:t>. Seul véritable critère de discrimination : le dessus uniformément sombre comprenant également les </a:t>
            </a:r>
            <a:r>
              <a:rPr lang="fr-FR" dirty="0">
                <a:hlinkClick r:id="rId3"/>
              </a:rPr>
              <a:t>ailes</a:t>
            </a:r>
            <a:r>
              <a:rPr lang="fr-FR" dirty="0"/>
              <a:t>.</a:t>
            </a:r>
          </a:p>
        </p:txBody>
      </p:sp>
      <p:pic>
        <p:nvPicPr>
          <p:cNvPr id="8194" name="Picture 2" descr="Pygargue de Pallas2Ã¨me annÃ©e, identification"/>
          <p:cNvPicPr>
            <a:picLocks noChangeAspect="1" noChangeArrowheads="1"/>
          </p:cNvPicPr>
          <p:nvPr/>
        </p:nvPicPr>
        <p:blipFill rotWithShape="1">
          <a:blip r:embed="rId12">
            <a:extLst>
              <a:ext uri="{28A0092B-C50C-407E-A947-70E740481C1C}">
                <a14:useLocalDpi xmlns:a14="http://schemas.microsoft.com/office/drawing/2010/main" val="0"/>
              </a:ext>
            </a:extLst>
          </a:blip>
          <a:srcRect b="6251"/>
          <a:stretch/>
        </p:blipFill>
        <p:spPr bwMode="auto">
          <a:xfrm>
            <a:off x="5148197" y="0"/>
            <a:ext cx="7043802" cy="6858000"/>
          </a:xfrm>
          <a:prstGeom prst="rect">
            <a:avLst/>
          </a:prstGeom>
          <a:noFill/>
          <a:extLst>
            <a:ext uri="{909E8E84-426E-40DD-AFC4-6F175D3DCCD1}">
              <a14:hiddenFill xmlns:a14="http://schemas.microsoft.com/office/drawing/2010/main">
                <a:solidFill>
                  <a:srgbClr val="FFFFFF"/>
                </a:solidFill>
              </a14:hiddenFill>
            </a:ext>
          </a:extLst>
        </p:spPr>
      </p:pic>
      <p:pic>
        <p:nvPicPr>
          <p:cNvPr id="8198" name="Picture 6" descr="Distribution "/>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5148197" y="0"/>
            <a:ext cx="2619375" cy="17907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8132735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17117" y="1388343"/>
            <a:ext cx="4304779" cy="2308324"/>
          </a:xfrm>
          <a:prstGeom prst="rect">
            <a:avLst/>
          </a:prstGeom>
        </p:spPr>
        <p:txBody>
          <a:bodyPr wrap="square">
            <a:spAutoFit/>
          </a:bodyPr>
          <a:lstStyle/>
          <a:p>
            <a:r>
              <a:rPr lang="fr-FR" b="1" i="0" dirty="0" smtClean="0">
                <a:solidFill>
                  <a:srgbClr val="FF0000"/>
                </a:solidFill>
                <a:effectLst/>
                <a:latin typeface="arial" panose="020B0604020202020204" pitchFamily="34" charset="0"/>
              </a:rPr>
              <a:t>Le Pygargue de Madagascar</a:t>
            </a:r>
          </a:p>
          <a:p>
            <a:endParaRPr lang="fr-FR" b="1" dirty="0">
              <a:solidFill>
                <a:srgbClr val="FF0000"/>
              </a:solidFill>
              <a:latin typeface="arial" panose="020B0604020202020204" pitchFamily="34" charset="0"/>
            </a:endParaRPr>
          </a:p>
          <a:p>
            <a:endParaRPr lang="fr-FR" b="1" i="0" dirty="0" smtClean="0">
              <a:solidFill>
                <a:srgbClr val="FF0000"/>
              </a:solidFill>
              <a:effectLst/>
              <a:latin typeface="arial" panose="020B0604020202020204" pitchFamily="34" charset="0"/>
            </a:endParaRPr>
          </a:p>
          <a:p>
            <a:r>
              <a:rPr lang="fr-FR" b="1" i="0" dirty="0" smtClean="0">
                <a:solidFill>
                  <a:srgbClr val="FF0000"/>
                </a:solidFill>
                <a:effectLst/>
                <a:latin typeface="arial" panose="020B0604020202020204" pitchFamily="34" charset="0"/>
              </a:rPr>
              <a:t> </a:t>
            </a:r>
            <a:r>
              <a:rPr lang="fr-FR" b="0" i="0" dirty="0" smtClean="0">
                <a:solidFill>
                  <a:srgbClr val="222222"/>
                </a:solidFill>
                <a:effectLst/>
                <a:latin typeface="arial" panose="020B0604020202020204" pitchFamily="34" charset="0"/>
              </a:rPr>
              <a:t>est une espèce de rapaces diurnes, une des plus rares du monde il fait partie des 7 espèces de rapace diurne les plus rares. Il est classé en danger critique d'extinction par l'IUCN</a:t>
            </a:r>
            <a:endParaRPr lang="fr-FR" dirty="0"/>
          </a:p>
        </p:txBody>
      </p:sp>
      <p:pic>
        <p:nvPicPr>
          <p:cNvPr id="9218" name="Picture 2" descr="Pygargue de Madagascaradulte, identification"/>
          <p:cNvPicPr>
            <a:picLocks noChangeAspect="1" noChangeArrowheads="1"/>
          </p:cNvPicPr>
          <p:nvPr/>
        </p:nvPicPr>
        <p:blipFill rotWithShape="1">
          <a:blip r:embed="rId2">
            <a:extLst>
              <a:ext uri="{28A0092B-C50C-407E-A947-70E740481C1C}">
                <a14:useLocalDpi xmlns:a14="http://schemas.microsoft.com/office/drawing/2010/main" val="0"/>
              </a:ext>
            </a:extLst>
          </a:blip>
          <a:srcRect l="15452"/>
          <a:stretch/>
        </p:blipFill>
        <p:spPr bwMode="auto">
          <a:xfrm>
            <a:off x="4672208" y="0"/>
            <a:ext cx="7519791"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2910932" y="4312377"/>
            <a:ext cx="1761276" cy="1846659"/>
          </a:xfrm>
          <a:prstGeom prst="rect">
            <a:avLst/>
          </a:prstGeom>
        </p:spPr>
        <p:txBody>
          <a:bodyPr wrap="square">
            <a:spAutoFit/>
          </a:bodyPr>
          <a:lstStyle/>
          <a:p>
            <a:pPr fontAlgn="base"/>
            <a:r>
              <a:rPr lang="fr-FR" sz="1600" b="1" i="0" dirty="0" smtClean="0">
                <a:solidFill>
                  <a:srgbClr val="444444"/>
                </a:solidFill>
                <a:effectLst/>
                <a:latin typeface="Open Sans"/>
              </a:rPr>
              <a:t>Biométrie</a:t>
            </a:r>
          </a:p>
          <a:p>
            <a:pPr fontAlgn="base">
              <a:buFont typeface="Arial" panose="020B0604020202020204" pitchFamily="34" charset="0"/>
              <a:buChar char="•"/>
            </a:pPr>
            <a:r>
              <a:rPr lang="fr-FR" sz="1600" b="0" i="0" dirty="0" smtClean="0">
                <a:solidFill>
                  <a:srgbClr val="000000"/>
                </a:solidFill>
                <a:effectLst/>
                <a:latin typeface="Open Sans"/>
              </a:rPr>
              <a:t>Taille</a:t>
            </a:r>
          </a:p>
          <a:p>
            <a:pPr fontAlgn="base">
              <a:buFont typeface="Arial" panose="020B0604020202020204" pitchFamily="34" charset="0"/>
              <a:buChar char="•"/>
            </a:pPr>
            <a:r>
              <a:rPr lang="fr-FR" sz="1600" b="0" i="0" dirty="0" smtClean="0">
                <a:solidFill>
                  <a:srgbClr val="000000"/>
                </a:solidFill>
                <a:effectLst/>
                <a:latin typeface="Open Sans"/>
              </a:rPr>
              <a:t> : 66 cm</a:t>
            </a:r>
          </a:p>
          <a:p>
            <a:pPr fontAlgn="base">
              <a:buFont typeface="Arial" panose="020B0604020202020204" pitchFamily="34" charset="0"/>
              <a:buChar char="•"/>
            </a:pPr>
            <a:r>
              <a:rPr lang="fr-FR" sz="1600" b="0" i="0" dirty="0" smtClean="0">
                <a:solidFill>
                  <a:srgbClr val="000000"/>
                </a:solidFill>
                <a:effectLst/>
                <a:latin typeface="Open Sans"/>
              </a:rPr>
              <a:t>Envergure</a:t>
            </a:r>
          </a:p>
          <a:p>
            <a:pPr fontAlgn="base">
              <a:buFont typeface="Arial" panose="020B0604020202020204" pitchFamily="34" charset="0"/>
              <a:buChar char="•"/>
            </a:pPr>
            <a:r>
              <a:rPr lang="fr-FR" sz="1600" b="0" i="0" dirty="0" smtClean="0">
                <a:solidFill>
                  <a:srgbClr val="000000"/>
                </a:solidFill>
                <a:effectLst/>
                <a:latin typeface="Open Sans"/>
              </a:rPr>
              <a:t> : 165 à 180 cm.</a:t>
            </a:r>
          </a:p>
          <a:p>
            <a:pPr fontAlgn="base">
              <a:buFont typeface="Arial" panose="020B0604020202020204" pitchFamily="34" charset="0"/>
              <a:buChar char="•"/>
            </a:pPr>
            <a:r>
              <a:rPr lang="fr-FR" sz="1600" b="0" i="0" dirty="0" smtClean="0">
                <a:solidFill>
                  <a:srgbClr val="000000"/>
                </a:solidFill>
                <a:effectLst/>
                <a:latin typeface="Open Sans"/>
              </a:rPr>
              <a:t>Poids</a:t>
            </a:r>
          </a:p>
          <a:p>
            <a:pPr fontAlgn="base">
              <a:buFont typeface="Arial" panose="020B0604020202020204" pitchFamily="34" charset="0"/>
              <a:buChar char="•"/>
            </a:pPr>
            <a:r>
              <a:rPr lang="fr-FR" sz="1600" b="0" i="0" dirty="0" smtClean="0">
                <a:solidFill>
                  <a:srgbClr val="000000"/>
                </a:solidFill>
                <a:effectLst/>
                <a:latin typeface="Open Sans"/>
              </a:rPr>
              <a:t> : 2200 à 2700 </a:t>
            </a:r>
            <a:r>
              <a:rPr lang="fr-FR" b="0" i="0" dirty="0" smtClean="0">
                <a:solidFill>
                  <a:srgbClr val="000000"/>
                </a:solidFill>
                <a:effectLst/>
                <a:latin typeface="Open Sans"/>
              </a:rPr>
              <a:t>g</a:t>
            </a:r>
            <a:endParaRPr lang="fr-FR" b="0" i="0" dirty="0">
              <a:solidFill>
                <a:srgbClr val="000000"/>
              </a:solidFill>
              <a:effectLst/>
              <a:latin typeface="Open Sans"/>
            </a:endParaRPr>
          </a:p>
        </p:txBody>
      </p:sp>
      <p:pic>
        <p:nvPicPr>
          <p:cNvPr id="9220" name="Picture 4" descr="Distribution "/>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6401" y="4312377"/>
            <a:ext cx="2619375" cy="17907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5683919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55113" y="1313900"/>
            <a:ext cx="5194125" cy="1754326"/>
          </a:xfrm>
          <a:prstGeom prst="rect">
            <a:avLst/>
          </a:prstGeom>
        </p:spPr>
        <p:txBody>
          <a:bodyPr wrap="square">
            <a:spAutoFit/>
          </a:bodyPr>
          <a:lstStyle/>
          <a:p>
            <a:r>
              <a:rPr lang="fr-FR" b="1" i="0" dirty="0" smtClean="0">
                <a:solidFill>
                  <a:srgbClr val="FF0000"/>
                </a:solidFill>
                <a:effectLst/>
                <a:latin typeface="arial" panose="020B0604020202020204" pitchFamily="34" charset="0"/>
              </a:rPr>
              <a:t>Le Pygargue de Sanford</a:t>
            </a:r>
          </a:p>
          <a:p>
            <a:endParaRPr lang="fr-FR" b="1" dirty="0">
              <a:solidFill>
                <a:srgbClr val="FF0000"/>
              </a:solidFill>
              <a:latin typeface="arial" panose="020B0604020202020204" pitchFamily="34" charset="0"/>
            </a:endParaRPr>
          </a:p>
          <a:p>
            <a:r>
              <a:rPr lang="fr-FR" b="1" i="0" dirty="0" smtClean="0">
                <a:solidFill>
                  <a:srgbClr val="FF0000"/>
                </a:solidFill>
                <a:effectLst/>
                <a:latin typeface="arial" panose="020B0604020202020204" pitchFamily="34" charset="0"/>
              </a:rPr>
              <a:t> </a:t>
            </a:r>
            <a:r>
              <a:rPr lang="fr-FR" b="0" i="0" dirty="0" smtClean="0">
                <a:solidFill>
                  <a:srgbClr val="222222"/>
                </a:solidFill>
                <a:effectLst/>
                <a:latin typeface="arial" panose="020B0604020202020204" pitchFamily="34" charset="0"/>
              </a:rPr>
              <a:t>est une espèce de pygargues vivant sur les îles Salomon et en Papouasie-Nouvelle-Guinée. C'est une espèce monotypique </a:t>
            </a:r>
            <a:r>
              <a:rPr lang="fr-FR" dirty="0" smtClean="0">
                <a:latin typeface="Arial" panose="020B0604020202020204" pitchFamily="34" charset="0"/>
                <a:cs typeface="Arial" panose="020B0604020202020204" pitchFamily="34" charset="0"/>
              </a:rPr>
              <a:t>est </a:t>
            </a:r>
            <a:r>
              <a:rPr lang="fr-FR" dirty="0">
                <a:latin typeface="Arial" panose="020B0604020202020204" pitchFamily="34" charset="0"/>
                <a:cs typeface="Arial" panose="020B0604020202020204" pitchFamily="34" charset="0"/>
              </a:rPr>
              <a:t>un oiseau qui appartient à la famille des Accipitridés.</a:t>
            </a:r>
          </a:p>
        </p:txBody>
      </p:sp>
      <p:sp>
        <p:nvSpPr>
          <p:cNvPr id="3" name="Rectangle 2"/>
          <p:cNvSpPr/>
          <p:nvPr/>
        </p:nvSpPr>
        <p:spPr>
          <a:xfrm>
            <a:off x="3774510" y="4743179"/>
            <a:ext cx="1962411" cy="1815882"/>
          </a:xfrm>
          <a:prstGeom prst="rect">
            <a:avLst/>
          </a:prstGeom>
        </p:spPr>
        <p:txBody>
          <a:bodyPr wrap="square">
            <a:spAutoFit/>
          </a:bodyPr>
          <a:lstStyle/>
          <a:p>
            <a:pPr fontAlgn="base"/>
            <a:r>
              <a:rPr lang="fr-FR" sz="1600" b="1" i="0" dirty="0" smtClean="0">
                <a:solidFill>
                  <a:srgbClr val="444444"/>
                </a:solidFill>
                <a:effectLst/>
                <a:latin typeface="Open Sans"/>
              </a:rPr>
              <a:t>Biométrie</a:t>
            </a:r>
          </a:p>
          <a:p>
            <a:pPr fontAlgn="base">
              <a:buFont typeface="Arial" panose="020B0604020202020204" pitchFamily="34" charset="0"/>
              <a:buChar char="•"/>
            </a:pPr>
            <a:r>
              <a:rPr lang="fr-FR" sz="1600" b="0" i="0" dirty="0" smtClean="0">
                <a:solidFill>
                  <a:srgbClr val="000000"/>
                </a:solidFill>
                <a:effectLst/>
                <a:latin typeface="Open Sans"/>
              </a:rPr>
              <a:t>Taille</a:t>
            </a:r>
          </a:p>
          <a:p>
            <a:pPr fontAlgn="base">
              <a:buFont typeface="Arial" panose="020B0604020202020204" pitchFamily="34" charset="0"/>
              <a:buChar char="•"/>
            </a:pPr>
            <a:r>
              <a:rPr lang="fr-FR" sz="1600" b="0" i="0" dirty="0" smtClean="0">
                <a:solidFill>
                  <a:srgbClr val="000000"/>
                </a:solidFill>
                <a:effectLst/>
                <a:latin typeface="Open Sans"/>
              </a:rPr>
              <a:t> : 90 cm</a:t>
            </a:r>
          </a:p>
          <a:p>
            <a:pPr fontAlgn="base">
              <a:buFont typeface="Arial" panose="020B0604020202020204" pitchFamily="34" charset="0"/>
              <a:buChar char="•"/>
            </a:pPr>
            <a:r>
              <a:rPr lang="fr-FR" sz="1600" b="0" i="0" dirty="0" smtClean="0">
                <a:solidFill>
                  <a:srgbClr val="000000"/>
                </a:solidFill>
                <a:effectLst/>
                <a:latin typeface="Open Sans"/>
              </a:rPr>
              <a:t>Envergure</a:t>
            </a:r>
          </a:p>
          <a:p>
            <a:pPr fontAlgn="base">
              <a:buFont typeface="Arial" panose="020B0604020202020204" pitchFamily="34" charset="0"/>
              <a:buChar char="•"/>
            </a:pPr>
            <a:r>
              <a:rPr lang="fr-FR" sz="1600" b="0" i="0" dirty="0" smtClean="0">
                <a:solidFill>
                  <a:srgbClr val="000000"/>
                </a:solidFill>
                <a:effectLst/>
                <a:latin typeface="Open Sans"/>
              </a:rPr>
              <a:t> : 165 à 185 cm.</a:t>
            </a:r>
          </a:p>
          <a:p>
            <a:pPr fontAlgn="base">
              <a:buFont typeface="Arial" panose="020B0604020202020204" pitchFamily="34" charset="0"/>
              <a:buChar char="•"/>
            </a:pPr>
            <a:r>
              <a:rPr lang="fr-FR" sz="1600" b="0" i="0" dirty="0" smtClean="0">
                <a:solidFill>
                  <a:srgbClr val="000000"/>
                </a:solidFill>
                <a:effectLst/>
                <a:latin typeface="Open Sans"/>
              </a:rPr>
              <a:t>Poids</a:t>
            </a:r>
          </a:p>
          <a:p>
            <a:pPr fontAlgn="base">
              <a:buFont typeface="Arial" panose="020B0604020202020204" pitchFamily="34" charset="0"/>
              <a:buChar char="•"/>
            </a:pPr>
            <a:r>
              <a:rPr lang="fr-FR" sz="1600" b="0" i="0" dirty="0" smtClean="0">
                <a:solidFill>
                  <a:srgbClr val="000000"/>
                </a:solidFill>
                <a:effectLst/>
                <a:latin typeface="Open Sans"/>
              </a:rPr>
              <a:t> : 1100 à 2725 g</a:t>
            </a:r>
            <a:endParaRPr lang="fr-FR" sz="1600" b="0" i="0" dirty="0">
              <a:solidFill>
                <a:srgbClr val="000000"/>
              </a:solidFill>
              <a:effectLst/>
              <a:latin typeface="Open Sans"/>
            </a:endParaRPr>
          </a:p>
        </p:txBody>
      </p:sp>
      <p:pic>
        <p:nvPicPr>
          <p:cNvPr id="4" name="Image 3"/>
          <p:cNvPicPr>
            <a:picLocks noChangeAspect="1"/>
          </p:cNvPicPr>
          <p:nvPr/>
        </p:nvPicPr>
        <p:blipFill rotWithShape="1">
          <a:blip r:embed="rId2">
            <a:extLst>
              <a:ext uri="{28A0092B-C50C-407E-A947-70E740481C1C}">
                <a14:useLocalDpi xmlns:a14="http://schemas.microsoft.com/office/drawing/2010/main" val="0"/>
              </a:ext>
            </a:extLst>
          </a:blip>
          <a:srcRect l="24090"/>
          <a:stretch/>
        </p:blipFill>
        <p:spPr>
          <a:xfrm>
            <a:off x="5974914" y="0"/>
            <a:ext cx="6217085" cy="6858000"/>
          </a:xfrm>
          <a:prstGeom prst="rect">
            <a:avLst/>
          </a:prstGeom>
        </p:spPr>
      </p:pic>
      <p:pic>
        <p:nvPicPr>
          <p:cNvPr id="12290" name="Picture 2" descr="Distribution "/>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3882" y="4743179"/>
            <a:ext cx="2619375" cy="17907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1378549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52" name="Picture 16" descr="aigle-image-animee-0071"/>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1955191" y="4272020"/>
            <a:ext cx="2200275" cy="2409826"/>
          </a:xfrm>
          <a:prstGeom prst="rect">
            <a:avLst/>
          </a:prstGeom>
          <a:noFill/>
          <a:extLst>
            <a:ext uri="{909E8E84-426E-40DD-AFC4-6F175D3DCCD1}">
              <a14:hiddenFill xmlns:a14="http://schemas.microsoft.com/office/drawing/2010/main">
                <a:solidFill>
                  <a:srgbClr val="FFFFFF"/>
                </a:solidFill>
              </a14:hiddenFill>
            </a:ext>
          </a:extLst>
        </p:spPr>
      </p:pic>
      <p:pic>
        <p:nvPicPr>
          <p:cNvPr id="14350" name="Picture 14" descr="aigle-image-animee-0070"/>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385703" y="1134364"/>
            <a:ext cx="1981200" cy="1847851"/>
          </a:xfrm>
          <a:prstGeom prst="rect">
            <a:avLst/>
          </a:prstGeom>
          <a:noFill/>
          <a:extLst>
            <a:ext uri="{909E8E84-426E-40DD-AFC4-6F175D3DCCD1}">
              <a14:hiddenFill xmlns:a14="http://schemas.microsoft.com/office/drawing/2010/main">
                <a:solidFill>
                  <a:srgbClr val="FFFFFF"/>
                </a:solidFill>
              </a14:hiddenFill>
            </a:ext>
          </a:extLst>
        </p:spPr>
      </p:pic>
      <p:pic>
        <p:nvPicPr>
          <p:cNvPr id="2" name="Image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793307" y="4422689"/>
            <a:ext cx="1946659" cy="2166001"/>
          </a:xfrm>
          <a:prstGeom prst="rect">
            <a:avLst/>
          </a:prstGeom>
        </p:spPr>
      </p:pic>
      <p:sp>
        <p:nvSpPr>
          <p:cNvPr id="4" name="Rectangle 3"/>
          <p:cNvSpPr/>
          <p:nvPr/>
        </p:nvSpPr>
        <p:spPr>
          <a:xfrm>
            <a:off x="485576" y="2062145"/>
            <a:ext cx="4206281" cy="923330"/>
          </a:xfrm>
          <a:prstGeom prst="rect">
            <a:avLst/>
          </a:prstGeom>
          <a:noFill/>
        </p:spPr>
        <p:txBody>
          <a:bodyPr wrap="none" lIns="91440" tIns="45720" rIns="91440" bIns="45720">
            <a:spAutoFit/>
          </a:bodyPr>
          <a:lstStyle/>
          <a:p>
            <a:pPr algn="ctr"/>
            <a:r>
              <a:rPr lang="fr-FR" sz="5400" b="1" dirty="0" smtClean="0">
                <a:ln w="9525">
                  <a:solidFill>
                    <a:schemeClr val="bg1"/>
                  </a:solidFill>
                  <a:prstDash val="solid"/>
                </a:ln>
                <a:effectLst>
                  <a:outerShdw blurRad="12700" dist="38100" dir="2700000" algn="tl" rotWithShape="0">
                    <a:schemeClr val="bg1">
                      <a:lumMod val="50000"/>
                    </a:schemeClr>
                  </a:outerShdw>
                </a:effectLst>
              </a:rPr>
              <a:t>A Bientôt …!!!</a:t>
            </a:r>
            <a:endParaRPr lang="fr-FR" sz="5400" b="1" dirty="0">
              <a:ln w="9525">
                <a:solidFill>
                  <a:schemeClr val="bg1"/>
                </a:solidFill>
                <a:prstDash val="solid"/>
              </a:ln>
              <a:effectLst>
                <a:outerShdw blurRad="12700" dist="38100" dir="2700000" algn="tl" rotWithShape="0">
                  <a:schemeClr val="bg1">
                    <a:lumMod val="50000"/>
                  </a:schemeClr>
                </a:outerShdw>
              </a:effectLst>
            </a:endParaRPr>
          </a:p>
        </p:txBody>
      </p:sp>
      <p:sp>
        <p:nvSpPr>
          <p:cNvPr id="5" name="ZoneTexte 4"/>
          <p:cNvSpPr txBox="1"/>
          <p:nvPr/>
        </p:nvSpPr>
        <p:spPr>
          <a:xfrm>
            <a:off x="676405" y="3757809"/>
            <a:ext cx="4809995" cy="369332"/>
          </a:xfrm>
          <a:prstGeom prst="rect">
            <a:avLst/>
          </a:prstGeom>
          <a:noFill/>
        </p:spPr>
        <p:txBody>
          <a:bodyPr wrap="square" rtlCol="0">
            <a:spAutoFit/>
          </a:bodyPr>
          <a:lstStyle/>
          <a:p>
            <a:r>
              <a:rPr lang="fr-FR" dirty="0" smtClean="0"/>
              <a:t>Commentaires et images du NET</a:t>
            </a:r>
            <a:endParaRPr lang="fr-FR" dirty="0"/>
          </a:p>
        </p:txBody>
      </p:sp>
      <p:sp>
        <p:nvSpPr>
          <p:cNvPr id="6" name="ZoneTexte 5"/>
          <p:cNvSpPr txBox="1"/>
          <p:nvPr/>
        </p:nvSpPr>
        <p:spPr>
          <a:xfrm>
            <a:off x="2034457" y="5999967"/>
            <a:ext cx="4083485" cy="369332"/>
          </a:xfrm>
          <a:prstGeom prst="rect">
            <a:avLst/>
          </a:prstGeom>
          <a:noFill/>
        </p:spPr>
        <p:txBody>
          <a:bodyPr wrap="square" rtlCol="0">
            <a:spAutoFit/>
          </a:bodyPr>
          <a:lstStyle/>
          <a:p>
            <a:r>
              <a:rPr lang="fr-FR" dirty="0" smtClean="0"/>
              <a:t>Fait le: 23 juin 2019</a:t>
            </a:r>
            <a:endParaRPr lang="fr-FR" dirty="0"/>
          </a:p>
        </p:txBody>
      </p:sp>
      <p:pic>
        <p:nvPicPr>
          <p:cNvPr id="14344" name="Picture 8" descr="aigle-image-animee-0036"/>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4076200" y="87681"/>
            <a:ext cx="7853818" cy="66629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1135524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120</TotalTime>
  <Words>1875</Words>
  <Application>Microsoft Office PowerPoint</Application>
  <PresentationFormat>Grand écran</PresentationFormat>
  <Paragraphs>96</Paragraphs>
  <Slides>13</Slides>
  <Notes>0</Notes>
  <HiddenSlides>0</HiddenSlides>
  <MMClips>0</MMClips>
  <ScaleCrop>false</ScaleCrop>
  <HeadingPairs>
    <vt:vector size="6" baseType="variant">
      <vt:variant>
        <vt:lpstr>Polices utilisées</vt:lpstr>
      </vt:variant>
      <vt:variant>
        <vt:i4>9</vt:i4>
      </vt:variant>
      <vt:variant>
        <vt:lpstr>Thème</vt:lpstr>
      </vt:variant>
      <vt:variant>
        <vt:i4>1</vt:i4>
      </vt:variant>
      <vt:variant>
        <vt:lpstr>Titres des diapositives</vt:lpstr>
      </vt:variant>
      <vt:variant>
        <vt:i4>13</vt:i4>
      </vt:variant>
    </vt:vector>
  </HeadingPairs>
  <TitlesOfParts>
    <vt:vector size="23" baseType="lpstr">
      <vt:lpstr>Arial</vt:lpstr>
      <vt:lpstr>Arial</vt:lpstr>
      <vt:lpstr>Calibri</vt:lpstr>
      <vt:lpstr>Calibri Light</vt:lpstr>
      <vt:lpstr>futura-pt</vt:lpstr>
      <vt:lpstr>gotham</vt:lpstr>
      <vt:lpstr>inherit</vt:lpstr>
      <vt:lpstr>Open Sans</vt:lpstr>
      <vt:lpstr>quatro-slab</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Admin</dc:creator>
  <cp:lastModifiedBy>Admin</cp:lastModifiedBy>
  <cp:revision>6</cp:revision>
  <dcterms:created xsi:type="dcterms:W3CDTF">2019-06-23T19:43:13Z</dcterms:created>
  <dcterms:modified xsi:type="dcterms:W3CDTF">2024-02-20T12:17:24Z</dcterms:modified>
</cp:coreProperties>
</file>