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57" r:id="rId3"/>
    <p:sldId id="269" r:id="rId4"/>
    <p:sldId id="262" r:id="rId5"/>
    <p:sldId id="259" r:id="rId6"/>
    <p:sldId id="258" r:id="rId7"/>
    <p:sldId id="280" r:id="rId8"/>
    <p:sldId id="264" r:id="rId9"/>
    <p:sldId id="265" r:id="rId10"/>
    <p:sldId id="266" r:id="rId11"/>
    <p:sldId id="267" r:id="rId12"/>
    <p:sldId id="268" r:id="rId13"/>
    <p:sldId id="270" r:id="rId14"/>
    <p:sldId id="271" r:id="rId15"/>
    <p:sldId id="272" r:id="rId16"/>
    <p:sldId id="260" r:id="rId17"/>
    <p:sldId id="273" r:id="rId18"/>
    <p:sldId id="274" r:id="rId19"/>
    <p:sldId id="275" r:id="rId20"/>
    <p:sldId id="276" r:id="rId21"/>
    <p:sldId id="277" r:id="rId22"/>
    <p:sldId id="281" r:id="rId23"/>
    <p:sldId id="261" r:id="rId24"/>
    <p:sldId id="279"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eF55D9ivCPWadZk5bSgpQ==" hashData="jC+ehQNs0KiZu+96NZxiCXqWSJl0ooDJCMqshKIRz9GZ3ivGitwsKw3gkHfwn55Z8SMdYvIh1lVmxY4XepV5x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66EDA273-D54D-4832-857A-83923B7EC574}"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A444BE0-871B-4F52-9279-AF8089051DAB}" type="slidenum">
              <a:rPr lang="fr-FR" smtClean="0"/>
              <a:t>‹N°›</a:t>
            </a:fld>
            <a:endParaRPr lang="fr-FR"/>
          </a:p>
        </p:txBody>
      </p:sp>
    </p:spTree>
    <p:extLst>
      <p:ext uri="{BB962C8B-B14F-4D97-AF65-F5344CB8AC3E}">
        <p14:creationId xmlns:p14="http://schemas.microsoft.com/office/powerpoint/2010/main" val="1492739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6EDA273-D54D-4832-857A-83923B7EC574}"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A444BE0-871B-4F52-9279-AF8089051DAB}" type="slidenum">
              <a:rPr lang="fr-FR" smtClean="0"/>
              <a:t>‹N°›</a:t>
            </a:fld>
            <a:endParaRPr lang="fr-FR"/>
          </a:p>
        </p:txBody>
      </p:sp>
    </p:spTree>
    <p:extLst>
      <p:ext uri="{BB962C8B-B14F-4D97-AF65-F5344CB8AC3E}">
        <p14:creationId xmlns:p14="http://schemas.microsoft.com/office/powerpoint/2010/main" val="3163752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66EDA273-D54D-4832-857A-83923B7EC574}"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A444BE0-871B-4F52-9279-AF8089051DAB}" type="slidenum">
              <a:rPr lang="fr-FR" smtClean="0"/>
              <a:t>‹N°›</a:t>
            </a:fld>
            <a:endParaRPr lang="fr-FR"/>
          </a:p>
        </p:txBody>
      </p:sp>
    </p:spTree>
    <p:extLst>
      <p:ext uri="{BB962C8B-B14F-4D97-AF65-F5344CB8AC3E}">
        <p14:creationId xmlns:p14="http://schemas.microsoft.com/office/powerpoint/2010/main" val="6251650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6EDA273-D54D-4832-857A-83923B7EC574}"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A444BE0-871B-4F52-9279-AF8089051DAB}" type="slidenum">
              <a:rPr lang="fr-FR" smtClean="0"/>
              <a:t>‹N°›</a:t>
            </a:fld>
            <a:endParaRPr lang="fr-FR"/>
          </a:p>
        </p:txBody>
      </p:sp>
    </p:spTree>
    <p:extLst>
      <p:ext uri="{BB962C8B-B14F-4D97-AF65-F5344CB8AC3E}">
        <p14:creationId xmlns:p14="http://schemas.microsoft.com/office/powerpoint/2010/main" val="3578504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EDA273-D54D-4832-857A-83923B7EC574}" type="datetimeFigureOut">
              <a:rPr lang="fr-FR" smtClean="0"/>
              <a:t>27/04/2024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A444BE0-871B-4F52-9279-AF8089051DAB}" type="slidenum">
              <a:rPr lang="fr-FR" smtClean="0"/>
              <a:t>‹N°›</a:t>
            </a:fld>
            <a:endParaRPr lang="fr-FR"/>
          </a:p>
        </p:txBody>
      </p:sp>
    </p:spTree>
    <p:extLst>
      <p:ext uri="{BB962C8B-B14F-4D97-AF65-F5344CB8AC3E}">
        <p14:creationId xmlns:p14="http://schemas.microsoft.com/office/powerpoint/2010/main" val="42034967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66EDA273-D54D-4832-857A-83923B7EC574}" type="datetimeFigureOut">
              <a:rPr lang="fr-FR" smtClean="0"/>
              <a:t>27/04/2024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A444BE0-871B-4F52-9279-AF8089051DAB}" type="slidenum">
              <a:rPr lang="fr-FR" smtClean="0"/>
              <a:t>‹N°›</a:t>
            </a:fld>
            <a:endParaRPr lang="fr-FR"/>
          </a:p>
        </p:txBody>
      </p:sp>
    </p:spTree>
    <p:extLst>
      <p:ext uri="{BB962C8B-B14F-4D97-AF65-F5344CB8AC3E}">
        <p14:creationId xmlns:p14="http://schemas.microsoft.com/office/powerpoint/2010/main" val="9674166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6EDA273-D54D-4832-857A-83923B7EC574}" type="datetimeFigureOut">
              <a:rPr lang="fr-FR" smtClean="0"/>
              <a:t>27/04/2024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A444BE0-871B-4F52-9279-AF8089051DAB}" type="slidenum">
              <a:rPr lang="fr-FR" smtClean="0"/>
              <a:t>‹N°›</a:t>
            </a:fld>
            <a:endParaRPr lang="fr-FR"/>
          </a:p>
        </p:txBody>
      </p:sp>
    </p:spTree>
    <p:extLst>
      <p:ext uri="{BB962C8B-B14F-4D97-AF65-F5344CB8AC3E}">
        <p14:creationId xmlns:p14="http://schemas.microsoft.com/office/powerpoint/2010/main" val="3585155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66EDA273-D54D-4832-857A-83923B7EC574}"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A444BE0-871B-4F52-9279-AF8089051DAB}" type="slidenum">
              <a:rPr lang="fr-FR" smtClean="0"/>
              <a:t>‹N°›</a:t>
            </a:fld>
            <a:endParaRPr lang="fr-FR"/>
          </a:p>
        </p:txBody>
      </p:sp>
    </p:spTree>
    <p:extLst>
      <p:ext uri="{BB962C8B-B14F-4D97-AF65-F5344CB8AC3E}">
        <p14:creationId xmlns:p14="http://schemas.microsoft.com/office/powerpoint/2010/main" val="1086038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66EDA273-D54D-4832-857A-83923B7EC574}"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A444BE0-871B-4F52-9279-AF8089051DAB}" type="slidenum">
              <a:rPr lang="fr-FR" smtClean="0"/>
              <a:t>‹N°›</a:t>
            </a:fld>
            <a:endParaRPr lang="fr-FR"/>
          </a:p>
        </p:txBody>
      </p:sp>
    </p:spTree>
    <p:extLst>
      <p:ext uri="{BB962C8B-B14F-4D97-AF65-F5344CB8AC3E}">
        <p14:creationId xmlns:p14="http://schemas.microsoft.com/office/powerpoint/2010/main" val="2125972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6EDA273-D54D-4832-857A-83923B7EC574}"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A444BE0-871B-4F52-9279-AF8089051DAB}" type="slidenum">
              <a:rPr lang="fr-FR" smtClean="0"/>
              <a:t>‹N°›</a:t>
            </a:fld>
            <a:endParaRPr lang="fr-FR"/>
          </a:p>
        </p:txBody>
      </p:sp>
    </p:spTree>
    <p:extLst>
      <p:ext uri="{BB962C8B-B14F-4D97-AF65-F5344CB8AC3E}">
        <p14:creationId xmlns:p14="http://schemas.microsoft.com/office/powerpoint/2010/main" val="3005541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6EDA273-D54D-4832-857A-83923B7EC574}"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A444BE0-871B-4F52-9279-AF8089051DAB}" type="slidenum">
              <a:rPr lang="fr-FR" smtClean="0"/>
              <a:t>‹N°›</a:t>
            </a:fld>
            <a:endParaRPr lang="fr-FR"/>
          </a:p>
        </p:txBody>
      </p:sp>
    </p:spTree>
    <p:extLst>
      <p:ext uri="{BB962C8B-B14F-4D97-AF65-F5344CB8AC3E}">
        <p14:creationId xmlns:p14="http://schemas.microsoft.com/office/powerpoint/2010/main" val="1482599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EDA273-D54D-4832-857A-83923B7EC574}" type="datetimeFigureOut">
              <a:rPr lang="fr-FR" smtClean="0"/>
              <a:t>27/04/2024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444BE0-871B-4F52-9279-AF8089051DAB}" type="slidenum">
              <a:rPr lang="fr-FR" smtClean="0"/>
              <a:t>‹N°›</a:t>
            </a:fld>
            <a:endParaRPr lang="fr-FR"/>
          </a:p>
        </p:txBody>
      </p:sp>
    </p:spTree>
    <p:extLst>
      <p:ext uri="{BB962C8B-B14F-4D97-AF65-F5344CB8AC3E}">
        <p14:creationId xmlns:p14="http://schemas.microsoft.com/office/powerpoint/2010/main" val="26807867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Californie" TargetMode="External"/><Relationship Id="rId13" Type="http://schemas.openxmlformats.org/officeDocument/2006/relationships/hyperlink" Target="https://fr.wikipedia.org/wiki/1909" TargetMode="External"/><Relationship Id="rId18" Type="http://schemas.openxmlformats.org/officeDocument/2006/relationships/hyperlink" Target="https://fr.wikipedia.org/wiki/Occupation_d%27Alcatraz" TargetMode="External"/><Relationship Id="rId3" Type="http://schemas.openxmlformats.org/officeDocument/2006/relationships/image" Target="../media/image3.jpeg"/><Relationship Id="rId7" Type="http://schemas.openxmlformats.org/officeDocument/2006/relationships/hyperlink" Target="https://fr.wikipedia.org/wiki/San_Francisco" TargetMode="External"/><Relationship Id="rId12" Type="http://schemas.openxmlformats.org/officeDocument/2006/relationships/hyperlink" Target="https://fr.wikipedia.org/wiki/1850" TargetMode="External"/><Relationship Id="rId17" Type="http://schemas.openxmlformats.org/officeDocument/2006/relationships/hyperlink" Target="https://fr.wikipedia.org/wiki/1963" TargetMode="External"/><Relationship Id="rId2" Type="http://schemas.openxmlformats.org/officeDocument/2006/relationships/image" Target="../media/image1.jpg"/><Relationship Id="rId16" Type="http://schemas.openxmlformats.org/officeDocument/2006/relationships/hyperlink" Target="https://fr.wikipedia.org/wiki/1934" TargetMode="External"/><Relationship Id="rId1" Type="http://schemas.openxmlformats.org/officeDocument/2006/relationships/slideLayout" Target="../slideLayouts/slideLayout7.xml"/><Relationship Id="rId6" Type="http://schemas.openxmlformats.org/officeDocument/2006/relationships/hyperlink" Target="https://fr.wikipedia.org/wiki/Baie_de_San_Francisco" TargetMode="External"/><Relationship Id="rId11" Type="http://schemas.openxmlformats.org/officeDocument/2006/relationships/hyperlink" Target="https://fr.wikipedia.org/wiki/Fou_de_Bassan" TargetMode="External"/><Relationship Id="rId5" Type="http://schemas.openxmlformats.org/officeDocument/2006/relationships/hyperlink" Target="https://fr.wikipedia.org/wiki/%C3%8Ele" TargetMode="External"/><Relationship Id="rId15" Type="http://schemas.openxmlformats.org/officeDocument/2006/relationships/hyperlink" Target="https://fr.wikipedia.org/wiki/Bureau_f%C3%A9d%C3%A9ral_des_prisons" TargetMode="External"/><Relationship Id="rId10" Type="http://schemas.openxmlformats.org/officeDocument/2006/relationships/hyperlink" Target="https://fr.wikipedia.org/wiki/P%C3%A9lican" TargetMode="External"/><Relationship Id="rId19" Type="http://schemas.openxmlformats.org/officeDocument/2006/relationships/hyperlink" Target="https://fr.wikipedia.org/wiki/National_Park_Service" TargetMode="External"/><Relationship Id="rId4" Type="http://schemas.openxmlformats.org/officeDocument/2006/relationships/hyperlink" Target="https://fr.wikipedia.org/wiki/Anglais" TargetMode="External"/><Relationship Id="rId9" Type="http://schemas.openxmlformats.org/officeDocument/2006/relationships/hyperlink" Target="https://fr.wikipedia.org/wiki/%C3%89tats-Unis" TargetMode="External"/><Relationship Id="rId14" Type="http://schemas.openxmlformats.org/officeDocument/2006/relationships/hyperlink" Target="https://fr.wikipedia.org/wiki/1933"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hyperlink" Target="https://fr.wikipedia.org/wiki/Washington_(%C3%89tat)" TargetMode="External"/><Relationship Id="rId13" Type="http://schemas.openxmlformats.org/officeDocument/2006/relationships/hyperlink" Target="https://fr.wikipedia.org/wiki/Missouri_(%C3%89tat)" TargetMode="External"/><Relationship Id="rId3" Type="http://schemas.openxmlformats.org/officeDocument/2006/relationships/image" Target="../media/image5.jpg"/><Relationship Id="rId7" Type="http://schemas.openxmlformats.org/officeDocument/2006/relationships/hyperlink" Target="https://fr.wikipedia.org/wiki/Seattle" TargetMode="External"/><Relationship Id="rId12" Type="http://schemas.openxmlformats.org/officeDocument/2006/relationships/hyperlink" Target="https://fr.wikipedia.org/wiki/Springfield_(Missouri)" TargetMode="External"/><Relationship Id="rId17" Type="http://schemas.openxmlformats.org/officeDocument/2006/relationships/hyperlink" Target="https://fr.wikipedia.org/w/index.php?title=Prison_f%C3%A9d%C3%A9rale_de_Leavenworth&amp;action=edit&amp;redlink=1" TargetMode="External"/><Relationship Id="rId2" Type="http://schemas.openxmlformats.org/officeDocument/2006/relationships/image" Target="../media/image1.jpg"/><Relationship Id="rId16" Type="http://schemas.openxmlformats.org/officeDocument/2006/relationships/hyperlink" Target="https://fr.wikipedia.org/wiki/Oiseau" TargetMode="External"/><Relationship Id="rId1" Type="http://schemas.openxmlformats.org/officeDocument/2006/relationships/slideLayout" Target="../slideLayouts/slideLayout7.xml"/><Relationship Id="rId6" Type="http://schemas.openxmlformats.org/officeDocument/2006/relationships/hyperlink" Target="https://fr.wikipedia.org/wiki/1890" TargetMode="External"/><Relationship Id="rId11" Type="http://schemas.openxmlformats.org/officeDocument/2006/relationships/hyperlink" Target="https://fr.wikipedia.org/wiki/1963" TargetMode="External"/><Relationship Id="rId5" Type="http://schemas.openxmlformats.org/officeDocument/2006/relationships/hyperlink" Target="https://fr.wikipedia.org/wiki/Janvier_1890" TargetMode="External"/><Relationship Id="rId15" Type="http://schemas.openxmlformats.org/officeDocument/2006/relationships/hyperlink" Target="https://fr.wikipedia.org/wiki/%C3%8Ele_d%27Alcatraz" TargetMode="External"/><Relationship Id="rId10" Type="http://schemas.openxmlformats.org/officeDocument/2006/relationships/hyperlink" Target="https://fr.wikipedia.org/wiki/Novembre_1963" TargetMode="External"/><Relationship Id="rId4" Type="http://schemas.openxmlformats.org/officeDocument/2006/relationships/hyperlink" Target="https://fr.wikipedia.org/wiki/28_janvier" TargetMode="External"/><Relationship Id="rId9" Type="http://schemas.openxmlformats.org/officeDocument/2006/relationships/hyperlink" Target="https://fr.wikipedia.org/wiki/21_novembre" TargetMode="External"/><Relationship Id="rId14" Type="http://schemas.openxmlformats.org/officeDocument/2006/relationships/hyperlink" Target="https://fr.wikipedia.org/wiki/Prisonnier"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8" Type="http://schemas.openxmlformats.org/officeDocument/2006/relationships/hyperlink" Target="https://fr.wikipedia.org/wiki/Janvier_1899" TargetMode="External"/><Relationship Id="rId13" Type="http://schemas.openxmlformats.org/officeDocument/2006/relationships/hyperlink" Target="https://fr.wikipedia.org/wiki/1947" TargetMode="External"/><Relationship Id="rId3" Type="http://schemas.openxmlformats.org/officeDocument/2006/relationships/image" Target="../media/image11.jpg"/><Relationship Id="rId7" Type="http://schemas.openxmlformats.org/officeDocument/2006/relationships/hyperlink" Target="https://fr.wikipedia.org/wiki/17_janvier" TargetMode="External"/><Relationship Id="rId12" Type="http://schemas.openxmlformats.org/officeDocument/2006/relationships/hyperlink" Target="https://fr.wikipedia.org/wiki/Janvier_1947" TargetMode="External"/><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hyperlink" Target="https://fr.wikipedia.org/wiki/Prohibition" TargetMode="External"/><Relationship Id="rId11" Type="http://schemas.openxmlformats.org/officeDocument/2006/relationships/hyperlink" Target="https://fr.wikipedia.org/wiki/25_janvier" TargetMode="External"/><Relationship Id="rId5" Type="http://schemas.openxmlformats.org/officeDocument/2006/relationships/hyperlink" Target="https://fr.wikipedia.org/wiki/%C3%8Ele_d%27Alcatraz" TargetMode="External"/><Relationship Id="rId10" Type="http://schemas.openxmlformats.org/officeDocument/2006/relationships/hyperlink" Target="https://fr.wikipedia.org/wiki/Brooklyn" TargetMode="External"/><Relationship Id="rId4" Type="http://schemas.openxmlformats.org/officeDocument/2006/relationships/image" Target="../media/image12.jpg"/><Relationship Id="rId9" Type="http://schemas.openxmlformats.org/officeDocument/2006/relationships/hyperlink" Target="https://fr.wikipedia.org/wiki/1899" TargetMode="External"/><Relationship Id="rId1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8" Type="http://schemas.openxmlformats.org/officeDocument/2006/relationships/hyperlink" Target="https://fr.wikipedia.org/wiki/Quotient_intellectuel" TargetMode="External"/><Relationship Id="rId13" Type="http://schemas.openxmlformats.org/officeDocument/2006/relationships/hyperlink" Target="https://fr.wikipedia.org/wiki/11_juin" TargetMode="External"/><Relationship Id="rId18" Type="http://schemas.openxmlformats.org/officeDocument/2006/relationships/hyperlink" Target="https://fr.wikipedia.org/wiki/%C3%89vasion_d%27Alcatraz_de_1962" TargetMode="External"/><Relationship Id="rId3" Type="http://schemas.openxmlformats.org/officeDocument/2006/relationships/image" Target="../media/image16.jpeg"/><Relationship Id="rId21" Type="http://schemas.openxmlformats.org/officeDocument/2006/relationships/hyperlink" Target="https://fr.wikipedia.org/wiki/John_Anglin" TargetMode="External"/><Relationship Id="rId7" Type="http://schemas.openxmlformats.org/officeDocument/2006/relationships/hyperlink" Target="https://fr.wikipedia.org/wiki/Prison" TargetMode="External"/><Relationship Id="rId12" Type="http://schemas.openxmlformats.org/officeDocument/2006/relationships/hyperlink" Target="https://fr.wikipedia.org/wiki/%C3%89vasion" TargetMode="External"/><Relationship Id="rId17" Type="http://schemas.openxmlformats.org/officeDocument/2006/relationships/hyperlink" Target="https://fr.wikipedia.org/wiki/%C3%89tats-Unis" TargetMode="External"/><Relationship Id="rId2" Type="http://schemas.openxmlformats.org/officeDocument/2006/relationships/image" Target="../media/image1.jpg"/><Relationship Id="rId16" Type="http://schemas.openxmlformats.org/officeDocument/2006/relationships/hyperlink" Target="https://fr.wikipedia.org/wiki/Crime" TargetMode="External"/><Relationship Id="rId20" Type="http://schemas.openxmlformats.org/officeDocument/2006/relationships/hyperlink" Target="https://fr.wikipedia.org/wiki/Clarence_Anglin" TargetMode="External"/><Relationship Id="rId1" Type="http://schemas.openxmlformats.org/officeDocument/2006/relationships/slideLayout" Target="../slideLayouts/slideLayout7.xml"/><Relationship Id="rId6" Type="http://schemas.openxmlformats.org/officeDocument/2006/relationships/hyperlink" Target="https://fr.wikipedia.org/wiki/D%C3%A9lit_p%C3%A9nal" TargetMode="External"/><Relationship Id="rId11" Type="http://schemas.openxmlformats.org/officeDocument/2006/relationships/hyperlink" Target="https://fr.wikipedia.org/wiki/1926" TargetMode="External"/><Relationship Id="rId5" Type="http://schemas.openxmlformats.org/officeDocument/2006/relationships/hyperlink" Target="https://fr.wikipedia.org/wiki/Washington_(district_de_Columbia)" TargetMode="External"/><Relationship Id="rId15" Type="http://schemas.openxmlformats.org/officeDocument/2006/relationships/hyperlink" Target="https://fr.wikipedia.org/wiki/Disparition" TargetMode="External"/><Relationship Id="rId10" Type="http://schemas.openxmlformats.org/officeDocument/2006/relationships/hyperlink" Target="https://fr.wikipedia.org/wiki/Septembre_1926" TargetMode="External"/><Relationship Id="rId19" Type="http://schemas.openxmlformats.org/officeDocument/2006/relationships/hyperlink" Target="https://fr.wikipedia.org/wiki/Alcatraz" TargetMode="External"/><Relationship Id="rId4" Type="http://schemas.openxmlformats.org/officeDocument/2006/relationships/image" Target="../media/image17.jpeg"/><Relationship Id="rId9" Type="http://schemas.openxmlformats.org/officeDocument/2006/relationships/hyperlink" Target="https://fr.wikipedia.org/wiki/1er_septembre" TargetMode="External"/><Relationship Id="rId14" Type="http://schemas.openxmlformats.org/officeDocument/2006/relationships/hyperlink" Target="https://fr.wikipedia.org/wiki/1962"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fr.wikipedia.org/wiki/G%C3%A9orgie_(%C3%89tats-Unis)" TargetMode="External"/><Relationship Id="rId13" Type="http://schemas.openxmlformats.org/officeDocument/2006/relationships/hyperlink" Target="https://fr.wikipedia.org/wiki/Frank_Morris" TargetMode="External"/><Relationship Id="rId3" Type="http://schemas.openxmlformats.org/officeDocument/2006/relationships/image" Target="../media/image18.jpeg"/><Relationship Id="rId7" Type="http://schemas.openxmlformats.org/officeDocument/2006/relationships/hyperlink" Target="https://fr.wikipedia.org/wiki/Donalsonville" TargetMode="External"/><Relationship Id="rId12" Type="http://schemas.openxmlformats.org/officeDocument/2006/relationships/hyperlink" Target="https://fr.wikipedia.org/wiki/John_Anglin" TargetMode="External"/><Relationship Id="rId17" Type="http://schemas.openxmlformats.org/officeDocument/2006/relationships/hyperlink" Target="https://fr.wikipedia.org/wiki/Clarence_Anglin#cite_note-The_Telegraph-1" TargetMode="External"/><Relationship Id="rId2" Type="http://schemas.openxmlformats.org/officeDocument/2006/relationships/image" Target="../media/image1.jpg"/><Relationship Id="rId16" Type="http://schemas.openxmlformats.org/officeDocument/2006/relationships/hyperlink" Target="https://fr.wikipedia.org/wiki/Prison_d%27Alcatraz" TargetMode="External"/><Relationship Id="rId1" Type="http://schemas.openxmlformats.org/officeDocument/2006/relationships/slideLayout" Target="../slideLayouts/slideLayout7.xml"/><Relationship Id="rId6" Type="http://schemas.openxmlformats.org/officeDocument/2006/relationships/hyperlink" Target="https://fr.wikipedia.org/wiki/1931" TargetMode="External"/><Relationship Id="rId11" Type="http://schemas.openxmlformats.org/officeDocument/2006/relationships/hyperlink" Target="https://fr.wikipedia.org/wiki/1962" TargetMode="External"/><Relationship Id="rId5" Type="http://schemas.openxmlformats.org/officeDocument/2006/relationships/hyperlink" Target="https://fr.wikipedia.org/wiki/Mai_1931" TargetMode="External"/><Relationship Id="rId15" Type="http://schemas.openxmlformats.org/officeDocument/2006/relationships/hyperlink" Target="https://fr.wikipedia.org/wiki/Alabama" TargetMode="External"/><Relationship Id="rId10" Type="http://schemas.openxmlformats.org/officeDocument/2006/relationships/hyperlink" Target="https://fr.wikipedia.org/wiki/Alcatraz" TargetMode="External"/><Relationship Id="rId4" Type="http://schemas.openxmlformats.org/officeDocument/2006/relationships/hyperlink" Target="https://fr.wikipedia.org/wiki/11_mai" TargetMode="External"/><Relationship Id="rId9" Type="http://schemas.openxmlformats.org/officeDocument/2006/relationships/hyperlink" Target="https://fr.wikipedia.org/wiki/%C3%89tats-Unis" TargetMode="External"/><Relationship Id="rId14" Type="http://schemas.openxmlformats.org/officeDocument/2006/relationships/hyperlink" Target="https://fr.wikipedia.org/wiki/Columbia_(Alabama)"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hyperlink" Target="https://fr.wikipedia.org/wiki/Federal_Bureau_of_Investigation" TargetMode="External"/><Relationship Id="rId4" Type="http://schemas.openxmlformats.org/officeDocument/2006/relationships/hyperlink" Target="https://fr.wikipedia.org/wiki/Baie_de_San_Francisco"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fr.wikipedia.org/wiki/G%C3%A9orgie_(%C3%89tats-Unis)" TargetMode="External"/><Relationship Id="rId13" Type="http://schemas.openxmlformats.org/officeDocument/2006/relationships/hyperlink" Target="https://fr.wikipedia.org/wiki/11_juin" TargetMode="External"/><Relationship Id="rId3" Type="http://schemas.openxmlformats.org/officeDocument/2006/relationships/image" Target="../media/image20.jpeg"/><Relationship Id="rId7" Type="http://schemas.openxmlformats.org/officeDocument/2006/relationships/hyperlink" Target="https://fr.wikipedia.org/wiki/Comt%C3%A9_de_Miller_(G%C3%A9orgie)" TargetMode="External"/><Relationship Id="rId12" Type="http://schemas.openxmlformats.org/officeDocument/2006/relationships/hyperlink" Target="https://fr.wikipedia.org/wiki/Frank_Morris" TargetMode="External"/><Relationship Id="rId2" Type="http://schemas.openxmlformats.org/officeDocument/2006/relationships/image" Target="../media/image1.jpg"/><Relationship Id="rId16" Type="http://schemas.openxmlformats.org/officeDocument/2006/relationships/image" Target="../media/image21.jpeg"/><Relationship Id="rId1" Type="http://schemas.openxmlformats.org/officeDocument/2006/relationships/slideLayout" Target="../slideLayouts/slideLayout7.xml"/><Relationship Id="rId6" Type="http://schemas.openxmlformats.org/officeDocument/2006/relationships/hyperlink" Target="https://fr.wikipedia.org/wiki/1930" TargetMode="External"/><Relationship Id="rId11" Type="http://schemas.openxmlformats.org/officeDocument/2006/relationships/hyperlink" Target="https://fr.wikipedia.org/wiki/Clarence_Anglin" TargetMode="External"/><Relationship Id="rId5" Type="http://schemas.openxmlformats.org/officeDocument/2006/relationships/hyperlink" Target="https://fr.wikipedia.org/wiki/Mai_1930" TargetMode="External"/><Relationship Id="rId15" Type="http://schemas.openxmlformats.org/officeDocument/2006/relationships/hyperlink" Target="https://fr.wikipedia.org/wiki/Baie_de_San_Francisco" TargetMode="External"/><Relationship Id="rId10" Type="http://schemas.openxmlformats.org/officeDocument/2006/relationships/hyperlink" Target="https://fr.wikipedia.org/wiki/Alcatraz" TargetMode="External"/><Relationship Id="rId4" Type="http://schemas.openxmlformats.org/officeDocument/2006/relationships/hyperlink" Target="https://fr.wikipedia.org/wiki/2_mai" TargetMode="External"/><Relationship Id="rId9" Type="http://schemas.openxmlformats.org/officeDocument/2006/relationships/hyperlink" Target="https://fr.wikipedia.org/wiki/%C3%89tats-Unis" TargetMode="External"/><Relationship Id="rId14" Type="http://schemas.openxmlformats.org/officeDocument/2006/relationships/hyperlink" Target="https://fr.wikipedia.org/wiki/1962"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fr.wikipedia.org/wiki/%C3%89vasion_d%27Alcatraz_de_1962" TargetMode="External"/><Relationship Id="rId7" Type="http://schemas.openxmlformats.org/officeDocument/2006/relationships/image" Target="../media/image22.pn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hyperlink" Target="https://fr.wikipedia.org/wiki/FBI" TargetMode="External"/><Relationship Id="rId5" Type="http://schemas.openxmlformats.org/officeDocument/2006/relationships/hyperlink" Target="https://fr.wikipedia.org/wiki/P%C3%A9nitencier_d%27Atlanta" TargetMode="External"/><Relationship Id="rId4" Type="http://schemas.openxmlformats.org/officeDocument/2006/relationships/hyperlink" Target="https://fr.wikipedia.org/wiki/Alcatraz"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s://fr.wikipedia.org/wiki/Br%C3%A9sil" TargetMode="External"/><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hyperlink" Target="https://fr.wikipedia.org/wiki/Am%C3%A9rique_du_Sud" TargetMode="External"/><Relationship Id="rId4" Type="http://schemas.openxmlformats.org/officeDocument/2006/relationships/hyperlink" Target="https://fr.wikipedia.org/wiki/Floride"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hyperlink" Target="http://www.sfgate.com/crime/article/Alcatraz-escapees-family-convinced-brothers-alive-3626364.php"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34.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317500"/>
          </a:effectLst>
        </p:spPr>
      </p:pic>
      <p:pic>
        <p:nvPicPr>
          <p:cNvPr id="2" name="Image 1"/>
          <p:cNvPicPr>
            <a:picLocks noChangeAspect="1"/>
          </p:cNvPicPr>
          <p:nvPr/>
        </p:nvPicPr>
        <p:blipFill rotWithShape="1">
          <a:blip r:embed="rId4">
            <a:extLst>
              <a:ext uri="{28A0092B-C50C-407E-A947-70E740481C1C}">
                <a14:useLocalDpi xmlns:a14="http://schemas.microsoft.com/office/drawing/2010/main" val="0"/>
              </a:ext>
            </a:extLst>
          </a:blip>
          <a:srcRect t="2374" b="4291"/>
          <a:stretch/>
        </p:blipFill>
        <p:spPr>
          <a:xfrm>
            <a:off x="1347555" y="300625"/>
            <a:ext cx="9271423" cy="6400800"/>
          </a:xfrm>
          <a:prstGeom prst="rect">
            <a:avLst/>
          </a:prstGeom>
        </p:spPr>
      </p:pic>
    </p:spTree>
    <p:extLst>
      <p:ext uri="{BB962C8B-B14F-4D97-AF65-F5344CB8AC3E}">
        <p14:creationId xmlns:p14="http://schemas.microsoft.com/office/powerpoint/2010/main" val="2690010018"/>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générique fin évadé d'alcatraz.wav"/>
          </p:stSnd>
        </p:sndAc>
      </p:transition>
    </mc:Choice>
    <mc:Fallback xmlns="">
      <p:transition spd="slow">
        <p:sndAc>
          <p:stSnd loop="1">
            <p:snd r:embed="rId5" name="générique fin évadé d'alcatraz.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a:effectLst>
            <a:softEdge rad="635000"/>
          </a:effectLst>
        </p:spPr>
      </p:pic>
      <p:pic>
        <p:nvPicPr>
          <p:cNvPr id="4098" name="Picture 2" descr="Photographie aÃ©rienne de l'Ã®le d'Alcatraz dans la baie de San Francisc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5721" y="0"/>
            <a:ext cx="462627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413359" y="671691"/>
            <a:ext cx="4814169"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rgbClr val="222222"/>
                </a:solidFill>
                <a:effectLst/>
                <a:cs typeface="Arial" panose="020B0604020202020204" pitchFamily="34" charset="0"/>
              </a:rPr>
              <a:t>L'</a:t>
            </a:r>
            <a:r>
              <a:rPr kumimoji="0" lang="fr-FR" altLang="fr-FR" b="1" i="0" u="none" strike="noStrike" cap="none" normalizeH="0" baseline="0" dirty="0" smtClean="0">
                <a:ln>
                  <a:noFill/>
                </a:ln>
                <a:solidFill>
                  <a:srgbClr val="222222"/>
                </a:solidFill>
                <a:effectLst/>
                <a:cs typeface="Arial" panose="020B0604020202020204" pitchFamily="34" charset="0"/>
              </a:rPr>
              <a:t>île d'Alcatraz</a:t>
            </a:r>
            <a:r>
              <a:rPr kumimoji="0" lang="fr-FR" altLang="fr-FR" b="0" i="0" u="none" strike="noStrike" cap="none" normalizeH="0" baseline="0" dirty="0" smtClean="0">
                <a:ln>
                  <a:noFill/>
                </a:ln>
                <a:solidFill>
                  <a:srgbClr val="222222"/>
                </a:solidFill>
                <a:effectLst/>
                <a:cs typeface="Arial" panose="020B0604020202020204" pitchFamily="34" charset="0"/>
              </a:rPr>
              <a:t>, en </a:t>
            </a:r>
            <a:r>
              <a:rPr kumimoji="0" lang="fr-FR" altLang="fr-FR" b="0" i="0" u="none" strike="noStrike" cap="none" normalizeH="0" baseline="0" dirty="0" smtClean="0">
                <a:ln>
                  <a:noFill/>
                </a:ln>
                <a:solidFill>
                  <a:srgbClr val="0B0080"/>
                </a:solidFill>
                <a:effectLst/>
                <a:cs typeface="Arial" panose="020B0604020202020204" pitchFamily="34" charset="0"/>
                <a:hlinkClick r:id="rId4" tooltip="Anglais"/>
              </a:rPr>
              <a:t>anglais</a:t>
            </a:r>
            <a:r>
              <a:rPr kumimoji="0" lang="fr-FR" altLang="fr-FR" b="0" i="0" u="none" strike="noStrike" cap="none" normalizeH="0" baseline="0" dirty="0" smtClean="0">
                <a:ln>
                  <a:noFill/>
                </a:ln>
                <a:solidFill>
                  <a:srgbClr val="222222"/>
                </a:solidFill>
                <a:effectLst/>
                <a:cs typeface="Arial" panose="020B0604020202020204" pitchFamily="34" charset="0"/>
              </a:rPr>
              <a:t> </a:t>
            </a:r>
            <a:r>
              <a:rPr kumimoji="0" lang="fr-FR" altLang="fr-FR" b="0" i="1" u="none" strike="noStrike" cap="none" normalizeH="0" baseline="0" dirty="0" smtClean="0">
                <a:ln>
                  <a:noFill/>
                </a:ln>
                <a:solidFill>
                  <a:srgbClr val="222222"/>
                </a:solidFill>
                <a:effectLst/>
                <a:cs typeface="Arial" panose="020B0604020202020204" pitchFamily="34" charset="0"/>
              </a:rPr>
              <a:t>Alcatraz Island</a:t>
            </a:r>
            <a:r>
              <a:rPr kumimoji="0" lang="fr-FR" altLang="fr-FR" b="0" i="0" u="none" strike="noStrike" cap="none" normalizeH="0" baseline="0" dirty="0" smtClean="0">
                <a:ln>
                  <a:noFill/>
                </a:ln>
                <a:solidFill>
                  <a:srgbClr val="222222"/>
                </a:solidFill>
                <a:effectLst/>
                <a:cs typeface="Arial" panose="020B0604020202020204" pitchFamily="34" charset="0"/>
              </a:rPr>
              <a:t>, est une </a:t>
            </a:r>
            <a:r>
              <a:rPr kumimoji="0" lang="fr-FR" altLang="fr-FR" b="0" i="0" u="none" strike="noStrike" cap="none" normalizeH="0" baseline="0" dirty="0" smtClean="0">
                <a:ln>
                  <a:noFill/>
                </a:ln>
                <a:solidFill>
                  <a:srgbClr val="0B0080"/>
                </a:solidFill>
                <a:effectLst/>
                <a:cs typeface="Arial" panose="020B0604020202020204" pitchFamily="34" charset="0"/>
                <a:hlinkClick r:id="rId5" tooltip="Île"/>
              </a:rPr>
              <a:t>île</a:t>
            </a:r>
            <a:r>
              <a:rPr kumimoji="0" lang="fr-FR" altLang="fr-FR" b="0" i="0" u="none" strike="noStrike" cap="none" normalizeH="0" baseline="0" dirty="0" smtClean="0">
                <a:ln>
                  <a:noFill/>
                </a:ln>
                <a:solidFill>
                  <a:srgbClr val="222222"/>
                </a:solidFill>
                <a:effectLst/>
                <a:cs typeface="Arial" panose="020B0604020202020204" pitchFamily="34" charset="0"/>
              </a:rPr>
              <a:t> située dans la </a:t>
            </a:r>
            <a:r>
              <a:rPr kumimoji="0" lang="fr-FR" altLang="fr-FR" b="0" i="0" u="none" strike="noStrike" cap="none" normalizeH="0" baseline="0" dirty="0" smtClean="0">
                <a:ln>
                  <a:noFill/>
                </a:ln>
                <a:solidFill>
                  <a:srgbClr val="0B0080"/>
                </a:solidFill>
                <a:effectLst/>
                <a:cs typeface="Arial" panose="020B0604020202020204" pitchFamily="34" charset="0"/>
                <a:hlinkClick r:id="rId6" tooltip="Baie de San Francisco"/>
              </a:rPr>
              <a:t>baie de San Francisco</a:t>
            </a:r>
            <a:r>
              <a:rPr kumimoji="0" lang="fr-FR" altLang="fr-FR" b="0" i="0" u="none" strike="noStrike" cap="none" normalizeH="0" baseline="0" dirty="0" smtClean="0">
                <a:ln>
                  <a:noFill/>
                </a:ln>
                <a:solidFill>
                  <a:srgbClr val="222222"/>
                </a:solidFill>
                <a:effectLst/>
                <a:cs typeface="Arial" panose="020B0604020202020204" pitchFamily="34" charset="0"/>
              </a:rPr>
              <a:t> à 1,92 km (1,19 mile) du port de </a:t>
            </a:r>
            <a:r>
              <a:rPr kumimoji="0" lang="fr-FR" altLang="fr-FR" b="0" i="0" u="none" strike="noStrike" cap="none" normalizeH="0" baseline="0" dirty="0" smtClean="0">
                <a:ln>
                  <a:noFill/>
                </a:ln>
                <a:solidFill>
                  <a:srgbClr val="0B0080"/>
                </a:solidFill>
                <a:effectLst/>
                <a:cs typeface="Arial" panose="020B0604020202020204" pitchFamily="34" charset="0"/>
                <a:hlinkClick r:id="rId7" tooltip="San Francisco"/>
              </a:rPr>
              <a:t>San Francisco</a:t>
            </a:r>
            <a:r>
              <a:rPr kumimoji="0" lang="fr-FR" altLang="fr-FR" b="0" i="0" u="none" strike="noStrike" cap="none" normalizeH="0" baseline="0" dirty="0" smtClean="0">
                <a:ln>
                  <a:noFill/>
                </a:ln>
                <a:solidFill>
                  <a:srgbClr val="222222"/>
                </a:solidFill>
                <a:effectLst/>
                <a:cs typeface="Arial" panose="020B0604020202020204" pitchFamily="34" charset="0"/>
              </a:rPr>
              <a:t> en </a:t>
            </a:r>
            <a:r>
              <a:rPr kumimoji="0" lang="fr-FR" altLang="fr-FR" b="0" i="0" u="none" strike="noStrike" cap="none" normalizeH="0" baseline="0" dirty="0" smtClean="0">
                <a:ln>
                  <a:noFill/>
                </a:ln>
                <a:solidFill>
                  <a:srgbClr val="0B0080"/>
                </a:solidFill>
                <a:effectLst/>
                <a:cs typeface="Arial" panose="020B0604020202020204" pitchFamily="34" charset="0"/>
                <a:hlinkClick r:id="rId8" tooltip="Californie"/>
              </a:rPr>
              <a:t>Californie</a:t>
            </a:r>
            <a:r>
              <a:rPr kumimoji="0" lang="fr-FR" altLang="fr-FR" b="0" i="0" u="none" strike="noStrike" cap="none" normalizeH="0" baseline="0" dirty="0" smtClean="0">
                <a:ln>
                  <a:noFill/>
                </a:ln>
                <a:solidFill>
                  <a:srgbClr val="222222"/>
                </a:solidFill>
                <a:effectLst/>
                <a:cs typeface="Arial" panose="020B0604020202020204" pitchFamily="34" charset="0"/>
              </a:rPr>
              <a:t>, dans l'Ouest des </a:t>
            </a:r>
            <a:r>
              <a:rPr kumimoji="0" lang="fr-FR" altLang="fr-FR" b="0" i="0" u="none" strike="noStrike" cap="none" normalizeH="0" baseline="0" dirty="0" smtClean="0">
                <a:ln>
                  <a:noFill/>
                </a:ln>
                <a:solidFill>
                  <a:srgbClr val="0B0080"/>
                </a:solidFill>
                <a:effectLst/>
                <a:cs typeface="Arial" panose="020B0604020202020204" pitchFamily="34" charset="0"/>
                <a:hlinkClick r:id="rId9" tooltip="États-Unis"/>
              </a:rPr>
              <a:t>États-Unis</a:t>
            </a:r>
            <a:r>
              <a:rPr kumimoji="0" lang="fr-FR" altLang="fr-FR" b="0" i="0" u="none" strike="noStrike" cap="none" normalizeH="0" baseline="0" dirty="0" smtClean="0">
                <a:ln>
                  <a:noFill/>
                </a:ln>
                <a:solidFill>
                  <a:srgbClr val="222222"/>
                </a:solidFill>
                <a:effectLst/>
                <a:cs typeface="Arial" panose="020B0604020202020204" pitchFamily="34" charset="0"/>
              </a:rPr>
              <a:t>.</a:t>
            </a:r>
            <a:endParaRPr kumimoji="0" lang="fr-FR" altLang="fr-FR"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rgbClr val="222222"/>
                </a:solidFill>
                <a:effectLst/>
                <a:cs typeface="Arial" panose="020B0604020202020204" pitchFamily="34" charset="0"/>
              </a:rPr>
              <a:t>Elle fut nommée ainsi par les Espagnols car elle servait de refuge à de nombreux </a:t>
            </a:r>
            <a:r>
              <a:rPr kumimoji="0" lang="fr-FR" altLang="fr-FR" b="0" i="0" u="none" strike="noStrike" cap="none" normalizeH="0" baseline="0" dirty="0" smtClean="0">
                <a:ln>
                  <a:noFill/>
                </a:ln>
                <a:solidFill>
                  <a:srgbClr val="0B0080"/>
                </a:solidFill>
                <a:effectLst/>
                <a:cs typeface="Arial" panose="020B0604020202020204" pitchFamily="34" charset="0"/>
                <a:hlinkClick r:id="rId10" tooltip="Pélican"/>
              </a:rPr>
              <a:t>pélicans</a:t>
            </a:r>
            <a:r>
              <a:rPr kumimoji="0" lang="fr-FR" altLang="fr-FR" b="0" i="0" u="none" strike="noStrike" cap="none" normalizeH="0" baseline="0" dirty="0" smtClean="0">
                <a:ln>
                  <a:noFill/>
                </a:ln>
                <a:solidFill>
                  <a:srgbClr val="222222"/>
                </a:solidFill>
                <a:effectLst/>
                <a:cs typeface="Arial" panose="020B0604020202020204" pitchFamily="34" charset="0"/>
              </a:rPr>
              <a:t> (</a:t>
            </a:r>
            <a:r>
              <a:rPr kumimoji="0" lang="fr-FR" altLang="fr-FR" b="0" i="1" u="none" strike="noStrike" cap="none" normalizeH="0" baseline="0" dirty="0" smtClean="0">
                <a:ln>
                  <a:noFill/>
                </a:ln>
                <a:solidFill>
                  <a:srgbClr val="222222"/>
                </a:solidFill>
                <a:effectLst/>
                <a:cs typeface="Arial" panose="020B0604020202020204" pitchFamily="34" charset="0"/>
              </a:rPr>
              <a:t>alcatraz</a:t>
            </a:r>
            <a:r>
              <a:rPr kumimoji="0" lang="fr-FR" altLang="fr-FR" b="0" i="0" u="none" strike="noStrike" cap="none" normalizeH="0" baseline="0" dirty="0" smtClean="0">
                <a:ln>
                  <a:noFill/>
                </a:ln>
                <a:solidFill>
                  <a:srgbClr val="222222"/>
                </a:solidFill>
                <a:effectLst/>
                <a:cs typeface="Arial" panose="020B0604020202020204" pitchFamily="34" charset="0"/>
              </a:rPr>
              <a:t> est le nom espagnol actuel du </a:t>
            </a:r>
            <a:r>
              <a:rPr kumimoji="0" lang="fr-FR" altLang="fr-FR" b="0" i="0" u="none" strike="noStrike" cap="none" normalizeH="0" baseline="0" dirty="0" smtClean="0">
                <a:ln>
                  <a:noFill/>
                </a:ln>
                <a:solidFill>
                  <a:srgbClr val="0B0080"/>
                </a:solidFill>
                <a:effectLst/>
                <a:cs typeface="Arial" panose="020B0604020202020204" pitchFamily="34" charset="0"/>
                <a:hlinkClick r:id="rId11" tooltip="Fou de Bassan"/>
              </a:rPr>
              <a:t>fou de </a:t>
            </a:r>
            <a:r>
              <a:rPr kumimoji="0" lang="fr-FR" altLang="fr-FR" b="0" i="0" u="none" strike="noStrike" cap="none" normalizeH="0" baseline="0" dirty="0" err="1" smtClean="0">
                <a:ln>
                  <a:noFill/>
                </a:ln>
                <a:solidFill>
                  <a:srgbClr val="0B0080"/>
                </a:solidFill>
                <a:effectLst/>
                <a:cs typeface="Arial" panose="020B0604020202020204" pitchFamily="34" charset="0"/>
                <a:hlinkClick r:id="rId11" tooltip="Fou de Bassan"/>
              </a:rPr>
              <a:t>Bassan</a:t>
            </a:r>
            <a:r>
              <a:rPr kumimoji="0" lang="fr-FR" altLang="fr-FR" b="0" i="0" u="none" strike="noStrike" cap="none" normalizeH="0" baseline="0" dirty="0" smtClean="0">
                <a:ln>
                  <a:noFill/>
                </a:ln>
                <a:solidFill>
                  <a:srgbClr val="222222"/>
                </a:solidFill>
                <a:effectLst/>
                <a:cs typeface="Arial" panose="020B0604020202020204" pitchFamily="34" charset="0"/>
              </a:rPr>
              <a:t>). Cette île hébergea une forteresse militaire pendant plusieurs décennies (</a:t>
            </a:r>
            <a:r>
              <a:rPr kumimoji="0" lang="fr-FR" altLang="fr-FR" b="0" i="0" u="none" strike="noStrike" cap="none" normalizeH="0" baseline="0" dirty="0" smtClean="0">
                <a:ln>
                  <a:noFill/>
                </a:ln>
                <a:solidFill>
                  <a:srgbClr val="0B0080"/>
                </a:solidFill>
                <a:effectLst/>
                <a:cs typeface="Arial" panose="020B0604020202020204" pitchFamily="34" charset="0"/>
                <a:hlinkClick r:id="rId12" tooltip="1850"/>
              </a:rPr>
              <a:t>1850</a:t>
            </a:r>
            <a:r>
              <a:rPr kumimoji="0" lang="fr-FR" altLang="fr-FR" b="0" i="0" u="none" strike="noStrike" cap="none" normalizeH="0" baseline="0" dirty="0" smtClean="0">
                <a:ln>
                  <a:noFill/>
                </a:ln>
                <a:solidFill>
                  <a:srgbClr val="222222"/>
                </a:solidFill>
                <a:effectLst/>
                <a:cs typeface="Arial" panose="020B0604020202020204" pitchFamily="34" charset="0"/>
              </a:rPr>
              <a:t>-</a:t>
            </a:r>
            <a:r>
              <a:rPr kumimoji="0" lang="fr-FR" altLang="fr-FR" b="0" i="0" u="none" strike="noStrike" cap="none" normalizeH="0" baseline="0" dirty="0" smtClean="0">
                <a:ln>
                  <a:noFill/>
                </a:ln>
                <a:solidFill>
                  <a:srgbClr val="0B0080"/>
                </a:solidFill>
                <a:effectLst/>
                <a:cs typeface="Arial" panose="020B0604020202020204" pitchFamily="34" charset="0"/>
                <a:hlinkClick r:id="rId13" tooltip="1909"/>
              </a:rPr>
              <a:t>1909</a:t>
            </a:r>
            <a:r>
              <a:rPr kumimoji="0" lang="fr-FR" altLang="fr-FR" b="0" i="0" u="none" strike="noStrike" cap="none" normalizeH="0" baseline="0" dirty="0" smtClean="0">
                <a:ln>
                  <a:noFill/>
                </a:ln>
                <a:solidFill>
                  <a:srgbClr val="222222"/>
                </a:solidFill>
                <a:effectLst/>
                <a:cs typeface="Arial" panose="020B0604020202020204" pitchFamily="34" charset="0"/>
              </a:rPr>
              <a:t>), puis une prison militaire (</a:t>
            </a:r>
            <a:r>
              <a:rPr kumimoji="0" lang="fr-FR" altLang="fr-FR" b="0" i="0" u="none" strike="noStrike" cap="none" normalizeH="0" baseline="0" dirty="0" smtClean="0">
                <a:ln>
                  <a:noFill/>
                </a:ln>
                <a:solidFill>
                  <a:srgbClr val="0B0080"/>
                </a:solidFill>
                <a:effectLst/>
                <a:cs typeface="Arial" panose="020B0604020202020204" pitchFamily="34" charset="0"/>
                <a:hlinkClick r:id="rId13" tooltip="1909"/>
              </a:rPr>
              <a:t>1909</a:t>
            </a:r>
            <a:r>
              <a:rPr kumimoji="0" lang="fr-FR" altLang="fr-FR" b="0" i="0" u="none" strike="noStrike" cap="none" normalizeH="0" baseline="0" dirty="0" smtClean="0">
                <a:ln>
                  <a:noFill/>
                </a:ln>
                <a:solidFill>
                  <a:srgbClr val="222222"/>
                </a:solidFill>
                <a:effectLst/>
                <a:cs typeface="Arial" panose="020B0604020202020204" pitchFamily="34" charset="0"/>
              </a:rPr>
              <a:t>-</a:t>
            </a:r>
            <a:r>
              <a:rPr kumimoji="0" lang="fr-FR" altLang="fr-FR" b="0" i="0" u="none" strike="noStrike" cap="none" normalizeH="0" baseline="0" dirty="0" smtClean="0">
                <a:ln>
                  <a:noFill/>
                </a:ln>
                <a:solidFill>
                  <a:srgbClr val="0B0080"/>
                </a:solidFill>
                <a:effectLst/>
                <a:cs typeface="Arial" panose="020B0604020202020204" pitchFamily="34" charset="0"/>
                <a:hlinkClick r:id="rId14" tooltip="1933"/>
              </a:rPr>
              <a:t>1933</a:t>
            </a:r>
            <a:r>
              <a:rPr kumimoji="0" lang="fr-FR" altLang="fr-FR" b="0" i="0" u="none" strike="noStrike" cap="none" normalizeH="0" baseline="0" dirty="0" smtClean="0">
                <a:ln>
                  <a:noFill/>
                </a:ln>
                <a:solidFill>
                  <a:srgbClr val="222222"/>
                </a:solidFill>
                <a:effectLst/>
                <a:cs typeface="Arial" panose="020B0604020202020204" pitchFamily="34" charset="0"/>
              </a:rPr>
              <a:t>) et une </a:t>
            </a:r>
            <a:r>
              <a:rPr kumimoji="0" lang="fr-FR" altLang="fr-FR" b="0" i="0" u="none" strike="noStrike" cap="none" normalizeH="0" baseline="0" dirty="0" smtClean="0">
                <a:ln>
                  <a:noFill/>
                </a:ln>
                <a:solidFill>
                  <a:srgbClr val="0B0080"/>
                </a:solidFill>
                <a:effectLst/>
                <a:cs typeface="Arial" panose="020B0604020202020204" pitchFamily="34" charset="0"/>
                <a:hlinkClick r:id="rId15" tooltip="Bureau fédéral des prisons"/>
              </a:rPr>
              <a:t>prison fédérale</a:t>
            </a:r>
            <a:r>
              <a:rPr kumimoji="0" lang="fr-FR" altLang="fr-FR" b="0" i="0" u="none" strike="noStrike" cap="none" normalizeH="0" baseline="0" dirty="0" smtClean="0">
                <a:ln>
                  <a:noFill/>
                </a:ln>
                <a:solidFill>
                  <a:srgbClr val="222222"/>
                </a:solidFill>
                <a:effectLst/>
                <a:cs typeface="Arial" panose="020B0604020202020204" pitchFamily="34" charset="0"/>
              </a:rPr>
              <a:t> de haute sécurité (</a:t>
            </a:r>
            <a:r>
              <a:rPr kumimoji="0" lang="fr-FR" altLang="fr-FR" b="0" i="0" u="none" strike="noStrike" cap="none" normalizeH="0" baseline="0" dirty="0" smtClean="0">
                <a:ln>
                  <a:noFill/>
                </a:ln>
                <a:solidFill>
                  <a:srgbClr val="0B0080"/>
                </a:solidFill>
                <a:effectLst/>
                <a:cs typeface="Arial" panose="020B0604020202020204" pitchFamily="34" charset="0"/>
                <a:hlinkClick r:id="rId16" tooltip="1934"/>
              </a:rPr>
              <a:t>1934</a:t>
            </a:r>
            <a:r>
              <a:rPr kumimoji="0" lang="fr-FR" altLang="fr-FR" b="0" i="0" u="none" strike="noStrike" cap="none" normalizeH="0" baseline="0" dirty="0" smtClean="0">
                <a:ln>
                  <a:noFill/>
                </a:ln>
                <a:solidFill>
                  <a:srgbClr val="222222"/>
                </a:solidFill>
                <a:effectLst/>
                <a:cs typeface="Arial" panose="020B0604020202020204" pitchFamily="34" charset="0"/>
              </a:rPr>
              <a:t>-</a:t>
            </a:r>
            <a:r>
              <a:rPr kumimoji="0" lang="fr-FR" altLang="fr-FR" b="0" i="0" u="none" strike="noStrike" cap="none" normalizeH="0" baseline="0" dirty="0" smtClean="0">
                <a:ln>
                  <a:noFill/>
                </a:ln>
                <a:solidFill>
                  <a:srgbClr val="0B0080"/>
                </a:solidFill>
                <a:effectLst/>
                <a:cs typeface="Arial" panose="020B0604020202020204" pitchFamily="34" charset="0"/>
                <a:hlinkClick r:id="rId17" tooltip="1963"/>
              </a:rPr>
              <a:t>1963</a:t>
            </a:r>
            <a:r>
              <a:rPr kumimoji="0" lang="fr-FR" altLang="fr-FR" b="0" i="0" u="none" strike="noStrike" cap="none" normalizeH="0" baseline="0" dirty="0" smtClean="0">
                <a:ln>
                  <a:noFill/>
                </a:ln>
                <a:solidFill>
                  <a:srgbClr val="222222"/>
                </a:solidFill>
                <a:effectLst/>
                <a:cs typeface="Arial" panose="020B0604020202020204" pitchFamily="34" charset="0"/>
              </a:rPr>
              <a:t>). </a:t>
            </a:r>
            <a:r>
              <a:rPr kumimoji="0" lang="fr-FR" altLang="fr-FR" b="0" i="0" u="none" strike="noStrike" cap="none" normalizeH="0" baseline="0" dirty="0" smtClean="0">
                <a:ln>
                  <a:noFill/>
                </a:ln>
                <a:solidFill>
                  <a:srgbClr val="0B0080"/>
                </a:solidFill>
                <a:effectLst/>
                <a:cs typeface="Arial" panose="020B0604020202020204" pitchFamily="34" charset="0"/>
                <a:hlinkClick r:id="rId18" tooltip="Occupation d'Alcatraz"/>
              </a:rPr>
              <a:t>Occupé par les Amérindiens de 1969 à 1971</a:t>
            </a:r>
            <a:r>
              <a:rPr kumimoji="0" lang="fr-FR" altLang="fr-FR" b="0" i="0" u="none" strike="noStrike" cap="none" normalizeH="0" baseline="0" dirty="0" smtClean="0">
                <a:ln>
                  <a:noFill/>
                </a:ln>
                <a:solidFill>
                  <a:srgbClr val="222222"/>
                </a:solidFill>
                <a:effectLst/>
                <a:cs typeface="Arial" panose="020B0604020202020204" pitchFamily="34" charset="0"/>
              </a:rPr>
              <a:t>, le complexe d'Alcatraz est aujourd'hui reconverti en un site historique géré par le </a:t>
            </a:r>
            <a:r>
              <a:rPr kumimoji="0" lang="fr-FR" altLang="fr-FR" b="0" i="0" u="none" strike="noStrike" cap="none" normalizeH="0" baseline="0" dirty="0" smtClean="0">
                <a:ln>
                  <a:noFill/>
                </a:ln>
                <a:solidFill>
                  <a:srgbClr val="0B0080"/>
                </a:solidFill>
                <a:effectLst/>
                <a:cs typeface="Arial" panose="020B0604020202020204" pitchFamily="34" charset="0"/>
                <a:hlinkClick r:id="rId19" tooltip="National Park Service"/>
              </a:rPr>
              <a:t>service des parcs nationaux des États-Unis</a:t>
            </a:r>
            <a:r>
              <a:rPr kumimoji="0" lang="fr-FR" altLang="fr-FR" b="0" i="0" u="none" strike="noStrike" cap="none" normalizeH="0" baseline="0" dirty="0" smtClean="0">
                <a:ln>
                  <a:noFill/>
                </a:ln>
                <a:solidFill>
                  <a:srgbClr val="222222"/>
                </a:solidFill>
                <a:effectLst/>
                <a:cs typeface="Arial" panose="020B0604020202020204" pitchFamily="34" charset="0"/>
              </a:rPr>
              <a:t>. Il est visité chaque année par plus d'un million de touristes et demeure un lieu d'observation des oiseaux de la baie.</a:t>
            </a:r>
            <a:endParaRPr kumimoji="0" lang="fr-FR" altLang="fr-FR"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4612391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a:effectLst>
            <a:softEdge rad="635000"/>
          </a:effectLst>
        </p:spPr>
      </p:pic>
      <p:sp>
        <p:nvSpPr>
          <p:cNvPr id="2" name="Rectangle 1"/>
          <p:cNvSpPr/>
          <p:nvPr/>
        </p:nvSpPr>
        <p:spPr>
          <a:xfrm>
            <a:off x="1" y="597466"/>
            <a:ext cx="7139836" cy="5909310"/>
          </a:xfrm>
          <a:prstGeom prst="rect">
            <a:avLst/>
          </a:prstGeom>
        </p:spPr>
        <p:txBody>
          <a:bodyPr wrap="square">
            <a:spAutoFit/>
          </a:bodyPr>
          <a:lstStyle/>
          <a:p>
            <a:pPr algn="just"/>
            <a:r>
              <a:rPr lang="fr-FR" b="1" u="sng" dirty="0">
                <a:latin typeface="lucida sans unicode" panose="020B0602030504020204" pitchFamily="34" charset="0"/>
              </a:rPr>
              <a:t>Alcatraz</a:t>
            </a:r>
            <a:endParaRPr lang="fr-FR" dirty="0">
              <a:latin typeface="Cabin"/>
            </a:endParaRPr>
          </a:p>
          <a:p>
            <a:pPr algn="just"/>
            <a:r>
              <a:rPr lang="fr-FR" dirty="0">
                <a:latin typeface="lucida sans unicode" panose="020B0602030504020204" pitchFamily="34" charset="0"/>
              </a:rPr>
              <a:t>Alcatraz est une petite île rocheuse située dans la baie de San Francisco à environ 2.5 km de la ville californienne. Ce bout de terre fut utilisé tout d’abord comme forteresse militaire dès 1853 (vu son emplacement stratégique, on pouvait difficilement faire mieux…). Au début du 20</a:t>
            </a:r>
            <a:r>
              <a:rPr lang="fr-FR" baseline="30000" dirty="0">
                <a:latin typeface="lucida sans unicode" panose="020B0602030504020204" pitchFamily="34" charset="0"/>
              </a:rPr>
              <a:t>e</a:t>
            </a:r>
            <a:r>
              <a:rPr lang="fr-FR" dirty="0">
                <a:latin typeface="lucida sans unicode" panose="020B0602030504020204" pitchFamily="34" charset="0"/>
              </a:rPr>
              <a:t> siècle, la forteresse fut transformée en prison militaire, puis en 1933 elle devint une prison fédérale les plus redoutées et les plus sûres du pays. Non seulement le nombre de gardiens y étaient imposant, puisque l’on comptait près d’un surveillant pour 3 détenus, mais aussi de part son infrastructure. Ajoutons à cela, les eaux froides qui bordent l’île, rarement au-delà de 10 degrés, et les courants puissants dus à la marée. Autant dire que ça calme tout de suite et que l’espoir de nager depuis le rocher jusqu’à la baie était aussi grand que de gagner à la loterie du samedi soir. Soit le nageur était emporté au large par les courants, soit il mourrait d’hypothermie.</a:t>
            </a:r>
            <a:endParaRPr lang="fr-FR" dirty="0">
              <a:latin typeface="Cabin"/>
            </a:endParaRPr>
          </a:p>
          <a:p>
            <a:pPr algn="just"/>
            <a:r>
              <a:rPr lang="fr-FR" dirty="0">
                <a:latin typeface="lucida sans unicode" panose="020B0602030504020204" pitchFamily="34" charset="0"/>
              </a:rPr>
              <a:t>Il est donc fort compréhensible que de grands noms du banditisme y aient séjournés, tels que Al Capone, George « Machine Gun » Kelly ou encore Alvin </a:t>
            </a:r>
            <a:r>
              <a:rPr lang="fr-FR" dirty="0" err="1">
                <a:latin typeface="lucida sans unicode" panose="020B0602030504020204" pitchFamily="34" charset="0"/>
              </a:rPr>
              <a:t>Karpis</a:t>
            </a:r>
            <a:r>
              <a:rPr lang="fr-FR" dirty="0">
                <a:latin typeface="lucida sans unicode" panose="020B0602030504020204" pitchFamily="34" charset="0"/>
              </a:rPr>
              <a:t>.</a:t>
            </a:r>
            <a:endParaRPr lang="fr-FR" b="0" i="0" dirty="0">
              <a:effectLst/>
              <a:latin typeface="Cabin"/>
            </a:endParaRPr>
          </a:p>
        </p:txBody>
      </p:sp>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b="2801"/>
          <a:stretch/>
        </p:blipFill>
        <p:spPr>
          <a:xfrm>
            <a:off x="7377830" y="448922"/>
            <a:ext cx="4384110" cy="6206397"/>
          </a:xfrm>
          <a:prstGeom prst="rect">
            <a:avLst/>
          </a:prstGeom>
        </p:spPr>
      </p:pic>
    </p:spTree>
    <p:extLst>
      <p:ext uri="{BB962C8B-B14F-4D97-AF65-F5344CB8AC3E}">
        <p14:creationId xmlns:p14="http://schemas.microsoft.com/office/powerpoint/2010/main" val="17116461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635000"/>
          </a:effectLst>
        </p:spPr>
      </p:pic>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b="2273"/>
          <a:stretch/>
        </p:blipFill>
        <p:spPr>
          <a:xfrm>
            <a:off x="6119165" y="1002082"/>
            <a:ext cx="5859988" cy="4334005"/>
          </a:xfrm>
          <a:prstGeom prst="rect">
            <a:avLst/>
          </a:prstGeom>
        </p:spPr>
      </p:pic>
      <p:sp>
        <p:nvSpPr>
          <p:cNvPr id="3" name="Rectangle 2"/>
          <p:cNvSpPr/>
          <p:nvPr/>
        </p:nvSpPr>
        <p:spPr>
          <a:xfrm>
            <a:off x="192066" y="2863125"/>
            <a:ext cx="5927099" cy="1200329"/>
          </a:xfrm>
          <a:prstGeom prst="rect">
            <a:avLst/>
          </a:prstGeom>
        </p:spPr>
        <p:txBody>
          <a:bodyPr wrap="square">
            <a:spAutoFit/>
          </a:bodyPr>
          <a:lstStyle/>
          <a:p>
            <a:r>
              <a:rPr lang="fr-FR" b="1" i="0" dirty="0" smtClean="0">
                <a:solidFill>
                  <a:srgbClr val="222222"/>
                </a:solidFill>
                <a:effectLst/>
                <a:latin typeface="arial" panose="020B0604020202020204" pitchFamily="34" charset="0"/>
              </a:rPr>
              <a:t>George Kelly Barnes alias George "Machine Gun" Kelly </a:t>
            </a:r>
            <a:r>
              <a:rPr lang="fr-FR" b="0" i="0" dirty="0" smtClean="0">
                <a:solidFill>
                  <a:srgbClr val="222222"/>
                </a:solidFill>
                <a:effectLst/>
                <a:latin typeface="arial" panose="020B0604020202020204" pitchFamily="34" charset="0"/>
              </a:rPr>
              <a:t>alias George R. Kelly est un célèbre criminel américain de la période de la prohibition. Il fut incarcéré à la prison d'Alcatraz.</a:t>
            </a:r>
            <a:endParaRPr lang="fr-FR" dirty="0"/>
          </a:p>
        </p:txBody>
      </p:sp>
      <p:sp>
        <p:nvSpPr>
          <p:cNvPr id="4" name="Rectangle 3"/>
          <p:cNvSpPr/>
          <p:nvPr/>
        </p:nvSpPr>
        <p:spPr>
          <a:xfrm>
            <a:off x="192066" y="218461"/>
            <a:ext cx="6096000" cy="2585323"/>
          </a:xfrm>
          <a:prstGeom prst="rect">
            <a:avLst/>
          </a:prstGeom>
        </p:spPr>
        <p:txBody>
          <a:bodyPr>
            <a:spAutoFit/>
          </a:bodyPr>
          <a:lstStyle/>
          <a:p>
            <a:r>
              <a:rPr lang="fr-FR" b="0" i="0" dirty="0" smtClean="0">
                <a:solidFill>
                  <a:srgbClr val="000000"/>
                </a:solidFill>
                <a:effectLst/>
                <a:latin typeface="Arial" panose="020B0604020202020204" pitchFamily="34" charset="0"/>
              </a:rPr>
              <a:t>En 1934</a:t>
            </a:r>
            <a:r>
              <a:rPr lang="fr-FR" b="1" dirty="0" smtClean="0">
                <a:solidFill>
                  <a:srgbClr val="000000"/>
                </a:solidFill>
                <a:effectLst/>
                <a:latin typeface="Arial" panose="020B0604020202020204" pitchFamily="34" charset="0"/>
              </a:rPr>
              <a:t>, Al </a:t>
            </a:r>
            <a:r>
              <a:rPr lang="fr-FR" b="1" i="0" dirty="0" smtClean="0">
                <a:solidFill>
                  <a:srgbClr val="000000"/>
                </a:solidFill>
                <a:effectLst/>
                <a:latin typeface="Arial" panose="020B0604020202020204" pitchFamily="34" charset="0"/>
              </a:rPr>
              <a:t>Capone</a:t>
            </a:r>
            <a:r>
              <a:rPr lang="fr-FR" b="0" i="0" dirty="0" smtClean="0">
                <a:solidFill>
                  <a:srgbClr val="000000"/>
                </a:solidFill>
                <a:effectLst/>
                <a:latin typeface="Arial" panose="020B0604020202020204" pitchFamily="34" charset="0"/>
              </a:rPr>
              <a:t> est transféré au pénitencier d'Alcatraz qui renferme les criminels les plus dangereux. Toutes les lettres sont censurées puis retapées par les gardiens qui suppriment les nombreux sujets interdits : entreprises, anciens associés... jusqu'au nouvelles quotidiennes. Les journaux sont en effet interdits, et les magazines doivent dater d'au moins sept mois. Les prisonniers sont totalement coupés du monde. Les seules informations récentes viennent des nouveaux arrivants.</a:t>
            </a:r>
            <a:endParaRPr lang="fr-FR" dirty="0"/>
          </a:p>
        </p:txBody>
      </p:sp>
      <p:sp>
        <p:nvSpPr>
          <p:cNvPr id="5" name="Rectangle 4"/>
          <p:cNvSpPr/>
          <p:nvPr/>
        </p:nvSpPr>
        <p:spPr>
          <a:xfrm>
            <a:off x="192066" y="4029566"/>
            <a:ext cx="6321468" cy="2862322"/>
          </a:xfrm>
          <a:prstGeom prst="rect">
            <a:avLst/>
          </a:prstGeom>
        </p:spPr>
        <p:txBody>
          <a:bodyPr wrap="square">
            <a:spAutoFit/>
          </a:bodyPr>
          <a:lstStyle/>
          <a:p>
            <a:r>
              <a:rPr lang="fr-FR" b="1" i="0" dirty="0" smtClean="0">
                <a:solidFill>
                  <a:srgbClr val="222222"/>
                </a:solidFill>
                <a:effectLst/>
                <a:latin typeface="Arial" panose="020B0604020202020204" pitchFamily="34" charset="0"/>
              </a:rPr>
              <a:t>Robert Franklin </a:t>
            </a:r>
            <a:r>
              <a:rPr lang="fr-FR" b="1" i="0" dirty="0" err="1" smtClean="0">
                <a:solidFill>
                  <a:srgbClr val="222222"/>
                </a:solidFill>
                <a:effectLst/>
                <a:latin typeface="Arial" panose="020B0604020202020204" pitchFamily="34" charset="0"/>
              </a:rPr>
              <a:t>Stroud</a:t>
            </a:r>
            <a:r>
              <a:rPr lang="fr-FR" b="0" i="0" dirty="0" smtClean="0">
                <a:solidFill>
                  <a:srgbClr val="222222"/>
                </a:solidFill>
                <a:effectLst/>
                <a:latin typeface="Arial" panose="020B0604020202020204" pitchFamily="34" charset="0"/>
              </a:rPr>
              <a:t>, né le </a:t>
            </a:r>
            <a:r>
              <a:rPr lang="fr-FR" u="none" strike="noStrike" dirty="0" smtClean="0">
                <a:solidFill>
                  <a:srgbClr val="0B0080"/>
                </a:solidFill>
                <a:effectLst/>
                <a:hlinkClick r:id="rId4" tooltip="28 janvier"/>
              </a:rPr>
              <a:t>28</a:t>
            </a:r>
            <a:r>
              <a:rPr lang="fr-FR" dirty="0" smtClean="0"/>
              <a:t> </a:t>
            </a:r>
            <a:r>
              <a:rPr lang="fr-FR" u="none" strike="noStrike" dirty="0" smtClean="0">
                <a:solidFill>
                  <a:srgbClr val="0B0080"/>
                </a:solidFill>
                <a:effectLst/>
                <a:hlinkClick r:id="rId5" tooltip="Janvier 1890"/>
              </a:rPr>
              <a:t>janvier</a:t>
            </a:r>
            <a:r>
              <a:rPr lang="fr-FR" dirty="0" smtClean="0"/>
              <a:t> </a:t>
            </a:r>
            <a:r>
              <a:rPr lang="fr-FR" u="none" strike="noStrike" dirty="0" smtClean="0">
                <a:solidFill>
                  <a:srgbClr val="0B0080"/>
                </a:solidFill>
                <a:effectLst/>
                <a:hlinkClick r:id="rId6" tooltip="1890"/>
              </a:rPr>
              <a:t>1890</a:t>
            </a:r>
            <a:r>
              <a:rPr lang="fr-FR" b="0" i="0" dirty="0" smtClean="0">
                <a:solidFill>
                  <a:srgbClr val="222222"/>
                </a:solidFill>
                <a:effectLst/>
                <a:latin typeface="Arial" panose="020B0604020202020204" pitchFamily="34" charset="0"/>
              </a:rPr>
              <a:t> à </a:t>
            </a:r>
            <a:r>
              <a:rPr lang="fr-FR" b="0" i="0" u="none" strike="noStrike" dirty="0" smtClean="0">
                <a:solidFill>
                  <a:srgbClr val="0B0080"/>
                </a:solidFill>
                <a:effectLst/>
                <a:latin typeface="Arial" panose="020B0604020202020204" pitchFamily="34" charset="0"/>
                <a:hlinkClick r:id="rId7" tooltip="Seattle"/>
              </a:rPr>
              <a:t>Seattle</a:t>
            </a:r>
            <a:r>
              <a:rPr lang="fr-FR" b="0" i="0" dirty="0" smtClean="0">
                <a:solidFill>
                  <a:srgbClr val="222222"/>
                </a:solidFill>
                <a:effectLst/>
                <a:latin typeface="Arial" panose="020B0604020202020204" pitchFamily="34" charset="0"/>
              </a:rPr>
              <a:t>, dans l'</a:t>
            </a:r>
            <a:r>
              <a:rPr lang="fr-FR" b="0" i="0" u="none" strike="noStrike" dirty="0" smtClean="0">
                <a:solidFill>
                  <a:srgbClr val="0B0080"/>
                </a:solidFill>
                <a:effectLst/>
                <a:latin typeface="Arial" panose="020B0604020202020204" pitchFamily="34" charset="0"/>
                <a:hlinkClick r:id="rId8" tooltip="Washington (État)"/>
              </a:rPr>
              <a:t>État de Washington</a:t>
            </a:r>
            <a:r>
              <a:rPr lang="fr-FR" b="0" i="0" dirty="0" smtClean="0">
                <a:solidFill>
                  <a:srgbClr val="222222"/>
                </a:solidFill>
                <a:effectLst/>
                <a:latin typeface="Arial" panose="020B0604020202020204" pitchFamily="34" charset="0"/>
              </a:rPr>
              <a:t>, et mort le </a:t>
            </a:r>
            <a:r>
              <a:rPr lang="fr-FR" u="none" strike="noStrike" dirty="0" smtClean="0">
                <a:solidFill>
                  <a:srgbClr val="0B0080"/>
                </a:solidFill>
                <a:effectLst/>
                <a:hlinkClick r:id="rId9" tooltip="21 novembre"/>
              </a:rPr>
              <a:t>21</a:t>
            </a:r>
            <a:r>
              <a:rPr lang="fr-FR" dirty="0" smtClean="0"/>
              <a:t> </a:t>
            </a:r>
            <a:r>
              <a:rPr lang="fr-FR" u="none" strike="noStrike" dirty="0" smtClean="0">
                <a:solidFill>
                  <a:srgbClr val="0B0080"/>
                </a:solidFill>
                <a:effectLst/>
                <a:hlinkClick r:id="rId10" tooltip="Novembre 1963"/>
              </a:rPr>
              <a:t>novembre</a:t>
            </a:r>
            <a:r>
              <a:rPr lang="fr-FR" dirty="0" smtClean="0"/>
              <a:t> </a:t>
            </a:r>
            <a:r>
              <a:rPr lang="fr-FR" u="none" strike="noStrike" dirty="0" smtClean="0">
                <a:solidFill>
                  <a:srgbClr val="0B0080"/>
                </a:solidFill>
                <a:effectLst/>
                <a:hlinkClick r:id="rId11" tooltip="1963"/>
              </a:rPr>
              <a:t>1963</a:t>
            </a:r>
            <a:r>
              <a:rPr lang="fr-FR" b="0" i="0" dirty="0" smtClean="0">
                <a:solidFill>
                  <a:srgbClr val="222222"/>
                </a:solidFill>
                <a:effectLst/>
                <a:latin typeface="Arial" panose="020B0604020202020204" pitchFamily="34" charset="0"/>
              </a:rPr>
              <a:t> à </a:t>
            </a:r>
            <a:r>
              <a:rPr lang="fr-FR" b="0" i="0" u="none" strike="noStrike" dirty="0" smtClean="0">
                <a:solidFill>
                  <a:srgbClr val="0B0080"/>
                </a:solidFill>
                <a:effectLst/>
                <a:latin typeface="Arial" panose="020B0604020202020204" pitchFamily="34" charset="0"/>
                <a:hlinkClick r:id="rId12" tooltip="Springfield (Missouri)"/>
              </a:rPr>
              <a:t>Springfield</a:t>
            </a:r>
            <a:r>
              <a:rPr lang="fr-FR" b="0" i="0" dirty="0" smtClean="0">
                <a:solidFill>
                  <a:srgbClr val="222222"/>
                </a:solidFill>
                <a:effectLst/>
                <a:latin typeface="Arial" panose="020B0604020202020204" pitchFamily="34" charset="0"/>
              </a:rPr>
              <a:t> dans le </a:t>
            </a:r>
            <a:r>
              <a:rPr lang="fr-FR" b="0" i="0" u="none" strike="noStrike" dirty="0" smtClean="0">
                <a:solidFill>
                  <a:srgbClr val="0B0080"/>
                </a:solidFill>
                <a:effectLst/>
                <a:latin typeface="Arial" panose="020B0604020202020204" pitchFamily="34" charset="0"/>
                <a:hlinkClick r:id="rId13" tooltip="Missouri (État)"/>
              </a:rPr>
              <a:t>Missouri</a:t>
            </a:r>
            <a:r>
              <a:rPr lang="fr-FR" b="0" i="0" dirty="0" smtClean="0">
                <a:solidFill>
                  <a:srgbClr val="222222"/>
                </a:solidFill>
                <a:effectLst/>
                <a:latin typeface="Arial" panose="020B0604020202020204" pitchFamily="34" charset="0"/>
              </a:rPr>
              <a:t>, surnommé l'« </a:t>
            </a:r>
            <a:r>
              <a:rPr lang="fr-FR" b="1" i="0" dirty="0" smtClean="0">
                <a:solidFill>
                  <a:srgbClr val="222222"/>
                </a:solidFill>
                <a:effectLst/>
                <a:latin typeface="Arial" panose="020B0604020202020204" pitchFamily="34" charset="0"/>
              </a:rPr>
              <a:t>homme aux canaris d'Alcatraz</a:t>
            </a:r>
            <a:r>
              <a:rPr lang="fr-FR" b="0" i="0" dirty="0" smtClean="0">
                <a:solidFill>
                  <a:srgbClr val="222222"/>
                </a:solidFill>
                <a:effectLst/>
                <a:latin typeface="Arial" panose="020B0604020202020204" pitchFamily="34" charset="0"/>
              </a:rPr>
              <a:t> », était un </a:t>
            </a:r>
            <a:r>
              <a:rPr lang="fr-FR" b="0" i="0" u="none" strike="noStrike" dirty="0" smtClean="0">
                <a:solidFill>
                  <a:srgbClr val="0B0080"/>
                </a:solidFill>
                <a:effectLst/>
                <a:latin typeface="Arial" panose="020B0604020202020204" pitchFamily="34" charset="0"/>
                <a:hlinkClick r:id="rId14" tooltip="Prisonnier"/>
              </a:rPr>
              <a:t>prisonnier</a:t>
            </a:r>
            <a:r>
              <a:rPr lang="fr-FR" b="0" i="0" dirty="0" smtClean="0">
                <a:solidFill>
                  <a:srgbClr val="222222"/>
                </a:solidFill>
                <a:effectLst/>
                <a:latin typeface="Arial" panose="020B0604020202020204" pitchFamily="34" charset="0"/>
              </a:rPr>
              <a:t> à la prison fédérale d'</a:t>
            </a:r>
            <a:r>
              <a:rPr lang="fr-FR" b="0" i="0" u="none" strike="noStrike" dirty="0" smtClean="0">
                <a:solidFill>
                  <a:srgbClr val="0B0080"/>
                </a:solidFill>
                <a:effectLst/>
                <a:latin typeface="Arial" panose="020B0604020202020204" pitchFamily="34" charset="0"/>
                <a:hlinkClick r:id="rId15" tooltip="Île d'Alcatraz"/>
              </a:rPr>
              <a:t>Alcatraz</a:t>
            </a:r>
            <a:r>
              <a:rPr lang="fr-FR" b="0" i="0" dirty="0" smtClean="0">
                <a:solidFill>
                  <a:srgbClr val="222222"/>
                </a:solidFill>
                <a:effectLst/>
                <a:latin typeface="Arial" panose="020B0604020202020204" pitchFamily="34" charset="0"/>
              </a:rPr>
              <a:t> qui trouva prétendument un réconfort à son emprisonnement en élevant et vendant des </a:t>
            </a:r>
            <a:r>
              <a:rPr lang="fr-FR" b="0" i="0" u="none" strike="noStrike" dirty="0" smtClean="0">
                <a:solidFill>
                  <a:srgbClr val="0B0080"/>
                </a:solidFill>
                <a:effectLst/>
                <a:latin typeface="Arial" panose="020B0604020202020204" pitchFamily="34" charset="0"/>
                <a:hlinkClick r:id="rId16" tooltip="Oiseau"/>
              </a:rPr>
              <a:t>oiseaux</a:t>
            </a:r>
            <a:r>
              <a:rPr lang="fr-FR" b="0" i="0" dirty="0" smtClean="0">
                <a:solidFill>
                  <a:srgbClr val="222222"/>
                </a:solidFill>
                <a:effectLst/>
                <a:latin typeface="Arial" panose="020B0604020202020204" pitchFamily="34" charset="0"/>
              </a:rPr>
              <a:t>. Malgré son surnom, il ne fit jamais commerce d'oiseaux pendant sa détention à Alcatraz, mais bien pendant qu'il était à la </a:t>
            </a:r>
            <a:r>
              <a:rPr lang="fr-FR" b="0" i="0" u="none" strike="noStrike" dirty="0" smtClean="0">
                <a:solidFill>
                  <a:srgbClr val="A55858"/>
                </a:solidFill>
                <a:effectLst/>
                <a:latin typeface="Arial" panose="020B0604020202020204" pitchFamily="34" charset="0"/>
                <a:hlinkClick r:id="rId17" tooltip="Prison fédérale de Leavenworth (page inexistante)"/>
              </a:rPr>
              <a:t>prison fédérale de Leavenworth</a:t>
            </a:r>
            <a:r>
              <a:rPr lang="fr-FR" b="0" i="0" dirty="0" smtClean="0">
                <a:solidFill>
                  <a:srgbClr val="222222"/>
                </a:solidFill>
                <a:effectLst/>
                <a:latin typeface="Arial" panose="020B0604020202020204" pitchFamily="34" charset="0"/>
              </a:rPr>
              <a:t>. </a:t>
            </a:r>
            <a:endParaRPr lang="fr-FR" dirty="0"/>
          </a:p>
        </p:txBody>
      </p:sp>
      <p:sp>
        <p:nvSpPr>
          <p:cNvPr id="6" name="ZoneTexte 5"/>
          <p:cNvSpPr txBox="1"/>
          <p:nvPr/>
        </p:nvSpPr>
        <p:spPr>
          <a:xfrm>
            <a:off x="6454136" y="218461"/>
            <a:ext cx="5190046" cy="523220"/>
          </a:xfrm>
          <a:prstGeom prst="rect">
            <a:avLst/>
          </a:prstGeom>
          <a:noFill/>
        </p:spPr>
        <p:txBody>
          <a:bodyPr wrap="square" rtlCol="0">
            <a:spAutoFit/>
          </a:bodyPr>
          <a:lstStyle/>
          <a:p>
            <a:r>
              <a:rPr lang="fr-FR" sz="2800" b="1" dirty="0" smtClean="0"/>
              <a:t>Célèbres pensionnaires d’Alcatraz</a:t>
            </a:r>
            <a:endParaRPr lang="fr-FR" sz="2800" b="1" dirty="0"/>
          </a:p>
        </p:txBody>
      </p:sp>
    </p:spTree>
    <p:extLst>
      <p:ext uri="{BB962C8B-B14F-4D97-AF65-F5344CB8AC3E}">
        <p14:creationId xmlns:p14="http://schemas.microsoft.com/office/powerpoint/2010/main" val="17281434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714"/>
            <a:ext cx="12191419" cy="6868713"/>
          </a:xfrm>
          <a:prstGeom prst="rect">
            <a:avLst/>
          </a:prstGeom>
          <a:effectLst>
            <a:softEdge rad="635000"/>
          </a:effectLst>
        </p:spPr>
      </p:pic>
      <p:pic>
        <p:nvPicPr>
          <p:cNvPr id="3074" name="Picture 2" descr="Es gri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594" y="3217074"/>
            <a:ext cx="2997548" cy="364092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upload.wikimedia.org/wikipedia/commons/thumb/b/bb/Zellentrakt_in_Alcatraz.jpg/220px-Zellentrakt_in_Alcatraz.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517" y="385804"/>
            <a:ext cx="3527077" cy="264530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rotWithShape="1">
          <a:blip r:embed="rId5">
            <a:extLst>
              <a:ext uri="{28A0092B-C50C-407E-A947-70E740481C1C}">
                <a14:useLocalDpi xmlns:a14="http://schemas.microsoft.com/office/drawing/2010/main" val="0"/>
              </a:ext>
            </a:extLst>
          </a:blip>
          <a:srcRect l="9259" b="2283"/>
          <a:stretch/>
        </p:blipFill>
        <p:spPr>
          <a:xfrm>
            <a:off x="3983276" y="0"/>
            <a:ext cx="4460448" cy="6701425"/>
          </a:xfrm>
          <a:prstGeom prst="rect">
            <a:avLst/>
          </a:prstGeom>
        </p:spPr>
      </p:pic>
      <p:pic>
        <p:nvPicPr>
          <p:cNvPr id="3" name="Image 2"/>
          <p:cNvPicPr>
            <a:picLocks noChangeAspect="1"/>
          </p:cNvPicPr>
          <p:nvPr/>
        </p:nvPicPr>
        <p:blipFill rotWithShape="1">
          <a:blip r:embed="rId6">
            <a:extLst>
              <a:ext uri="{28A0092B-C50C-407E-A947-70E740481C1C}">
                <a14:useLocalDpi xmlns:a14="http://schemas.microsoft.com/office/drawing/2010/main" val="0"/>
              </a:ext>
            </a:extLst>
          </a:blip>
          <a:srcRect l="16725" t="20459" r="5267" b="11659"/>
          <a:stretch/>
        </p:blipFill>
        <p:spPr>
          <a:xfrm>
            <a:off x="8443724" y="-7608"/>
            <a:ext cx="3747695" cy="3224682"/>
          </a:xfrm>
          <a:prstGeom prst="rect">
            <a:avLst/>
          </a:prstGeom>
        </p:spPr>
      </p:pic>
      <p:pic>
        <p:nvPicPr>
          <p:cNvPr id="4" name="Image 3"/>
          <p:cNvPicPr>
            <a:picLocks noChangeAspect="1"/>
          </p:cNvPicPr>
          <p:nvPr/>
        </p:nvPicPr>
        <p:blipFill rotWithShape="1">
          <a:blip r:embed="rId7" cstate="print">
            <a:extLst>
              <a:ext uri="{28A0092B-C50C-407E-A947-70E740481C1C}">
                <a14:useLocalDpi xmlns:a14="http://schemas.microsoft.com/office/drawing/2010/main" val="0"/>
              </a:ext>
            </a:extLst>
          </a:blip>
          <a:srcRect l="2837" t="9442" r="5527" b="11485"/>
          <a:stretch/>
        </p:blipFill>
        <p:spPr>
          <a:xfrm>
            <a:off x="8444305" y="3542751"/>
            <a:ext cx="3747695" cy="3158674"/>
          </a:xfrm>
          <a:prstGeom prst="rect">
            <a:avLst/>
          </a:prstGeom>
        </p:spPr>
      </p:pic>
    </p:spTree>
    <p:extLst>
      <p:ext uri="{BB962C8B-B14F-4D97-AF65-F5344CB8AC3E}">
        <p14:creationId xmlns:p14="http://schemas.microsoft.com/office/powerpoint/2010/main" val="36832571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635000"/>
          </a:effectLst>
        </p:spPr>
      </p:pic>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l="4083" t="1826" r="3910" b="3928"/>
          <a:stretch/>
        </p:blipFill>
        <p:spPr>
          <a:xfrm>
            <a:off x="7528142" y="175365"/>
            <a:ext cx="4434214" cy="6463430"/>
          </a:xfrm>
          <a:prstGeom prst="rect">
            <a:avLst/>
          </a:prstGeom>
        </p:spPr>
      </p:pic>
      <p:pic>
        <p:nvPicPr>
          <p:cNvPr id="3" name="Image 2"/>
          <p:cNvPicPr>
            <a:picLocks noChangeAspect="1"/>
          </p:cNvPicPr>
          <p:nvPr/>
        </p:nvPicPr>
        <p:blipFill rotWithShape="1">
          <a:blip r:embed="rId4">
            <a:extLst>
              <a:ext uri="{28A0092B-C50C-407E-A947-70E740481C1C}">
                <a14:useLocalDpi xmlns:a14="http://schemas.microsoft.com/office/drawing/2010/main" val="0"/>
              </a:ext>
            </a:extLst>
          </a:blip>
          <a:srcRect b="2283"/>
          <a:stretch/>
        </p:blipFill>
        <p:spPr>
          <a:xfrm>
            <a:off x="2947738" y="175365"/>
            <a:ext cx="4580404" cy="6463430"/>
          </a:xfrm>
          <a:prstGeom prst="rect">
            <a:avLst/>
          </a:prstGeom>
        </p:spPr>
      </p:pic>
      <p:sp>
        <p:nvSpPr>
          <p:cNvPr id="4" name="Rectangle 3"/>
          <p:cNvSpPr/>
          <p:nvPr/>
        </p:nvSpPr>
        <p:spPr>
          <a:xfrm>
            <a:off x="217117" y="1346113"/>
            <a:ext cx="2517678" cy="5355312"/>
          </a:xfrm>
          <a:prstGeom prst="rect">
            <a:avLst/>
          </a:prstGeom>
        </p:spPr>
        <p:txBody>
          <a:bodyPr wrap="square">
            <a:spAutoFit/>
          </a:bodyPr>
          <a:lstStyle/>
          <a:p>
            <a:r>
              <a:rPr lang="fr-FR" b="0" i="0" dirty="0" smtClean="0">
                <a:solidFill>
                  <a:srgbClr val="222222"/>
                </a:solidFill>
                <a:effectLst/>
                <a:latin typeface="Arial" panose="020B0604020202020204" pitchFamily="34" charset="0"/>
              </a:rPr>
              <a:t>Placé en détention le 19 août 1934 dans la prison d’</a:t>
            </a:r>
            <a:r>
              <a:rPr lang="fr-FR" b="0" i="0" u="none" strike="noStrike" dirty="0" smtClean="0">
                <a:solidFill>
                  <a:srgbClr val="0B0080"/>
                </a:solidFill>
                <a:effectLst/>
                <a:latin typeface="Arial" panose="020B0604020202020204" pitchFamily="34" charset="0"/>
                <a:hlinkClick r:id="rId5" tooltip="Île d'Alcatraz"/>
              </a:rPr>
              <a:t>Alcatraz</a:t>
            </a:r>
            <a:r>
              <a:rPr lang="fr-FR" b="0" i="0" dirty="0" smtClean="0">
                <a:solidFill>
                  <a:srgbClr val="222222"/>
                </a:solidFill>
                <a:effectLst/>
                <a:latin typeface="Arial" panose="020B0604020202020204" pitchFamily="34" charset="0"/>
              </a:rPr>
              <a:t>, il est soumis à un régime plus sévère et placé à l’isolement, notamment dans un cachot pour avoir tenté de soudoyer un gardien, éliminant ainsi toutes ses possibilités d'action. En raison de la fin de la </a:t>
            </a:r>
            <a:r>
              <a:rPr lang="fr-FR" b="0" i="0" u="none" strike="noStrike" dirty="0" smtClean="0">
                <a:solidFill>
                  <a:srgbClr val="0B0080"/>
                </a:solidFill>
                <a:effectLst/>
                <a:latin typeface="Arial" panose="020B0604020202020204" pitchFamily="34" charset="0"/>
                <a:hlinkClick r:id="rId6" tooltip="Prohibition"/>
              </a:rPr>
              <a:t>Prohibition</a:t>
            </a:r>
            <a:r>
              <a:rPr lang="fr-FR" b="0" i="0" dirty="0" smtClean="0">
                <a:solidFill>
                  <a:srgbClr val="222222"/>
                </a:solidFill>
                <a:effectLst/>
                <a:latin typeface="Arial" panose="020B0604020202020204" pitchFamily="34" charset="0"/>
              </a:rPr>
              <a:t> et de l'absence de son chef, « l'Empire » qu’Al Capone a édifié est englouti par ses successeurs.</a:t>
            </a:r>
            <a:endParaRPr lang="fr-FR" dirty="0"/>
          </a:p>
        </p:txBody>
      </p:sp>
      <p:graphicFrame>
        <p:nvGraphicFramePr>
          <p:cNvPr id="5" name="Tableau 4"/>
          <p:cNvGraphicFramePr>
            <a:graphicFrameLocks noGrp="1"/>
          </p:cNvGraphicFramePr>
          <p:nvPr>
            <p:extLst>
              <p:ext uri="{D42A27DB-BD31-4B8C-83A1-F6EECF244321}">
                <p14:modId xmlns:p14="http://schemas.microsoft.com/office/powerpoint/2010/main" val="1017859826"/>
              </p:ext>
            </p:extLst>
          </p:nvPr>
        </p:nvGraphicFramePr>
        <p:xfrm>
          <a:off x="217117" y="162840"/>
          <a:ext cx="2730621" cy="1277444"/>
        </p:xfrm>
        <a:graphic>
          <a:graphicData uri="http://schemas.openxmlformats.org/drawingml/2006/table">
            <a:tbl>
              <a:tblPr/>
              <a:tblGrid>
                <a:gridCol w="1484297">
                  <a:extLst>
                    <a:ext uri="{9D8B030D-6E8A-4147-A177-3AD203B41FA5}">
                      <a16:colId xmlns:a16="http://schemas.microsoft.com/office/drawing/2014/main" val="3017534962"/>
                    </a:ext>
                  </a:extLst>
                </a:gridCol>
                <a:gridCol w="1246324">
                  <a:extLst>
                    <a:ext uri="{9D8B030D-6E8A-4147-A177-3AD203B41FA5}">
                      <a16:colId xmlns:a16="http://schemas.microsoft.com/office/drawing/2014/main" val="3015061691"/>
                    </a:ext>
                  </a:extLst>
                </a:gridCol>
              </a:tblGrid>
              <a:tr h="823413">
                <a:tc>
                  <a:txBody>
                    <a:bodyPr/>
                    <a:lstStyle/>
                    <a:p>
                      <a:r>
                        <a:rPr lang="fr-FR" u="none" strike="noStrike" baseline="30000">
                          <a:solidFill>
                            <a:srgbClr val="0B0080"/>
                          </a:solidFill>
                          <a:effectLst/>
                          <a:hlinkClick r:id="rId7" tooltip="17 janvier"/>
                        </a:rPr>
                        <a:t/>
                      </a:r>
                      <a:br>
                        <a:rPr lang="fr-FR" u="none" strike="noStrike" baseline="30000">
                          <a:solidFill>
                            <a:srgbClr val="0B0080"/>
                          </a:solidFill>
                          <a:effectLst/>
                          <a:hlinkClick r:id="rId7" tooltip="17 janvier"/>
                        </a:rPr>
                      </a:br>
                      <a:r>
                        <a:rPr lang="fr-FR" u="none" strike="noStrike" baseline="30000">
                          <a:solidFill>
                            <a:srgbClr val="0B0080"/>
                          </a:solidFill>
                          <a:effectLst/>
                          <a:hlinkClick r:id="rId7" tooltip="17 janvier"/>
                        </a:rPr>
                        <a:t>17</a:t>
                      </a:r>
                      <a:r>
                        <a:rPr lang="fr-FR" baseline="30000">
                          <a:effectLst/>
                        </a:rPr>
                        <a:t> </a:t>
                      </a:r>
                      <a:r>
                        <a:rPr lang="fr-FR" u="sng" baseline="30000">
                          <a:solidFill>
                            <a:srgbClr val="0B0080"/>
                          </a:solidFill>
                          <a:effectLst/>
                          <a:hlinkClick r:id="rId8"/>
                        </a:rPr>
                        <a:t>janvier</a:t>
                      </a:r>
                      <a:r>
                        <a:rPr lang="fr-FR" baseline="30000">
                          <a:effectLst/>
                        </a:rPr>
                        <a:t> </a:t>
                      </a:r>
                      <a:r>
                        <a:rPr lang="fr-FR" u="none" strike="noStrike" baseline="30000">
                          <a:solidFill>
                            <a:srgbClr val="0B0080"/>
                          </a:solidFill>
                          <a:effectLst/>
                          <a:hlinkClick r:id="rId9" tooltip="1899"/>
                        </a:rPr>
                        <a:t>1899</a:t>
                      </a:r>
                      <a:r>
                        <a:rPr lang="fr-FR" baseline="30000">
                          <a:effectLst/>
                        </a:rPr>
                        <a:t/>
                      </a:r>
                      <a:br>
                        <a:rPr lang="fr-FR" baseline="30000">
                          <a:effectLst/>
                        </a:rPr>
                      </a:br>
                      <a:r>
                        <a:rPr lang="fr-FR" u="none" strike="noStrike" baseline="30000">
                          <a:solidFill>
                            <a:srgbClr val="0B0080"/>
                          </a:solidFill>
                          <a:effectLst/>
                          <a:hlinkClick r:id="rId10" tooltip="Brooklyn"/>
                        </a:rPr>
                        <a:t>Brooklyn</a:t>
                      </a:r>
                      <a:endParaRPr lang="fr-FR" baseline="30000">
                        <a:effectLst/>
                      </a:endParaRPr>
                    </a:p>
                  </a:txBody>
                  <a:tcPr marT="38100" anchor="ctr">
                    <a:lnL>
                      <a:noFill/>
                    </a:lnL>
                    <a:lnR>
                      <a:noFill/>
                    </a:lnR>
                    <a:lnT>
                      <a:noFill/>
                    </a:lnT>
                    <a:lnB>
                      <a:noFill/>
                    </a:lnB>
                  </a:tcPr>
                </a:tc>
                <a:tc>
                  <a:txBody>
                    <a:bodyPr/>
                    <a:lstStyle/>
                    <a:p>
                      <a:endParaRPr lang="fr-FR" dirty="0"/>
                    </a:p>
                  </a:txBody>
                  <a:tcPr>
                    <a:lnL>
                      <a:noFill/>
                    </a:lnL>
                  </a:tcPr>
                </a:tc>
                <a:extLst>
                  <a:ext uri="{0D108BD9-81ED-4DB2-BD59-A6C34878D82A}">
                    <a16:rowId xmlns:a16="http://schemas.microsoft.com/office/drawing/2014/main" val="3366502656"/>
                  </a:ext>
                </a:extLst>
              </a:tr>
              <a:tr h="454031">
                <a:tc>
                  <a:txBody>
                    <a:bodyPr/>
                    <a:lstStyle/>
                    <a:p>
                      <a:pPr algn="l"/>
                      <a:r>
                        <a:rPr lang="fr-FR" baseline="30000">
                          <a:effectLst/>
                        </a:rPr>
                        <a:t>Décès</a:t>
                      </a:r>
                    </a:p>
                  </a:txBody>
                  <a:tcPr marR="95250" marT="38100" anchor="ctr">
                    <a:lnL>
                      <a:noFill/>
                    </a:lnL>
                    <a:lnR>
                      <a:noFill/>
                    </a:lnR>
                    <a:lnT>
                      <a:noFill/>
                    </a:lnT>
                    <a:lnB>
                      <a:noFill/>
                    </a:lnB>
                  </a:tcPr>
                </a:tc>
                <a:tc>
                  <a:txBody>
                    <a:bodyPr/>
                    <a:lstStyle/>
                    <a:p>
                      <a:r>
                        <a:rPr lang="fr-FR" u="none" strike="noStrike" baseline="30000" dirty="0">
                          <a:solidFill>
                            <a:srgbClr val="0B0080"/>
                          </a:solidFill>
                          <a:effectLst/>
                          <a:hlinkClick r:id="rId11" tooltip="25 janvier"/>
                        </a:rPr>
                        <a:t>25</a:t>
                      </a:r>
                      <a:r>
                        <a:rPr lang="fr-FR" baseline="30000" dirty="0">
                          <a:effectLst/>
                        </a:rPr>
                        <a:t> </a:t>
                      </a:r>
                      <a:r>
                        <a:rPr lang="fr-FR" u="none" strike="noStrike" baseline="30000" dirty="0">
                          <a:solidFill>
                            <a:srgbClr val="0B0080"/>
                          </a:solidFill>
                          <a:effectLst/>
                          <a:hlinkClick r:id="rId12" tooltip="Janvier 1947"/>
                        </a:rPr>
                        <a:t>janvier</a:t>
                      </a:r>
                      <a:r>
                        <a:rPr lang="fr-FR" baseline="30000" dirty="0">
                          <a:effectLst/>
                        </a:rPr>
                        <a:t> </a:t>
                      </a:r>
                      <a:r>
                        <a:rPr lang="fr-FR" u="none" strike="noStrike" baseline="30000" dirty="0">
                          <a:solidFill>
                            <a:srgbClr val="0B0080"/>
                          </a:solidFill>
                          <a:effectLst/>
                          <a:hlinkClick r:id="rId13" tooltip="1947"/>
                        </a:rPr>
                        <a:t>1947</a:t>
                      </a:r>
                      <a:endParaRPr lang="fr-FR" baseline="30000" dirty="0">
                        <a:effectLst/>
                      </a:endParaRPr>
                    </a:p>
                  </a:txBody>
                  <a:tcPr marT="38100" anchor="ctr">
                    <a:lnL>
                      <a:noFill/>
                    </a:lnL>
                    <a:lnR>
                      <a:noFill/>
                    </a:lnR>
                    <a:lnB>
                      <a:noFill/>
                    </a:lnB>
                  </a:tcPr>
                </a:tc>
                <a:extLst>
                  <a:ext uri="{0D108BD9-81ED-4DB2-BD59-A6C34878D82A}">
                    <a16:rowId xmlns:a16="http://schemas.microsoft.com/office/drawing/2014/main" val="1535070011"/>
                  </a:ext>
                </a:extLst>
              </a:tr>
            </a:tbl>
          </a:graphicData>
        </a:graphic>
      </p:graphicFrame>
      <p:pic>
        <p:nvPicPr>
          <p:cNvPr id="5122" name="Picture 2" descr="Voir et modifier les données sur Wikidata"/>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30269" y="162840"/>
            <a:ext cx="61503" cy="95250"/>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Voir et modifier les données sur Wikidata"/>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30269" y="162840"/>
            <a:ext cx="61503" cy="95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00953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635000"/>
          </a:effectLst>
        </p:spPr>
      </p:pic>
      <p:sp>
        <p:nvSpPr>
          <p:cNvPr id="2" name="Rectangle 1"/>
          <p:cNvSpPr/>
          <p:nvPr/>
        </p:nvSpPr>
        <p:spPr>
          <a:xfrm>
            <a:off x="313151" y="1231613"/>
            <a:ext cx="5248405" cy="3970318"/>
          </a:xfrm>
          <a:prstGeom prst="rect">
            <a:avLst/>
          </a:prstGeom>
        </p:spPr>
        <p:txBody>
          <a:bodyPr wrap="square">
            <a:spAutoFit/>
          </a:bodyPr>
          <a:lstStyle/>
          <a:p>
            <a:r>
              <a:rPr lang="fr-FR" dirty="0">
                <a:solidFill>
                  <a:srgbClr val="222222"/>
                </a:solidFill>
                <a:latin typeface="pt serif"/>
              </a:rPr>
              <a:t>Trois détenus emprisonnés dans le célèbre pénitencier très haute sécurité d'Alcatraz qui arrivent pourtant à se faire la malle et disparaître dans la nature. Cette histoire, qu'on croirait tout droit sortie de l'imagination sans limite d'un scénariste hollywoodien, est pourtant bien une histoire vraie. Une des évasions les plus spectaculaires sur laquelle de nouveaux éléments sont sortis au grand jour. Alors que la police américaine considérait que les trois fugitifs étaient morts noyés en fuyant l'île, certaines voix affirment depuis quelques mois qu'ils ont bien survécu et que certains d'entre eux auraient trouvé refuge au Brésil. </a:t>
            </a:r>
            <a:endParaRPr lang="fr-FR" dirty="0"/>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31996" y="712259"/>
            <a:ext cx="2872114" cy="4841241"/>
          </a:xfrm>
          <a:prstGeom prst="rect">
            <a:avLst/>
          </a:prstGeom>
        </p:spPr>
      </p:pic>
      <p:pic>
        <p:nvPicPr>
          <p:cNvPr id="4" name="Image 3"/>
          <p:cNvPicPr>
            <a:picLocks noChangeAspect="1"/>
          </p:cNvPicPr>
          <p:nvPr/>
        </p:nvPicPr>
        <p:blipFill rotWithShape="1">
          <a:blip r:embed="rId4">
            <a:extLst>
              <a:ext uri="{28A0092B-C50C-407E-A947-70E740481C1C}">
                <a14:useLocalDpi xmlns:a14="http://schemas.microsoft.com/office/drawing/2010/main" val="0"/>
              </a:ext>
            </a:extLst>
          </a:blip>
          <a:srcRect l="7906" t="2740" r="5924" b="5936"/>
          <a:stretch/>
        </p:blipFill>
        <p:spPr>
          <a:xfrm>
            <a:off x="5561556" y="712260"/>
            <a:ext cx="3369503" cy="4841241"/>
          </a:xfrm>
          <a:prstGeom prst="rect">
            <a:avLst/>
          </a:prstGeom>
        </p:spPr>
      </p:pic>
      <p:sp>
        <p:nvSpPr>
          <p:cNvPr id="5" name="ZoneTexte 4"/>
          <p:cNvSpPr txBox="1"/>
          <p:nvPr/>
        </p:nvSpPr>
        <p:spPr>
          <a:xfrm>
            <a:off x="6438377" y="855832"/>
            <a:ext cx="2141951" cy="400110"/>
          </a:xfrm>
          <a:prstGeom prst="rect">
            <a:avLst/>
          </a:prstGeom>
          <a:noFill/>
        </p:spPr>
        <p:txBody>
          <a:bodyPr wrap="square" rtlCol="0">
            <a:spAutoFit/>
          </a:bodyPr>
          <a:lstStyle/>
          <a:p>
            <a:r>
              <a:rPr lang="fr-FR" sz="2000" dirty="0" smtClean="0">
                <a:solidFill>
                  <a:schemeClr val="bg1"/>
                </a:solidFill>
              </a:rPr>
              <a:t>L’évadé d’Alcatraz</a:t>
            </a:r>
            <a:endParaRPr lang="fr-FR" sz="2000" dirty="0">
              <a:solidFill>
                <a:schemeClr val="bg1"/>
              </a:solidFill>
            </a:endParaRPr>
          </a:p>
        </p:txBody>
      </p:sp>
      <p:sp>
        <p:nvSpPr>
          <p:cNvPr id="7" name="Rectangle 6"/>
          <p:cNvSpPr/>
          <p:nvPr/>
        </p:nvSpPr>
        <p:spPr>
          <a:xfrm>
            <a:off x="820208" y="6004149"/>
            <a:ext cx="10551584" cy="523220"/>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r>
              <a:rPr lang="fr-FR" sz="2800" dirty="0">
                <a:solidFill>
                  <a:srgbClr val="222222"/>
                </a:solidFill>
                <a:latin typeface="pt serif"/>
              </a:rPr>
              <a:t>Retour cette évasion mythique et ce surprenant rebondissement.</a:t>
            </a:r>
            <a:endParaRPr lang="fr-FR" sz="2800" dirty="0"/>
          </a:p>
        </p:txBody>
      </p:sp>
    </p:spTree>
    <p:extLst>
      <p:ext uri="{BB962C8B-B14F-4D97-AF65-F5344CB8AC3E}">
        <p14:creationId xmlns:p14="http://schemas.microsoft.com/office/powerpoint/2010/main" val="15336394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867" cy="6858000"/>
          </a:xfrm>
          <a:prstGeom prst="rect">
            <a:avLst/>
          </a:prstGeom>
          <a:effectLst>
            <a:softEdge rad="635000"/>
          </a:effectLst>
        </p:spPr>
      </p:pic>
      <p:pic>
        <p:nvPicPr>
          <p:cNvPr id="1026" name="Picture 2" descr="Frank Morris - Alcatraz Inmate # 1441 (alcatrazhistory.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0878" y="4023573"/>
            <a:ext cx="4219575" cy="2667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Ã©sultat de recherche d'images pour &quot;frank morris&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92416" y="141396"/>
            <a:ext cx="2476500" cy="371475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96061" y="2176913"/>
            <a:ext cx="6278564" cy="3693319"/>
          </a:xfrm>
          <a:prstGeom prst="rect">
            <a:avLst/>
          </a:prstGeom>
        </p:spPr>
        <p:txBody>
          <a:bodyPr wrap="square">
            <a:spAutoFit/>
          </a:bodyPr>
          <a:lstStyle/>
          <a:p>
            <a:r>
              <a:rPr lang="fr-FR" dirty="0" smtClean="0">
                <a:solidFill>
                  <a:srgbClr val="222222"/>
                </a:solidFill>
              </a:rPr>
              <a:t>À </a:t>
            </a:r>
            <a:r>
              <a:rPr lang="fr-FR" dirty="0">
                <a:solidFill>
                  <a:srgbClr val="222222"/>
                </a:solidFill>
              </a:rPr>
              <a:t>l'origine, un troisième complice, Allen West devait les aider, mais il rencontra des problèmes pour sortir de sa cellule et ne réussira pas à se joindre à eux lors de l'évasion. Lui et ses complices sont présumés morts noyés. Il n'a jamais été retrouvé</a:t>
            </a:r>
            <a:r>
              <a:rPr lang="fr-FR" dirty="0" smtClean="0">
                <a:solidFill>
                  <a:srgbClr val="222222"/>
                </a:solidFill>
              </a:rPr>
              <a:t>.</a:t>
            </a:r>
            <a:r>
              <a:rPr lang="fr-FR" dirty="0"/>
              <a:t> Frank Lee Morris naît à </a:t>
            </a:r>
            <a:r>
              <a:rPr lang="fr-FR" dirty="0">
                <a:hlinkClick r:id="rId5" tooltip="Washington (district de Columbia)"/>
              </a:rPr>
              <a:t>Washington</a:t>
            </a:r>
            <a:r>
              <a:rPr lang="fr-FR" dirty="0"/>
              <a:t> et passe une grande partie de son enfance à être transféré d'une famille adoptive à une autre. La justice le condamne la première fois pour un </a:t>
            </a:r>
            <a:r>
              <a:rPr lang="fr-FR" dirty="0">
                <a:hlinkClick r:id="rId6" tooltip="Délit pénal"/>
              </a:rPr>
              <a:t>délit</a:t>
            </a:r>
            <a:r>
              <a:rPr lang="fr-FR" dirty="0"/>
              <a:t> à l'âge de 13 ans, puis vers la fin de son adolescence, Morris est arrêté pour détention de drogue et attaques à main armée. Au fur et à mesure de sa vie d'adulte, Morris est incarcéré dans des </a:t>
            </a:r>
            <a:r>
              <a:rPr lang="fr-FR" dirty="0">
                <a:hlinkClick r:id="rId7" tooltip="Prison"/>
              </a:rPr>
              <a:t>prisons</a:t>
            </a:r>
            <a:r>
              <a:rPr lang="fr-FR" dirty="0"/>
              <a:t> de plus en plus grandes. Il semble qu'il ait une intelligence supérieure à la moyenne (</a:t>
            </a:r>
            <a:r>
              <a:rPr lang="fr-FR" dirty="0">
                <a:hlinkClick r:id="rId8" tooltip="Quotient intellectuel"/>
              </a:rPr>
              <a:t>QI</a:t>
            </a:r>
            <a:r>
              <a:rPr lang="fr-FR" dirty="0"/>
              <a:t> de 133) et se soit déjà évadé à plusieurs reprises.</a:t>
            </a:r>
          </a:p>
        </p:txBody>
      </p:sp>
      <p:sp>
        <p:nvSpPr>
          <p:cNvPr id="4" name="Rectangle 3"/>
          <p:cNvSpPr/>
          <p:nvPr/>
        </p:nvSpPr>
        <p:spPr>
          <a:xfrm>
            <a:off x="504305" y="377449"/>
            <a:ext cx="7808422" cy="1200329"/>
          </a:xfrm>
          <a:prstGeom prst="rect">
            <a:avLst/>
          </a:prstGeom>
        </p:spPr>
        <p:txBody>
          <a:bodyPr wrap="square">
            <a:spAutoFit/>
          </a:bodyPr>
          <a:lstStyle/>
          <a:p>
            <a:r>
              <a:rPr lang="fr-FR" b="1" dirty="0">
                <a:solidFill>
                  <a:srgbClr val="222222"/>
                </a:solidFill>
                <a:latin typeface="Arial" panose="020B0604020202020204" pitchFamily="34" charset="0"/>
              </a:rPr>
              <a:t>Frank Lee Morris</a:t>
            </a:r>
            <a:r>
              <a:rPr lang="fr-FR" dirty="0">
                <a:solidFill>
                  <a:srgbClr val="222222"/>
                </a:solidFill>
                <a:latin typeface="Arial" panose="020B0604020202020204" pitchFamily="34" charset="0"/>
              </a:rPr>
              <a:t>,</a:t>
            </a:r>
            <a:r>
              <a:rPr lang="fr-FR" dirty="0">
                <a:solidFill>
                  <a:srgbClr val="222222"/>
                </a:solidFill>
              </a:rPr>
              <a:t> né le </a:t>
            </a:r>
            <a:r>
              <a:rPr lang="fr-FR" dirty="0">
                <a:solidFill>
                  <a:srgbClr val="0B0080"/>
                </a:solidFill>
                <a:hlinkClick r:id="rId9" tooltip="1er septembre"/>
              </a:rPr>
              <a:t>1</a:t>
            </a:r>
            <a:r>
              <a:rPr lang="fr-FR" baseline="30000" dirty="0">
                <a:solidFill>
                  <a:srgbClr val="0B0080"/>
                </a:solidFill>
                <a:hlinkClick r:id="rId9" tooltip="1er septembre"/>
              </a:rPr>
              <a:t>er</a:t>
            </a:r>
            <a:r>
              <a:rPr lang="fr-FR" dirty="0"/>
              <a:t> </a:t>
            </a:r>
            <a:r>
              <a:rPr lang="fr-FR" dirty="0">
                <a:solidFill>
                  <a:srgbClr val="0B0080"/>
                </a:solidFill>
                <a:hlinkClick r:id="rId10" tooltip="Septembre 1926"/>
              </a:rPr>
              <a:t>septembre</a:t>
            </a:r>
            <a:r>
              <a:rPr lang="fr-FR" dirty="0"/>
              <a:t> </a:t>
            </a:r>
            <a:r>
              <a:rPr lang="fr-FR" dirty="0">
                <a:solidFill>
                  <a:srgbClr val="0B0080"/>
                </a:solidFill>
                <a:hlinkClick r:id="rId11" tooltip="1926"/>
              </a:rPr>
              <a:t>1926</a:t>
            </a:r>
            <a:r>
              <a:rPr lang="fr-FR" dirty="0">
                <a:solidFill>
                  <a:srgbClr val="222222"/>
                </a:solidFill>
              </a:rPr>
              <a:t> à </a:t>
            </a:r>
            <a:r>
              <a:rPr lang="fr-FR" dirty="0">
                <a:solidFill>
                  <a:srgbClr val="0B0080"/>
                </a:solidFill>
                <a:hlinkClick r:id="rId5" tooltip="Washington (district de Columbia)"/>
              </a:rPr>
              <a:t>Washington</a:t>
            </a:r>
            <a:r>
              <a:rPr lang="fr-FR" dirty="0">
                <a:solidFill>
                  <a:srgbClr val="222222"/>
                </a:solidFill>
              </a:rPr>
              <a:t>, </a:t>
            </a:r>
            <a:r>
              <a:rPr lang="fr-FR" dirty="0">
                <a:solidFill>
                  <a:srgbClr val="0B0080"/>
                </a:solidFill>
                <a:hlinkClick r:id="rId12" tooltip="Évasion"/>
              </a:rPr>
              <a:t>évadé de prison</a:t>
            </a:r>
            <a:r>
              <a:rPr lang="fr-FR" dirty="0">
                <a:solidFill>
                  <a:srgbClr val="222222"/>
                </a:solidFill>
              </a:rPr>
              <a:t> le </a:t>
            </a:r>
            <a:r>
              <a:rPr lang="fr-FR" dirty="0">
                <a:solidFill>
                  <a:srgbClr val="0B0080"/>
                </a:solidFill>
                <a:hlinkClick r:id="rId13" tooltip="11 juin"/>
              </a:rPr>
              <a:t>11 juin</a:t>
            </a:r>
            <a:r>
              <a:rPr lang="fr-FR" dirty="0">
                <a:solidFill>
                  <a:srgbClr val="222222"/>
                </a:solidFill>
              </a:rPr>
              <a:t> </a:t>
            </a:r>
            <a:r>
              <a:rPr lang="fr-FR" dirty="0">
                <a:solidFill>
                  <a:srgbClr val="0B0080"/>
                </a:solidFill>
                <a:hlinkClick r:id="rId14" tooltip="1962"/>
              </a:rPr>
              <a:t>1962</a:t>
            </a:r>
            <a:r>
              <a:rPr lang="fr-FR" dirty="0">
                <a:solidFill>
                  <a:srgbClr val="222222"/>
                </a:solidFill>
              </a:rPr>
              <a:t> et </a:t>
            </a:r>
            <a:r>
              <a:rPr lang="fr-FR" dirty="0">
                <a:solidFill>
                  <a:srgbClr val="0B0080"/>
                </a:solidFill>
                <a:hlinkClick r:id="rId15" tooltip="Disparition"/>
              </a:rPr>
              <a:t>disparu</a:t>
            </a:r>
            <a:r>
              <a:rPr lang="fr-FR" dirty="0">
                <a:solidFill>
                  <a:srgbClr val="222222"/>
                </a:solidFill>
              </a:rPr>
              <a:t> depuis lors, est un </a:t>
            </a:r>
            <a:r>
              <a:rPr lang="fr-FR" dirty="0">
                <a:solidFill>
                  <a:srgbClr val="0B0080"/>
                </a:solidFill>
                <a:hlinkClick r:id="rId16" tooltip="Crime"/>
              </a:rPr>
              <a:t>criminel</a:t>
            </a:r>
            <a:r>
              <a:rPr lang="fr-FR" dirty="0">
                <a:solidFill>
                  <a:srgbClr val="222222"/>
                </a:solidFill>
              </a:rPr>
              <a:t> </a:t>
            </a:r>
            <a:r>
              <a:rPr lang="fr-FR" dirty="0">
                <a:solidFill>
                  <a:srgbClr val="0B0080"/>
                </a:solidFill>
                <a:hlinkClick r:id="rId17" tooltip="États-Unis"/>
              </a:rPr>
              <a:t>américain</a:t>
            </a:r>
            <a:r>
              <a:rPr lang="fr-FR" dirty="0">
                <a:solidFill>
                  <a:srgbClr val="222222"/>
                </a:solidFill>
              </a:rPr>
              <a:t> notable connu pour </a:t>
            </a:r>
            <a:r>
              <a:rPr lang="fr-FR" dirty="0">
                <a:solidFill>
                  <a:srgbClr val="0B0080"/>
                </a:solidFill>
                <a:hlinkClick r:id="rId18" tooltip="Évasion d'Alcatraz de 1962"/>
              </a:rPr>
              <a:t>s'être échappé</a:t>
            </a:r>
            <a:r>
              <a:rPr lang="fr-FR" dirty="0">
                <a:solidFill>
                  <a:srgbClr val="222222"/>
                </a:solidFill>
              </a:rPr>
              <a:t> de la prison fédérale de haute sécurité d'</a:t>
            </a:r>
            <a:r>
              <a:rPr lang="fr-FR" dirty="0">
                <a:solidFill>
                  <a:srgbClr val="0B0080"/>
                </a:solidFill>
                <a:hlinkClick r:id="rId19" tooltip="Alcatraz"/>
              </a:rPr>
              <a:t>Alcatraz</a:t>
            </a:r>
            <a:r>
              <a:rPr lang="fr-FR" dirty="0">
                <a:solidFill>
                  <a:srgbClr val="222222"/>
                </a:solidFill>
              </a:rPr>
              <a:t> avec les frères </a:t>
            </a:r>
            <a:r>
              <a:rPr lang="fr-FR" dirty="0">
                <a:solidFill>
                  <a:srgbClr val="0B0080"/>
                </a:solidFill>
                <a:hlinkClick r:id="rId20" tooltip="Clarence Anglin"/>
              </a:rPr>
              <a:t>Clarence</a:t>
            </a:r>
            <a:r>
              <a:rPr lang="fr-FR" dirty="0">
                <a:solidFill>
                  <a:srgbClr val="222222"/>
                </a:solidFill>
              </a:rPr>
              <a:t> et </a:t>
            </a:r>
            <a:r>
              <a:rPr lang="fr-FR" dirty="0">
                <a:solidFill>
                  <a:srgbClr val="0B0080"/>
                </a:solidFill>
                <a:hlinkClick r:id="rId21" tooltip="John Anglin"/>
              </a:rPr>
              <a:t>John Anglin</a:t>
            </a:r>
            <a:r>
              <a:rPr lang="fr-FR" dirty="0">
                <a:solidFill>
                  <a:srgbClr val="222222"/>
                </a:solidFill>
              </a:rPr>
              <a:t>. </a:t>
            </a:r>
            <a:endParaRPr lang="fr-FR" dirty="0"/>
          </a:p>
        </p:txBody>
      </p:sp>
    </p:spTree>
    <p:extLst>
      <p:ext uri="{BB962C8B-B14F-4D97-AF65-F5344CB8AC3E}">
        <p14:creationId xmlns:p14="http://schemas.microsoft.com/office/powerpoint/2010/main" val="4866010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635000"/>
          </a:effectLst>
        </p:spPr>
      </p:pic>
      <p:pic>
        <p:nvPicPr>
          <p:cNvPr id="2050" name="Picture 2" descr="Clarence Angli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0046" y="1352810"/>
            <a:ext cx="4392168" cy="45125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17535" y="1352809"/>
            <a:ext cx="6096000" cy="1477328"/>
          </a:xfrm>
          <a:prstGeom prst="rect">
            <a:avLst/>
          </a:prstGeom>
        </p:spPr>
        <p:txBody>
          <a:bodyPr>
            <a:spAutoFit/>
          </a:bodyPr>
          <a:lstStyle/>
          <a:p>
            <a:r>
              <a:rPr lang="fr-FR" b="1" dirty="0">
                <a:solidFill>
                  <a:srgbClr val="222222"/>
                </a:solidFill>
                <a:latin typeface="Arial" panose="020B0604020202020204" pitchFamily="34" charset="0"/>
              </a:rPr>
              <a:t>Clarence Anglin</a:t>
            </a:r>
            <a:r>
              <a:rPr lang="fr-FR" dirty="0">
                <a:solidFill>
                  <a:srgbClr val="222222"/>
                </a:solidFill>
                <a:latin typeface="Arial" panose="020B0604020202020204" pitchFamily="34" charset="0"/>
              </a:rPr>
              <a:t>, né le </a:t>
            </a:r>
            <a:r>
              <a:rPr lang="fr-FR" dirty="0">
                <a:solidFill>
                  <a:srgbClr val="0B0080"/>
                </a:solidFill>
                <a:hlinkClick r:id="rId4" tooltip="11 mai"/>
              </a:rPr>
              <a:t>11</a:t>
            </a:r>
            <a:r>
              <a:rPr lang="fr-FR" dirty="0"/>
              <a:t> </a:t>
            </a:r>
            <a:r>
              <a:rPr lang="fr-FR" dirty="0">
                <a:solidFill>
                  <a:srgbClr val="0B0080"/>
                </a:solidFill>
                <a:hlinkClick r:id="rId5" tooltip="Mai 1931"/>
              </a:rPr>
              <a:t>mai</a:t>
            </a:r>
            <a:r>
              <a:rPr lang="fr-FR" dirty="0"/>
              <a:t> </a:t>
            </a:r>
            <a:r>
              <a:rPr lang="fr-FR" dirty="0">
                <a:solidFill>
                  <a:srgbClr val="0B0080"/>
                </a:solidFill>
                <a:hlinkClick r:id="rId6" tooltip="1931"/>
              </a:rPr>
              <a:t>1931</a:t>
            </a:r>
            <a:r>
              <a:rPr lang="fr-FR" dirty="0">
                <a:solidFill>
                  <a:srgbClr val="222222"/>
                </a:solidFill>
                <a:latin typeface="Arial" panose="020B0604020202020204" pitchFamily="34" charset="0"/>
              </a:rPr>
              <a:t> à </a:t>
            </a:r>
            <a:r>
              <a:rPr lang="fr-FR" dirty="0" err="1">
                <a:solidFill>
                  <a:srgbClr val="0B0080"/>
                </a:solidFill>
                <a:latin typeface="Arial" panose="020B0604020202020204" pitchFamily="34" charset="0"/>
                <a:hlinkClick r:id="rId7" tooltip="Donalsonville"/>
              </a:rPr>
              <a:t>Donalsonville</a:t>
            </a:r>
            <a:r>
              <a:rPr lang="fr-FR" dirty="0">
                <a:solidFill>
                  <a:srgbClr val="222222"/>
                </a:solidFill>
                <a:latin typeface="Arial" panose="020B0604020202020204" pitchFamily="34" charset="0"/>
              </a:rPr>
              <a:t> (</a:t>
            </a:r>
            <a:r>
              <a:rPr lang="fr-FR" dirty="0">
                <a:solidFill>
                  <a:srgbClr val="0B0080"/>
                </a:solidFill>
                <a:latin typeface="Arial" panose="020B0604020202020204" pitchFamily="34" charset="0"/>
                <a:hlinkClick r:id="rId8" tooltip="Géorgie (États-Unis)"/>
              </a:rPr>
              <a:t>Géorgie</a:t>
            </a:r>
            <a:r>
              <a:rPr lang="fr-FR" dirty="0">
                <a:solidFill>
                  <a:srgbClr val="222222"/>
                </a:solidFill>
                <a:latin typeface="Arial" panose="020B0604020202020204" pitchFamily="34" charset="0"/>
              </a:rPr>
              <a:t>, </a:t>
            </a:r>
            <a:r>
              <a:rPr lang="fr-FR" dirty="0">
                <a:solidFill>
                  <a:srgbClr val="0B0080"/>
                </a:solidFill>
                <a:latin typeface="Arial" panose="020B0604020202020204" pitchFamily="34" charset="0"/>
                <a:hlinkClick r:id="rId9" tooltip="États-Unis"/>
              </a:rPr>
              <a:t>États-Unis</a:t>
            </a:r>
            <a:r>
              <a:rPr lang="fr-FR" dirty="0">
                <a:solidFill>
                  <a:srgbClr val="222222"/>
                </a:solidFill>
                <a:latin typeface="Arial" panose="020B0604020202020204" pitchFamily="34" charset="0"/>
              </a:rPr>
              <a:t>), est un criminel incarcéré à la </a:t>
            </a:r>
            <a:r>
              <a:rPr lang="fr-FR" dirty="0">
                <a:solidFill>
                  <a:srgbClr val="0B0080"/>
                </a:solidFill>
                <a:latin typeface="Arial" panose="020B0604020202020204" pitchFamily="34" charset="0"/>
                <a:hlinkClick r:id="rId10" tooltip="Alcatraz"/>
              </a:rPr>
              <a:t>prison d'Alcatraz</a:t>
            </a:r>
            <a:r>
              <a:rPr lang="fr-FR" dirty="0">
                <a:solidFill>
                  <a:srgbClr val="222222"/>
                </a:solidFill>
                <a:latin typeface="Arial" panose="020B0604020202020204" pitchFamily="34" charset="0"/>
              </a:rPr>
              <a:t> dont il s'échappa en </a:t>
            </a:r>
            <a:r>
              <a:rPr lang="fr-FR" dirty="0">
                <a:solidFill>
                  <a:srgbClr val="0B0080"/>
                </a:solidFill>
                <a:latin typeface="Arial" panose="020B0604020202020204" pitchFamily="34" charset="0"/>
                <a:hlinkClick r:id="rId11" tooltip="1962"/>
              </a:rPr>
              <a:t>1962</a:t>
            </a:r>
            <a:r>
              <a:rPr lang="fr-FR" dirty="0">
                <a:solidFill>
                  <a:srgbClr val="222222"/>
                </a:solidFill>
                <a:latin typeface="Arial" panose="020B0604020202020204" pitchFamily="34" charset="0"/>
              </a:rPr>
              <a:t> avec son frère </a:t>
            </a:r>
            <a:r>
              <a:rPr lang="fr-FR" dirty="0">
                <a:solidFill>
                  <a:srgbClr val="0B0080"/>
                </a:solidFill>
                <a:latin typeface="Arial" panose="020B0604020202020204" pitchFamily="34" charset="0"/>
                <a:hlinkClick r:id="rId12" tooltip="John Anglin"/>
              </a:rPr>
              <a:t>John Anglin</a:t>
            </a:r>
            <a:r>
              <a:rPr lang="fr-FR" dirty="0">
                <a:solidFill>
                  <a:srgbClr val="222222"/>
                </a:solidFill>
                <a:latin typeface="Arial" panose="020B0604020202020204" pitchFamily="34" charset="0"/>
              </a:rPr>
              <a:t> et </a:t>
            </a:r>
            <a:r>
              <a:rPr lang="fr-FR" u="sng" dirty="0">
                <a:solidFill>
                  <a:srgbClr val="0B0080"/>
                </a:solidFill>
                <a:latin typeface="Arial" panose="020B0604020202020204" pitchFamily="34" charset="0"/>
                <a:hlinkClick r:id="rId13"/>
              </a:rPr>
              <a:t>Frank Morris</a:t>
            </a:r>
            <a:r>
              <a:rPr lang="fr-FR" dirty="0">
                <a:solidFill>
                  <a:srgbClr val="222222"/>
                </a:solidFill>
                <a:latin typeface="Arial" panose="020B0604020202020204" pitchFamily="34" charset="0"/>
              </a:rPr>
              <a:t>.</a:t>
            </a:r>
            <a:endParaRPr lang="fr-FR" dirty="0"/>
          </a:p>
        </p:txBody>
      </p:sp>
      <p:sp>
        <p:nvSpPr>
          <p:cNvPr id="3" name="Rectangle 2"/>
          <p:cNvSpPr/>
          <p:nvPr/>
        </p:nvSpPr>
        <p:spPr>
          <a:xfrm>
            <a:off x="417535" y="2948390"/>
            <a:ext cx="6096000" cy="3416320"/>
          </a:xfrm>
          <a:prstGeom prst="rect">
            <a:avLst/>
          </a:prstGeom>
        </p:spPr>
        <p:txBody>
          <a:bodyPr>
            <a:spAutoFit/>
          </a:bodyPr>
          <a:lstStyle/>
          <a:p>
            <a:r>
              <a:rPr lang="fr-FR" dirty="0" smtClean="0">
                <a:solidFill>
                  <a:srgbClr val="222222"/>
                </a:solidFill>
                <a:latin typeface="Arial" panose="020B0604020202020204" pitchFamily="34" charset="0"/>
              </a:rPr>
              <a:t>Aves ses </a:t>
            </a:r>
            <a:r>
              <a:rPr lang="fr-FR" dirty="0">
                <a:solidFill>
                  <a:srgbClr val="222222"/>
                </a:solidFill>
                <a:latin typeface="Arial" panose="020B0604020202020204" pitchFamily="34" charset="0"/>
              </a:rPr>
              <a:t>frères John, Alfred et lui furent arrêtés pour des braquages de banque et des affaires de grand banditisme, notamment à </a:t>
            </a:r>
            <a:r>
              <a:rPr lang="fr-FR" dirty="0">
                <a:solidFill>
                  <a:srgbClr val="0B0080"/>
                </a:solidFill>
                <a:latin typeface="Arial" panose="020B0604020202020204" pitchFamily="34" charset="0"/>
                <a:hlinkClick r:id="rId14" tooltip="Columbia (Alabama)"/>
              </a:rPr>
              <a:t>Columbia</a:t>
            </a:r>
            <a:r>
              <a:rPr lang="fr-FR" dirty="0">
                <a:solidFill>
                  <a:srgbClr val="222222"/>
                </a:solidFill>
                <a:latin typeface="Arial" panose="020B0604020202020204" pitchFamily="34" charset="0"/>
              </a:rPr>
              <a:t> en </a:t>
            </a:r>
            <a:r>
              <a:rPr lang="fr-FR" dirty="0">
                <a:solidFill>
                  <a:srgbClr val="0B0080"/>
                </a:solidFill>
                <a:latin typeface="Arial" panose="020B0604020202020204" pitchFamily="34" charset="0"/>
                <a:hlinkClick r:id="rId15" tooltip="Alabama"/>
              </a:rPr>
              <a:t>Alabama</a:t>
            </a:r>
            <a:r>
              <a:rPr lang="fr-FR" dirty="0">
                <a:solidFill>
                  <a:srgbClr val="222222"/>
                </a:solidFill>
                <a:latin typeface="Arial" panose="020B0604020202020204" pitchFamily="34" charset="0"/>
              </a:rPr>
              <a:t>. Les trois frères étaient des spécialistes des évasions et eurent l'occasion de le démontrer dans les divers pénitenciers où ils furent incarcérés. John et Clarence furent ensuite envoyés dans la </a:t>
            </a:r>
            <a:r>
              <a:rPr lang="fr-FR" dirty="0">
                <a:solidFill>
                  <a:srgbClr val="0B0080"/>
                </a:solidFill>
                <a:latin typeface="Arial" panose="020B0604020202020204" pitchFamily="34" charset="0"/>
                <a:hlinkClick r:id="rId16" tooltip="Prison d'Alcatraz"/>
              </a:rPr>
              <a:t>prison d'Alcatraz</a:t>
            </a:r>
            <a:r>
              <a:rPr lang="fr-FR" dirty="0">
                <a:solidFill>
                  <a:srgbClr val="222222"/>
                </a:solidFill>
                <a:latin typeface="Arial" panose="020B0604020202020204" pitchFamily="34" charset="0"/>
              </a:rPr>
              <a:t> pour purger une peine de 60 ans de prison, après avoir tenté de s'évader de la prison d'Atlanta. Là, ils mirent au point leur évasion. Alfred incarcéré dans un autre pénitencier en Alabama, mourut quelque temps après l'évasion de ses frères, en tentant lui aussi de s'évader</a:t>
            </a:r>
            <a:r>
              <a:rPr lang="fr-FR" baseline="30000" dirty="0">
                <a:solidFill>
                  <a:srgbClr val="0B0080"/>
                </a:solidFill>
                <a:latin typeface="Arial" panose="020B0604020202020204" pitchFamily="34" charset="0"/>
                <a:hlinkClick r:id="rId17"/>
              </a:rPr>
              <a:t>1</a:t>
            </a:r>
            <a:r>
              <a:rPr lang="fr-FR" dirty="0">
                <a:solidFill>
                  <a:srgbClr val="222222"/>
                </a:solidFill>
                <a:latin typeface="Arial" panose="020B0604020202020204" pitchFamily="34" charset="0"/>
              </a:rPr>
              <a:t>.</a:t>
            </a:r>
            <a:endParaRPr lang="fr-FR" dirty="0"/>
          </a:p>
        </p:txBody>
      </p:sp>
    </p:spTree>
    <p:extLst>
      <p:ext uri="{BB962C8B-B14F-4D97-AF65-F5344CB8AC3E}">
        <p14:creationId xmlns:p14="http://schemas.microsoft.com/office/powerpoint/2010/main" val="19308320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635000"/>
          </a:effectLst>
        </p:spPr>
      </p:pic>
      <p:sp>
        <p:nvSpPr>
          <p:cNvPr id="2" name="Rectangle 1"/>
          <p:cNvSpPr/>
          <p:nvPr/>
        </p:nvSpPr>
        <p:spPr>
          <a:xfrm>
            <a:off x="601098" y="3637746"/>
            <a:ext cx="6096000" cy="1754326"/>
          </a:xfrm>
          <a:prstGeom prst="rect">
            <a:avLst/>
          </a:prstGeom>
        </p:spPr>
        <p:txBody>
          <a:bodyPr>
            <a:spAutoFit/>
          </a:bodyPr>
          <a:lstStyle/>
          <a:p>
            <a:r>
              <a:rPr lang="fr-FR" dirty="0" smtClean="0">
                <a:solidFill>
                  <a:srgbClr val="222222"/>
                </a:solidFill>
                <a:latin typeface="Arial" panose="020B0604020202020204" pitchFamily="34" charset="0"/>
              </a:rPr>
              <a:t>Clarence </a:t>
            </a:r>
            <a:r>
              <a:rPr lang="fr-FR" dirty="0">
                <a:solidFill>
                  <a:srgbClr val="222222"/>
                </a:solidFill>
                <a:latin typeface="Arial" panose="020B0604020202020204" pitchFamily="34" charset="0"/>
              </a:rPr>
              <a:t>et John ont fait plusieurs tentatives pour s'échapper du pénitencier fédéral d'Atlanta et ont par conséquent été envoyés à Alcatraz.</a:t>
            </a:r>
          </a:p>
          <a:p>
            <a:r>
              <a:rPr lang="fr-FR" dirty="0">
                <a:solidFill>
                  <a:srgbClr val="222222"/>
                </a:solidFill>
                <a:latin typeface="Arial" panose="020B0604020202020204" pitchFamily="34" charset="0"/>
              </a:rPr>
              <a:t>Quatorze tentatives précédentes d'évasion eurent lieu en vain par trente-six différents </a:t>
            </a:r>
            <a:r>
              <a:rPr lang="fr-FR" dirty="0" smtClean="0">
                <a:solidFill>
                  <a:srgbClr val="222222"/>
                </a:solidFill>
                <a:latin typeface="Arial" panose="020B0604020202020204" pitchFamily="34" charset="0"/>
              </a:rPr>
              <a:t>prisonniers.</a:t>
            </a:r>
          </a:p>
          <a:p>
            <a:endParaRPr lang="fr-FR" dirty="0">
              <a:solidFill>
                <a:srgbClr val="222222"/>
              </a:solidFill>
              <a:latin typeface="Arial" panose="020B0604020202020204" pitchFamily="34" charset="0"/>
            </a:endParaRPr>
          </a:p>
        </p:txBody>
      </p:sp>
      <p:pic>
        <p:nvPicPr>
          <p:cNvPr id="3074" name="Picture 2" descr="RÃ©sultat de recherche d'images pour &quot;Clarence Anglin&quot;"/>
          <p:cNvPicPr>
            <a:picLocks noChangeAspect="1" noChangeArrowheads="1"/>
          </p:cNvPicPr>
          <p:nvPr/>
        </p:nvPicPr>
        <p:blipFill rotWithShape="1">
          <a:blip r:embed="rId3">
            <a:extLst>
              <a:ext uri="{28A0092B-C50C-407E-A947-70E740481C1C}">
                <a14:useLocalDpi xmlns:a14="http://schemas.microsoft.com/office/drawing/2010/main" val="0"/>
              </a:ext>
            </a:extLst>
          </a:blip>
          <a:srcRect r="50018"/>
          <a:stretch/>
        </p:blipFill>
        <p:spPr bwMode="auto">
          <a:xfrm>
            <a:off x="8600713" y="325746"/>
            <a:ext cx="2663033" cy="3312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13416" y="1156155"/>
            <a:ext cx="7999615" cy="2031325"/>
          </a:xfrm>
          <a:prstGeom prst="rect">
            <a:avLst/>
          </a:prstGeom>
        </p:spPr>
        <p:txBody>
          <a:bodyPr wrap="square">
            <a:spAutoFit/>
          </a:bodyPr>
          <a:lstStyle/>
          <a:p>
            <a:r>
              <a:rPr lang="fr-FR" dirty="0">
                <a:solidFill>
                  <a:srgbClr val="222222"/>
                </a:solidFill>
                <a:latin typeface="Arial" panose="020B0604020202020204" pitchFamily="34" charset="0"/>
              </a:rPr>
              <a:t>Depuis son évasion, on n'eut plus jamais trace de lui, il est déclaré disparu et présumé mort noyé dans la </a:t>
            </a:r>
            <a:r>
              <a:rPr lang="fr-FR" dirty="0">
                <a:solidFill>
                  <a:srgbClr val="0B0080"/>
                </a:solidFill>
                <a:latin typeface="Arial" panose="020B0604020202020204" pitchFamily="34" charset="0"/>
                <a:hlinkClick r:id="rId4" tooltip="Baie de San Francisco"/>
              </a:rPr>
              <a:t>baie de San Francisco</a:t>
            </a:r>
            <a:r>
              <a:rPr lang="fr-FR" dirty="0">
                <a:solidFill>
                  <a:srgbClr val="222222"/>
                </a:solidFill>
                <a:latin typeface="Arial" panose="020B0604020202020204" pitchFamily="34" charset="0"/>
              </a:rPr>
              <a:t>. Il reste encore aujourd'hui recherché par le </a:t>
            </a:r>
            <a:r>
              <a:rPr lang="fr-FR" dirty="0">
                <a:solidFill>
                  <a:srgbClr val="0B0080"/>
                </a:solidFill>
                <a:latin typeface="Arial" panose="020B0604020202020204" pitchFamily="34" charset="0"/>
                <a:hlinkClick r:id="rId5" tooltip="Federal Bureau of Investigation"/>
              </a:rPr>
              <a:t>FBI</a:t>
            </a:r>
            <a:r>
              <a:rPr lang="fr-FR" dirty="0">
                <a:solidFill>
                  <a:srgbClr val="222222"/>
                </a:solidFill>
                <a:latin typeface="Arial" panose="020B0604020202020204" pitchFamily="34" charset="0"/>
              </a:rPr>
              <a:t>. Clarence arriva le 10 janvier 1961 à Alcatraz sous le matricule AZ1485. Clarence et John ont écopé d'environ 20 ans de prison et ont été envoyés au pénitencier fédéral d'Atlanta (où ils rencontrent Frank Morris et Allen West, quatrième complice de l'évasion), la prison d'État de Floride et pénitencier fédéral de Leavenworth. </a:t>
            </a:r>
            <a:endParaRPr lang="fr-FR" dirty="0"/>
          </a:p>
        </p:txBody>
      </p:sp>
    </p:spTree>
    <p:extLst>
      <p:ext uri="{BB962C8B-B14F-4D97-AF65-F5344CB8AC3E}">
        <p14:creationId xmlns:p14="http://schemas.microsoft.com/office/powerpoint/2010/main" val="17179859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868" cy="6858000"/>
          </a:xfrm>
          <a:prstGeom prst="rect">
            <a:avLst/>
          </a:prstGeom>
          <a:effectLst>
            <a:softEdge rad="635000"/>
          </a:effectLst>
        </p:spPr>
      </p:pic>
      <p:pic>
        <p:nvPicPr>
          <p:cNvPr id="4098" name="Picture 2" descr="RÃ©sultat de recherche d'images pour &quot;john anglin&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8666" y="1014608"/>
            <a:ext cx="4226605" cy="493586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17743" y="1014608"/>
            <a:ext cx="6096000" cy="2031325"/>
          </a:xfrm>
          <a:prstGeom prst="rect">
            <a:avLst/>
          </a:prstGeom>
        </p:spPr>
        <p:txBody>
          <a:bodyPr>
            <a:spAutoFit/>
          </a:bodyPr>
          <a:lstStyle/>
          <a:p>
            <a:r>
              <a:rPr lang="fr-FR" b="1" dirty="0">
                <a:solidFill>
                  <a:srgbClr val="222222"/>
                </a:solidFill>
                <a:latin typeface="Arial" panose="020B0604020202020204" pitchFamily="34" charset="0"/>
              </a:rPr>
              <a:t>John William Anglin</a:t>
            </a:r>
            <a:r>
              <a:rPr lang="fr-FR" dirty="0">
                <a:solidFill>
                  <a:srgbClr val="222222"/>
                </a:solidFill>
                <a:latin typeface="Arial" panose="020B0604020202020204" pitchFamily="34" charset="0"/>
              </a:rPr>
              <a:t>, né le </a:t>
            </a:r>
            <a:r>
              <a:rPr lang="fr-FR" dirty="0">
                <a:solidFill>
                  <a:srgbClr val="0B0080"/>
                </a:solidFill>
                <a:hlinkClick r:id="rId4" tooltip="2 mai"/>
              </a:rPr>
              <a:t>2</a:t>
            </a:r>
            <a:r>
              <a:rPr lang="fr-FR" dirty="0"/>
              <a:t> </a:t>
            </a:r>
            <a:r>
              <a:rPr lang="fr-FR" dirty="0">
                <a:solidFill>
                  <a:srgbClr val="0B0080"/>
                </a:solidFill>
                <a:hlinkClick r:id="rId5" tooltip="Mai 1930"/>
              </a:rPr>
              <a:t>mai</a:t>
            </a:r>
            <a:r>
              <a:rPr lang="fr-FR" dirty="0"/>
              <a:t> </a:t>
            </a:r>
            <a:r>
              <a:rPr lang="fr-FR" dirty="0">
                <a:solidFill>
                  <a:srgbClr val="0B0080"/>
                </a:solidFill>
                <a:hlinkClick r:id="rId6" tooltip="1930"/>
              </a:rPr>
              <a:t>1930</a:t>
            </a:r>
            <a:r>
              <a:rPr lang="fr-FR" dirty="0">
                <a:solidFill>
                  <a:srgbClr val="222222"/>
                </a:solidFill>
                <a:latin typeface="Arial" panose="020B0604020202020204" pitchFamily="34" charset="0"/>
              </a:rPr>
              <a:t> dans le </a:t>
            </a:r>
            <a:r>
              <a:rPr lang="fr-FR" dirty="0">
                <a:solidFill>
                  <a:srgbClr val="0B0080"/>
                </a:solidFill>
                <a:latin typeface="Arial" panose="020B0604020202020204" pitchFamily="34" charset="0"/>
                <a:hlinkClick r:id="rId7" tooltip="Comté de Miller (Géorgie)"/>
              </a:rPr>
              <a:t>comté de Miller</a:t>
            </a:r>
            <a:r>
              <a:rPr lang="fr-FR" dirty="0">
                <a:solidFill>
                  <a:srgbClr val="222222"/>
                </a:solidFill>
                <a:latin typeface="Arial" panose="020B0604020202020204" pitchFamily="34" charset="0"/>
              </a:rPr>
              <a:t> en </a:t>
            </a:r>
            <a:r>
              <a:rPr lang="fr-FR" dirty="0">
                <a:solidFill>
                  <a:srgbClr val="0B0080"/>
                </a:solidFill>
                <a:latin typeface="Arial" panose="020B0604020202020204" pitchFamily="34" charset="0"/>
                <a:hlinkClick r:id="rId8" tooltip="Géorgie (États-Unis)"/>
              </a:rPr>
              <a:t>Géorgie</a:t>
            </a:r>
            <a:r>
              <a:rPr lang="fr-FR" dirty="0">
                <a:solidFill>
                  <a:srgbClr val="222222"/>
                </a:solidFill>
                <a:latin typeface="Arial" panose="020B0604020202020204" pitchFamily="34" charset="0"/>
              </a:rPr>
              <a:t>, est un criminel </a:t>
            </a:r>
            <a:r>
              <a:rPr lang="fr-FR" dirty="0">
                <a:solidFill>
                  <a:srgbClr val="0B0080"/>
                </a:solidFill>
                <a:latin typeface="Arial" panose="020B0604020202020204" pitchFamily="34" charset="0"/>
                <a:hlinkClick r:id="rId9" tooltip="États-Unis"/>
              </a:rPr>
              <a:t>américain</a:t>
            </a:r>
            <a:r>
              <a:rPr lang="fr-FR" dirty="0">
                <a:solidFill>
                  <a:srgbClr val="222222"/>
                </a:solidFill>
                <a:latin typeface="Arial" panose="020B0604020202020204" pitchFamily="34" charset="0"/>
              </a:rPr>
              <a:t> qui s'échappa de la </a:t>
            </a:r>
            <a:r>
              <a:rPr lang="fr-FR" u="sng" dirty="0">
                <a:solidFill>
                  <a:srgbClr val="0B0080"/>
                </a:solidFill>
                <a:latin typeface="Arial" panose="020B0604020202020204" pitchFamily="34" charset="0"/>
                <a:hlinkClick r:id="rId10"/>
              </a:rPr>
              <a:t>prison d'Alcatraz</a:t>
            </a:r>
            <a:r>
              <a:rPr lang="fr-FR" dirty="0">
                <a:solidFill>
                  <a:srgbClr val="222222"/>
                </a:solidFill>
                <a:latin typeface="Arial" panose="020B0604020202020204" pitchFamily="34" charset="0"/>
              </a:rPr>
              <a:t> avec son frère </a:t>
            </a:r>
            <a:r>
              <a:rPr lang="fr-FR" dirty="0">
                <a:solidFill>
                  <a:srgbClr val="0B0080"/>
                </a:solidFill>
                <a:latin typeface="Arial" panose="020B0604020202020204" pitchFamily="34" charset="0"/>
                <a:hlinkClick r:id="rId11" tooltip="Clarence Anglin"/>
              </a:rPr>
              <a:t>Clarence</a:t>
            </a:r>
            <a:r>
              <a:rPr lang="fr-FR" dirty="0">
                <a:solidFill>
                  <a:srgbClr val="222222"/>
                </a:solidFill>
                <a:latin typeface="Arial" panose="020B0604020202020204" pitchFamily="34" charset="0"/>
              </a:rPr>
              <a:t> et </a:t>
            </a:r>
            <a:r>
              <a:rPr lang="fr-FR" dirty="0">
                <a:solidFill>
                  <a:srgbClr val="0B0080"/>
                </a:solidFill>
                <a:latin typeface="Arial" panose="020B0604020202020204" pitchFamily="34" charset="0"/>
                <a:hlinkClick r:id="rId12" tooltip="Frank Morris"/>
              </a:rPr>
              <a:t>Frank Morris</a:t>
            </a:r>
            <a:r>
              <a:rPr lang="fr-FR" dirty="0">
                <a:solidFill>
                  <a:srgbClr val="222222"/>
                </a:solidFill>
                <a:latin typeface="Arial" panose="020B0604020202020204" pitchFamily="34" charset="0"/>
              </a:rPr>
              <a:t> la nuit du </a:t>
            </a:r>
            <a:r>
              <a:rPr lang="fr-FR" dirty="0">
                <a:solidFill>
                  <a:srgbClr val="0B0080"/>
                </a:solidFill>
                <a:latin typeface="Arial" panose="020B0604020202020204" pitchFamily="34" charset="0"/>
                <a:hlinkClick r:id="rId13" tooltip="11 juin"/>
              </a:rPr>
              <a:t>11 juin</a:t>
            </a:r>
            <a:r>
              <a:rPr lang="fr-FR" dirty="0">
                <a:solidFill>
                  <a:srgbClr val="222222"/>
                </a:solidFill>
                <a:latin typeface="Arial" panose="020B0604020202020204" pitchFamily="34" charset="0"/>
              </a:rPr>
              <a:t> </a:t>
            </a:r>
            <a:r>
              <a:rPr lang="fr-FR" dirty="0">
                <a:solidFill>
                  <a:srgbClr val="0B0080"/>
                </a:solidFill>
                <a:latin typeface="Arial" panose="020B0604020202020204" pitchFamily="34" charset="0"/>
                <a:hlinkClick r:id="rId14" tooltip="1962"/>
              </a:rPr>
              <a:t>1962</a:t>
            </a:r>
            <a:r>
              <a:rPr lang="fr-FR" dirty="0">
                <a:solidFill>
                  <a:srgbClr val="222222"/>
                </a:solidFill>
                <a:latin typeface="Arial" panose="020B0604020202020204" pitchFamily="34" charset="0"/>
              </a:rPr>
              <a:t>. Depuis son évasion, aucune trace de lui ne fut retrouvée, il est désormais déclaré disparu et présumé mort noyé dans la </a:t>
            </a:r>
            <a:r>
              <a:rPr lang="fr-FR" dirty="0">
                <a:solidFill>
                  <a:srgbClr val="0B0080"/>
                </a:solidFill>
                <a:latin typeface="Arial" panose="020B0604020202020204" pitchFamily="34" charset="0"/>
                <a:hlinkClick r:id="rId15" tooltip="Baie de San Francisco"/>
              </a:rPr>
              <a:t>baie de San Francisco</a:t>
            </a:r>
            <a:r>
              <a:rPr lang="fr-FR" dirty="0">
                <a:solidFill>
                  <a:srgbClr val="222222"/>
                </a:solidFill>
                <a:latin typeface="Arial" panose="020B0604020202020204" pitchFamily="34" charset="0"/>
              </a:rPr>
              <a:t>.</a:t>
            </a:r>
            <a:endParaRPr lang="fr-FR" dirty="0"/>
          </a:p>
        </p:txBody>
      </p:sp>
      <p:pic>
        <p:nvPicPr>
          <p:cNvPr id="4100" name="Picture 4" descr="WantedJohnAnglin.jpg"/>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583542" y="3045933"/>
            <a:ext cx="3765072" cy="3739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17117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635000"/>
          </a:effectLst>
        </p:spPr>
      </p:pic>
      <p:sp>
        <p:nvSpPr>
          <p:cNvPr id="2" name="Rectangle 1"/>
          <p:cNvSpPr/>
          <p:nvPr/>
        </p:nvSpPr>
        <p:spPr>
          <a:xfrm>
            <a:off x="442586" y="663880"/>
            <a:ext cx="7837118" cy="923330"/>
          </a:xfrm>
          <a:prstGeom prst="rect">
            <a:avLst/>
          </a:prstGeom>
        </p:spPr>
        <p:txBody>
          <a:bodyPr wrap="square">
            <a:spAutoFit/>
          </a:bodyPr>
          <a:lstStyle/>
          <a:p>
            <a:r>
              <a:rPr lang="fr-FR" b="1" dirty="0">
                <a:solidFill>
                  <a:srgbClr val="222222"/>
                </a:solidFill>
                <a:latin typeface="Arial" panose="020B0604020202020204" pitchFamily="34" charset="0"/>
              </a:rPr>
              <a:t>Allen Clayton West</a:t>
            </a:r>
            <a:r>
              <a:rPr lang="fr-FR" dirty="0">
                <a:solidFill>
                  <a:srgbClr val="222222"/>
                </a:solidFill>
                <a:latin typeface="Arial" panose="020B0604020202020204" pitchFamily="34" charset="0"/>
              </a:rPr>
              <a:t> (né le </a:t>
            </a:r>
            <a:r>
              <a:rPr lang="fr-FR" dirty="0"/>
              <a:t>25 mars 1929</a:t>
            </a:r>
            <a:r>
              <a:rPr lang="fr-FR" dirty="0">
                <a:solidFill>
                  <a:srgbClr val="222222"/>
                </a:solidFill>
                <a:latin typeface="Arial" panose="020B0604020202020204" pitchFamily="34" charset="0"/>
              </a:rPr>
              <a:t> et mort le </a:t>
            </a:r>
            <a:r>
              <a:rPr lang="fr-FR" dirty="0"/>
              <a:t>21 décembre 1978</a:t>
            </a:r>
            <a:r>
              <a:rPr lang="fr-FR" dirty="0">
                <a:solidFill>
                  <a:srgbClr val="222222"/>
                </a:solidFill>
                <a:latin typeface="Arial" panose="020B0604020202020204" pitchFamily="34" charset="0"/>
              </a:rPr>
              <a:t>) est un prisonnier connu pour avoir été impliqué dans la planification et la préparation de l'</a:t>
            </a:r>
            <a:r>
              <a:rPr lang="fr-FR" u="sng" dirty="0">
                <a:solidFill>
                  <a:srgbClr val="0B0080"/>
                </a:solidFill>
                <a:latin typeface="Arial" panose="020B0604020202020204" pitchFamily="34" charset="0"/>
                <a:hlinkClick r:id="rId3"/>
              </a:rPr>
              <a:t>évasion d'Alcatraz de 1962</a:t>
            </a:r>
            <a:r>
              <a:rPr lang="fr-FR" dirty="0">
                <a:solidFill>
                  <a:srgbClr val="222222"/>
                </a:solidFill>
                <a:latin typeface="Arial" panose="020B0604020202020204" pitchFamily="34" charset="0"/>
              </a:rPr>
              <a:t>.</a:t>
            </a:r>
            <a:endParaRPr lang="fr-FR" dirty="0"/>
          </a:p>
        </p:txBody>
      </p:sp>
      <p:sp>
        <p:nvSpPr>
          <p:cNvPr id="3" name="Rectangle 2"/>
          <p:cNvSpPr/>
          <p:nvPr/>
        </p:nvSpPr>
        <p:spPr>
          <a:xfrm>
            <a:off x="442586" y="1991203"/>
            <a:ext cx="7837118" cy="4247317"/>
          </a:xfrm>
          <a:prstGeom prst="rect">
            <a:avLst/>
          </a:prstGeom>
        </p:spPr>
        <p:txBody>
          <a:bodyPr wrap="square">
            <a:spAutoFit/>
          </a:bodyPr>
          <a:lstStyle/>
          <a:p>
            <a:r>
              <a:rPr lang="fr-FR" dirty="0">
                <a:solidFill>
                  <a:srgbClr val="222222"/>
                </a:solidFill>
                <a:latin typeface="Arial" panose="020B0604020202020204" pitchFamily="34" charset="0"/>
              </a:rPr>
              <a:t>Allen West a été envoyé à </a:t>
            </a:r>
            <a:r>
              <a:rPr lang="fr-FR" dirty="0">
                <a:solidFill>
                  <a:srgbClr val="0B0080"/>
                </a:solidFill>
                <a:latin typeface="Arial" panose="020B0604020202020204" pitchFamily="34" charset="0"/>
                <a:hlinkClick r:id="rId4" tooltip="Alcatraz"/>
              </a:rPr>
              <a:t>Alcatraz</a:t>
            </a:r>
            <a:r>
              <a:rPr lang="fr-FR" dirty="0">
                <a:solidFill>
                  <a:srgbClr val="222222"/>
                </a:solidFill>
                <a:latin typeface="Arial" panose="020B0604020202020204" pitchFamily="34" charset="0"/>
              </a:rPr>
              <a:t> pour avoir essayé de s'évader du </a:t>
            </a:r>
            <a:r>
              <a:rPr lang="fr-FR" dirty="0">
                <a:solidFill>
                  <a:srgbClr val="0B0080"/>
                </a:solidFill>
                <a:latin typeface="Arial" panose="020B0604020202020204" pitchFamily="34" charset="0"/>
                <a:hlinkClick r:id="rId5" tooltip="Pénitencier d'Atlanta"/>
              </a:rPr>
              <a:t>pénitencier d'Atlanta</a:t>
            </a:r>
            <a:r>
              <a:rPr lang="fr-FR" dirty="0">
                <a:solidFill>
                  <a:srgbClr val="222222"/>
                </a:solidFill>
                <a:latin typeface="Arial" panose="020B0604020202020204" pitchFamily="34" charset="0"/>
              </a:rPr>
              <a:t> auquel il avait été condamné pour car-jacking. Arrivé à Alcatraz en 1957, il rencontre les prisonniers ayant fait l'objet de l'évasion de 1962, Frank Morris, ainsi que les frères Clarence et John Anglin. Il a été interrogé par le </a:t>
            </a:r>
            <a:r>
              <a:rPr lang="fr-FR" dirty="0">
                <a:solidFill>
                  <a:srgbClr val="0B0080"/>
                </a:solidFill>
                <a:latin typeface="Arial" panose="020B0604020202020204" pitchFamily="34" charset="0"/>
                <a:hlinkClick r:id="rId6" tooltip="FBI"/>
              </a:rPr>
              <a:t>FBI</a:t>
            </a:r>
            <a:r>
              <a:rPr lang="fr-FR" dirty="0">
                <a:solidFill>
                  <a:srgbClr val="222222"/>
                </a:solidFill>
                <a:latin typeface="Arial" panose="020B0604020202020204" pitchFamily="34" charset="0"/>
              </a:rPr>
              <a:t> concernant cette évasion et a avoué être un complice et être celui qui a trouvé le plan d'évasion mais qu'il ne s'est pas enfui, car le trou qu'il avait creusé dans le mur était trop petit ; il a donc dû prendre plus de temps pour le creuser. Le soir de l'évasion, il tente par tous les moyens de sortir, mais les autres détenus avaient fini par le laisser tomber. Cependant il réussit à sortir environ à 2:00 du matin. Il prit donc ses affaires et essaya de les rejoindre, mais une fois arrivé sur le toit du complexe, il faisait trop noir pour pouvoir les repérer, et il décide donc d'abandonner la tentative d'évasion. C'est lui qui fournit les informations primordiales de l'évasion, et qui permit de connaître les plans sans avoir à chercher.</a:t>
            </a:r>
            <a:endParaRPr lang="fr-FR" dirty="0"/>
          </a:p>
        </p:txBody>
      </p:sp>
      <p:pic>
        <p:nvPicPr>
          <p:cNvPr id="5122" name="Picture 2" descr="RÃ©sultat de recherche d'images pour &quot;allen west&quo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88702" y="663880"/>
            <a:ext cx="3665511" cy="4887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47693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6858000"/>
          </a:xfrm>
          <a:prstGeom prst="rect">
            <a:avLst/>
          </a:prstGeom>
          <a:effectLst>
            <a:softEdge rad="635000"/>
          </a:effectLst>
        </p:spPr>
      </p:pic>
      <p:sp>
        <p:nvSpPr>
          <p:cNvPr id="2" name="Rectangle 1"/>
          <p:cNvSpPr/>
          <p:nvPr/>
        </p:nvSpPr>
        <p:spPr>
          <a:xfrm>
            <a:off x="141963" y="995044"/>
            <a:ext cx="11887200" cy="1754326"/>
          </a:xfrm>
          <a:prstGeom prst="rect">
            <a:avLst/>
          </a:prstGeom>
        </p:spPr>
        <p:txBody>
          <a:bodyPr wrap="square">
            <a:spAutoFit/>
          </a:bodyPr>
          <a:lstStyle/>
          <a:p>
            <a:pPr algn="just"/>
            <a:r>
              <a:rPr lang="fr-FR" b="1" u="sng" dirty="0">
                <a:latin typeface="lucida sans unicode" panose="020B0602030504020204" pitchFamily="34" charset="0"/>
              </a:rPr>
              <a:t>Tentatives d’évasion</a:t>
            </a:r>
            <a:endParaRPr lang="fr-FR" dirty="0">
              <a:latin typeface="Cabin"/>
            </a:endParaRPr>
          </a:p>
          <a:p>
            <a:pPr algn="just"/>
            <a:r>
              <a:rPr lang="fr-FR" dirty="0">
                <a:latin typeface="lucida sans unicode" panose="020B0602030504020204" pitchFamily="34" charset="0"/>
              </a:rPr>
              <a:t>Il y eut pourtant de nombreuses tentatives d’évasion malgré l’extrême rigueur et la configuration des lieux. On compta près de 14 tentatives toutes vouées à l’échec. Sur les 36 personnes qui ont voulu se faire la malle, toutes ont été retrouvées, furent tuées ou ont donné leur corps à la Grande Bleue. A l’exception bien évidemment de nos trois lascars qui demeurent toujours introuvables. Ces trois hommes sont Frank Morris et les frères John et Clarence Anglin.</a:t>
            </a:r>
            <a:endParaRPr lang="fr-FR" b="0" i="0" dirty="0">
              <a:effectLst/>
              <a:latin typeface="Cabin"/>
            </a:endParaRPr>
          </a:p>
        </p:txBody>
      </p:sp>
      <p:pic>
        <p:nvPicPr>
          <p:cNvPr id="9218" name="Picture 2" descr="https://upload.wikimedia.org/wikipedia/commons/thumb/2/2c/Alcatraz03182006.jpg/700px-Alcatraz0318200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963" y="3031299"/>
            <a:ext cx="11887200" cy="3563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52018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69149" cy="6858000"/>
          </a:xfrm>
          <a:prstGeom prst="rect">
            <a:avLst/>
          </a:prstGeom>
          <a:effectLst>
            <a:softEdge rad="635000"/>
          </a:effectLst>
        </p:spPr>
      </p:pic>
      <p:sp>
        <p:nvSpPr>
          <p:cNvPr id="2" name="Rectangle 1"/>
          <p:cNvSpPr/>
          <p:nvPr/>
        </p:nvSpPr>
        <p:spPr>
          <a:xfrm>
            <a:off x="217117" y="1902956"/>
            <a:ext cx="7749436" cy="4524315"/>
          </a:xfrm>
          <a:prstGeom prst="rect">
            <a:avLst/>
          </a:prstGeom>
        </p:spPr>
        <p:txBody>
          <a:bodyPr wrap="square">
            <a:spAutoFit/>
          </a:bodyPr>
          <a:lstStyle/>
          <a:p>
            <a:pPr algn="just"/>
            <a:r>
              <a:rPr lang="fr-FR" dirty="0" smtClean="0">
                <a:latin typeface="lucida sans unicode" panose="020B0602030504020204" pitchFamily="34" charset="0"/>
              </a:rPr>
              <a:t>Alan </a:t>
            </a:r>
            <a:r>
              <a:rPr lang="fr-FR" dirty="0">
                <a:latin typeface="lucida sans unicode" panose="020B0602030504020204" pitchFamily="34" charset="0"/>
              </a:rPr>
              <a:t>West un quatrième larron fut emprisonné pour vols de voitures. Etant donné qu’ils avaient des casiers aussi longs qu’un papier toilette déroulé, tous les quatre furent envoyés entre 1960 et 1961 à Alcatraz. A peine sur le rocher, ils planifient déjà un plan d’évasion. Morris, très intelligent puisqu’il a un QI de 133 (Einstein en avait un de 165, pour l’anecdote !) est le leader de la bande. De nombreuses voix se sont élevées quant à son leadership, attribuant tout le mérite à Alan West. Mais nous y reviendront ultérieurement.</a:t>
            </a:r>
            <a:endParaRPr lang="fr-FR" dirty="0">
              <a:latin typeface="Cabin"/>
            </a:endParaRPr>
          </a:p>
          <a:p>
            <a:pPr algn="just"/>
            <a:r>
              <a:rPr lang="fr-FR" dirty="0">
                <a:latin typeface="lucida sans unicode" panose="020B0602030504020204" pitchFamily="34" charset="0"/>
              </a:rPr>
              <a:t>Grâce aux diverses tâches que les quatre détenus effectuent dans le pénitencier et aux aides bienvenues des autres prisonniers, ils réussissent à se procurer des outils rudimentaires pour préparer leur coup. Morris, qui travaille à l’atelier parvient à se procurer de la colle, de la ficelle et du petit matériel. John Anglin, qui œuvre dans la blanchisserie dérobe de temps à autre des vieux imperméables et Clarence, qui donne un coup de main au coiffeur récupère des cheveux</a:t>
            </a:r>
            <a:r>
              <a:rPr lang="fr-FR" dirty="0" smtClean="0">
                <a:latin typeface="lucida sans unicode" panose="020B0602030504020204" pitchFamily="34" charset="0"/>
              </a:rPr>
              <a:t>.</a:t>
            </a:r>
            <a:endParaRPr lang="fr-FR" dirty="0">
              <a:latin typeface="Cabin"/>
            </a:endParaRPr>
          </a:p>
        </p:txBody>
      </p:sp>
      <p:pic>
        <p:nvPicPr>
          <p:cNvPr id="6148" name="Picture 4" descr="alcatraz-cellule"/>
          <p:cNvPicPr>
            <a:picLocks noChangeAspect="1" noChangeArrowheads="1"/>
          </p:cNvPicPr>
          <p:nvPr/>
        </p:nvPicPr>
        <p:blipFill rotWithShape="1">
          <a:blip r:embed="rId3">
            <a:extLst>
              <a:ext uri="{28A0092B-C50C-407E-A947-70E740481C1C}">
                <a14:useLocalDpi xmlns:a14="http://schemas.microsoft.com/office/drawing/2010/main" val="0"/>
              </a:ext>
            </a:extLst>
          </a:blip>
          <a:srcRect t="1340" r="50142"/>
          <a:stretch/>
        </p:blipFill>
        <p:spPr bwMode="auto">
          <a:xfrm>
            <a:off x="7966553" y="1525299"/>
            <a:ext cx="4152492" cy="372226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17117" y="107377"/>
            <a:ext cx="10123916" cy="1477328"/>
          </a:xfrm>
          <a:prstGeom prst="rect">
            <a:avLst/>
          </a:prstGeom>
        </p:spPr>
        <p:txBody>
          <a:bodyPr wrap="square">
            <a:spAutoFit/>
          </a:bodyPr>
          <a:lstStyle/>
          <a:p>
            <a:pPr algn="just"/>
            <a:r>
              <a:rPr lang="fr-FR" b="1" u="sng" dirty="0">
                <a:latin typeface="lucida sans unicode" panose="020B0602030504020204" pitchFamily="34" charset="0"/>
              </a:rPr>
              <a:t>Une complicité qui date</a:t>
            </a:r>
            <a:endParaRPr lang="fr-FR" dirty="0">
              <a:latin typeface="Cabin"/>
            </a:endParaRPr>
          </a:p>
          <a:p>
            <a:pPr algn="just"/>
            <a:r>
              <a:rPr lang="fr-FR" dirty="0">
                <a:latin typeface="lucida sans unicode" panose="020B0602030504020204" pitchFamily="34" charset="0"/>
              </a:rPr>
              <a:t>En fait les trois complices se sont rencontrés au pénitencier d’Atlanta. Morris fut incarcéré pour vols, trafic de drogue et pour une fâcheuse habitude de ne pas vouloir rester dans les prisons américaines. Quand aux frères Anglin, ils furent arrêtés en 1956 pour divers braquages. </a:t>
            </a:r>
            <a:endParaRPr lang="fr-FR" dirty="0"/>
          </a:p>
        </p:txBody>
      </p:sp>
    </p:spTree>
    <p:extLst>
      <p:ext uri="{BB962C8B-B14F-4D97-AF65-F5344CB8AC3E}">
        <p14:creationId xmlns:p14="http://schemas.microsoft.com/office/powerpoint/2010/main" val="34064150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635000"/>
          </a:effectLst>
        </p:spPr>
      </p:pic>
      <p:sp>
        <p:nvSpPr>
          <p:cNvPr id="2" name="Rectangle 1"/>
          <p:cNvSpPr/>
          <p:nvPr/>
        </p:nvSpPr>
        <p:spPr>
          <a:xfrm>
            <a:off x="107558" y="1157902"/>
            <a:ext cx="7085557" cy="5478423"/>
          </a:xfrm>
          <a:prstGeom prst="rect">
            <a:avLst/>
          </a:prstGeom>
        </p:spPr>
        <p:txBody>
          <a:bodyPr wrap="square">
            <a:spAutoFit/>
          </a:bodyPr>
          <a:lstStyle/>
          <a:p>
            <a:pPr algn="just"/>
            <a:r>
              <a:rPr lang="fr-FR" sz="1600" dirty="0" smtClean="0">
                <a:latin typeface="Calibri" panose="020F0502020204030204" pitchFamily="34" charset="0"/>
                <a:cs typeface="Calibri" panose="020F0502020204030204" pitchFamily="34" charset="0"/>
              </a:rPr>
              <a:t>Ensuite </a:t>
            </a:r>
            <a:r>
              <a:rPr lang="fr-FR" sz="1600" dirty="0">
                <a:latin typeface="Calibri" panose="020F0502020204030204" pitchFamily="34" charset="0"/>
                <a:cs typeface="Calibri" panose="020F0502020204030204" pitchFamily="34" charset="0"/>
              </a:rPr>
              <a:t>il faudra escalader le seul conduit d’aération dont la plaque supérieure n’est pas coulée dans le béton au niveau du toit. Ensuite se diriger vers l’angle nord-est du toit et descendre le long d’une gouttière, franchir les deux grilles sans barbelés et traverser la baie jusqu’à Angel Island au moyen d’un radeau. C’est pourtant simple, non </a:t>
            </a:r>
            <a:r>
              <a:rPr lang="fr-FR" sz="1600" dirty="0" smtClean="0">
                <a:latin typeface="Calibri" panose="020F0502020204030204" pitchFamily="34" charset="0"/>
                <a:cs typeface="Calibri" panose="020F0502020204030204" pitchFamily="34" charset="0"/>
              </a:rPr>
              <a:t>?</a:t>
            </a:r>
            <a:r>
              <a:rPr lang="fr-FR" dirty="0">
                <a:latin typeface="Calibri" panose="020F0502020204030204" pitchFamily="34" charset="0"/>
                <a:cs typeface="Calibri" panose="020F0502020204030204" pitchFamily="34" charset="0"/>
              </a:rPr>
              <a:t> Pourtant il subsiste de nombreux problèmes, et pas des moindres. Le premier étant la taille de la grille d’aération qui ne fait que 26cm sur 14cm. C’est au moyen de cuillères aiguisées que les détenus agrandissent le trou. Ensuite à l’aide d’un carton peint, ils créent un leurre qui masque ainsi le trou agrandi, la faible luminosité des cellules fera le reste. Autre problème : la ronde incessante des gardiens. Afin de prévenir toute prise en flagrant délit, les détenus font le guet à tour de rôle, grâce à un petit miroir. Les résidus de murs creusés sont dispersés dans la cour lors des promenades quotidiennes</a:t>
            </a:r>
            <a:r>
              <a:rPr lang="fr-FR" dirty="0" smtClean="0">
                <a:latin typeface="Calibri" panose="020F0502020204030204" pitchFamily="34" charset="0"/>
                <a:cs typeface="Calibri" panose="020F0502020204030204" pitchFamily="34" charset="0"/>
              </a:rPr>
              <a:t>.</a:t>
            </a:r>
          </a:p>
          <a:p>
            <a:endParaRPr lang="fr-FR" dirty="0">
              <a:latin typeface="Calibri" panose="020F0502020204030204" pitchFamily="34" charset="0"/>
              <a:cs typeface="Calibri" panose="020F0502020204030204" pitchFamily="34" charset="0"/>
            </a:endParaRPr>
          </a:p>
          <a:p>
            <a:r>
              <a:rPr lang="fr-FR" dirty="0">
                <a:latin typeface="Calibri" panose="020F0502020204030204" pitchFamily="34" charset="0"/>
                <a:cs typeface="Calibri" panose="020F0502020204030204" pitchFamily="34" charset="0"/>
              </a:rPr>
              <a:t>Afin de mettre toutes les chances de leur côté, les détenus fabriquent de fausses têtes avec de la colle, du papier toilette, de la peinture couleur peau et les fameux cheveux récupérés chez le coiffeur. Ainsi ces têtes feront illusion que les détenus dorment à poings fermés pendant les rondes de nuit.</a:t>
            </a:r>
          </a:p>
          <a:p>
            <a:pPr algn="just"/>
            <a:endParaRPr lang="fr-FR" sz="1600" b="0" i="0" dirty="0">
              <a:effectLst/>
              <a:latin typeface="Cabin"/>
            </a:endParaRPr>
          </a:p>
        </p:txBody>
      </p:sp>
      <p:pic>
        <p:nvPicPr>
          <p:cNvPr id="7170" name="Picture 2" descr="Fausse tetes"/>
          <p:cNvPicPr>
            <a:picLocks noChangeAspect="1" noChangeArrowheads="1"/>
          </p:cNvPicPr>
          <p:nvPr/>
        </p:nvPicPr>
        <p:blipFill rotWithShape="1">
          <a:blip r:embed="rId3">
            <a:extLst>
              <a:ext uri="{28A0092B-C50C-407E-A947-70E740481C1C}">
                <a14:useLocalDpi xmlns:a14="http://schemas.microsoft.com/office/drawing/2010/main" val="0"/>
              </a:ext>
            </a:extLst>
          </a:blip>
          <a:srcRect t="16050" b="11779"/>
          <a:stretch/>
        </p:blipFill>
        <p:spPr bwMode="auto">
          <a:xfrm>
            <a:off x="7395618" y="4121063"/>
            <a:ext cx="4579263" cy="261793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Escape vent cover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90564" y="751562"/>
            <a:ext cx="4484317" cy="296866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70899"/>
            <a:ext cx="12095019" cy="923330"/>
          </a:xfrm>
          <a:prstGeom prst="rect">
            <a:avLst/>
          </a:prstGeom>
        </p:spPr>
        <p:txBody>
          <a:bodyPr wrap="square">
            <a:spAutoFit/>
          </a:bodyPr>
          <a:lstStyle/>
          <a:p>
            <a:pPr algn="just"/>
            <a:r>
              <a:rPr lang="fr-FR" b="1" u="sng" dirty="0">
                <a:latin typeface="lucida sans unicode" panose="020B0602030504020204" pitchFamily="34" charset="0"/>
              </a:rPr>
              <a:t>Le plan d’évasion</a:t>
            </a:r>
            <a:endParaRPr lang="fr-FR" dirty="0">
              <a:latin typeface="Cabin"/>
            </a:endParaRPr>
          </a:p>
          <a:p>
            <a:r>
              <a:rPr lang="fr-FR" dirty="0">
                <a:latin typeface="Calibri" panose="020F0502020204030204" pitchFamily="34" charset="0"/>
                <a:cs typeface="Calibri" panose="020F0502020204030204" pitchFamily="34" charset="0"/>
              </a:rPr>
              <a:t>Le plan d’évasion est brillant, mais sa mise en place durera près d’une année. Le but est de sortir par la grille d’aération des cellules qui donne accès à un couloir d’un mètre de large, où passent des tuyaux </a:t>
            </a:r>
            <a:r>
              <a:rPr lang="fr-FR" dirty="0">
                <a:solidFill>
                  <a:schemeClr val="bg1"/>
                </a:solidFill>
                <a:latin typeface="Calibri" panose="020F0502020204030204" pitchFamily="34" charset="0"/>
                <a:cs typeface="Calibri" panose="020F0502020204030204" pitchFamily="34" charset="0"/>
              </a:rPr>
              <a:t>et des canalisations. </a:t>
            </a:r>
            <a:endParaRPr lang="fr-FR" dirty="0">
              <a:solidFill>
                <a:schemeClr val="bg1"/>
              </a:solidFill>
            </a:endParaRPr>
          </a:p>
        </p:txBody>
      </p:sp>
    </p:spTree>
    <p:extLst>
      <p:ext uri="{BB962C8B-B14F-4D97-AF65-F5344CB8AC3E}">
        <p14:creationId xmlns:p14="http://schemas.microsoft.com/office/powerpoint/2010/main" val="26935955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635000"/>
          </a:effectLst>
        </p:spPr>
      </p:pic>
      <p:pic>
        <p:nvPicPr>
          <p:cNvPr id="2050" name="Picture 2" descr="http://enigmeshistoire.e-monsite.com/medias/images/cellule-d-alcatra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0260" y="654703"/>
            <a:ext cx="8572500" cy="5695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77760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635000"/>
          </a:effectLst>
        </p:spPr>
      </p:pic>
      <p:sp>
        <p:nvSpPr>
          <p:cNvPr id="2" name="Rectangle 1"/>
          <p:cNvSpPr/>
          <p:nvPr/>
        </p:nvSpPr>
        <p:spPr>
          <a:xfrm>
            <a:off x="107516" y="1106908"/>
            <a:ext cx="7152361" cy="5632311"/>
          </a:xfrm>
          <a:prstGeom prst="rect">
            <a:avLst/>
          </a:prstGeom>
        </p:spPr>
        <p:txBody>
          <a:bodyPr wrap="square">
            <a:spAutoFit/>
          </a:bodyPr>
          <a:lstStyle/>
          <a:p>
            <a:pPr algn="just"/>
            <a:r>
              <a:rPr lang="fr-FR" dirty="0" smtClean="0">
                <a:latin typeface="lucida sans unicode" panose="020B0602030504020204" pitchFamily="34" charset="0"/>
              </a:rPr>
              <a:t>Les </a:t>
            </a:r>
            <a:r>
              <a:rPr lang="fr-FR" dirty="0">
                <a:latin typeface="lucida sans unicode" panose="020B0602030504020204" pitchFamily="34" charset="0"/>
              </a:rPr>
              <a:t>compères vont récupérer une cinquantaine d’imperméables qu’ils vont coller et coudre ensemble. Ceux-ci n’étant pas vraiment inventoriés, ils pourront assez facilement s’en procurer par l’entremise d’autres détenus. Le radeau sera, lui, gonflé avec le petit accordéon de Clarence Anglin. Seulement voilà tout ce matériel semble bien encombrant et ne peut être dissimulé dans les cellules sans suspicion. Autre idée de génie d’Alan West qui est chargé de repeindre le mur au-dessus des cellules. Il va tout simplement faire exprès d’envoyer des gravats et de la poussière sur le sol propre comme un sou neuf. Pour éviter que cela se reproduise, il va demander des couvertures afin de les dresser contre le grillage, évitant ainsi que des gravats tombent à nouveau. Du coup une surface adéquate sera dissimulée à la vue des gardiens pour entreposer le matériel volumineux.</a:t>
            </a:r>
            <a:endParaRPr lang="fr-FR" dirty="0">
              <a:latin typeface="Cabin"/>
            </a:endParaRPr>
          </a:p>
          <a:p>
            <a:pPr algn="just"/>
            <a:r>
              <a:rPr lang="fr-FR" dirty="0">
                <a:latin typeface="lucida sans unicode" panose="020B0602030504020204" pitchFamily="34" charset="0"/>
              </a:rPr>
              <a:t>Notons que le creusement autour de la grille ne pouvait se faire qu'entre 17h30 et 19h30 lorsque les détenus étaient autorisés à jouer de la musique. Le bruit des instruments masquait bien évidemment les martèlements et les raclements.</a:t>
            </a:r>
            <a:endParaRPr lang="fr-FR" b="0" i="0" dirty="0">
              <a:effectLst/>
              <a:latin typeface="Cabin"/>
            </a:endParaRPr>
          </a:p>
        </p:txBody>
      </p:sp>
      <p:pic>
        <p:nvPicPr>
          <p:cNvPr id="8194" name="Picture 2"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8519" y="1242582"/>
            <a:ext cx="4734838" cy="47688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07516" y="130016"/>
            <a:ext cx="11994714" cy="923330"/>
          </a:xfrm>
          <a:prstGeom prst="rect">
            <a:avLst/>
          </a:prstGeom>
        </p:spPr>
        <p:txBody>
          <a:bodyPr wrap="square">
            <a:spAutoFit/>
          </a:bodyPr>
          <a:lstStyle/>
          <a:p>
            <a:r>
              <a:rPr lang="fr-FR" dirty="0">
                <a:latin typeface="lucida sans unicode" panose="020B0602030504020204" pitchFamily="34" charset="0"/>
              </a:rPr>
              <a:t>Mais le plus gros problème reste le radeau. Comment confectionner un radeau étanche suffisamment grand pour accueillir quatre personnes ? C’est une idée de génie de Morris qui va leur permettre de réussir ce tour de passe-passe. </a:t>
            </a:r>
            <a:endParaRPr lang="fr-FR" dirty="0"/>
          </a:p>
        </p:txBody>
      </p:sp>
    </p:spTree>
    <p:extLst>
      <p:ext uri="{BB962C8B-B14F-4D97-AF65-F5344CB8AC3E}">
        <p14:creationId xmlns:p14="http://schemas.microsoft.com/office/powerpoint/2010/main" val="17702968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635000"/>
          </a:effectLst>
        </p:spPr>
      </p:pic>
      <p:sp>
        <p:nvSpPr>
          <p:cNvPr id="2" name="Rectangle 1"/>
          <p:cNvSpPr/>
          <p:nvPr/>
        </p:nvSpPr>
        <p:spPr>
          <a:xfrm>
            <a:off x="292275" y="817540"/>
            <a:ext cx="4931079" cy="4801314"/>
          </a:xfrm>
          <a:prstGeom prst="rect">
            <a:avLst/>
          </a:prstGeom>
        </p:spPr>
        <p:txBody>
          <a:bodyPr wrap="square">
            <a:spAutoFit/>
          </a:bodyPr>
          <a:lstStyle/>
          <a:p>
            <a:pPr algn="just"/>
            <a:r>
              <a:rPr lang="fr-FR" b="1" u="sng" dirty="0">
                <a:latin typeface="lucida sans unicode" panose="020B0602030504020204" pitchFamily="34" charset="0"/>
              </a:rPr>
              <a:t>L’évasion</a:t>
            </a:r>
            <a:endParaRPr lang="fr-FR" dirty="0">
              <a:latin typeface="Cabin"/>
            </a:endParaRPr>
          </a:p>
          <a:p>
            <a:pPr algn="just"/>
            <a:r>
              <a:rPr lang="fr-FR" dirty="0">
                <a:latin typeface="lucida sans unicode" panose="020B0602030504020204" pitchFamily="34" charset="0"/>
              </a:rPr>
              <a:t>L’évasion est fixée au 12 juin. Après l’extinction des feux à 21h30, les détenus placent leurs têtes confectionnées sur le lit, déboitent les grilles et s’en vont. Seulement West qui avait trop creusé son ouverture, avait dû remettre du ciment pour éviter de se faire pincer. Du coup le trou était de nouveau trop petit pour passer. Malgré tous leurs efforts, Morris et les frère Anglin décident d’abandonner West. Trop risqué de s’attarder plus longtemps. Le plan fonctionne à merveille et nos trois complices se retrouvent au bord l’eau à gonfler leur embarcation de fortune. Ils grimpent dessus et s’enfonce dans la baie, on ne les reverra jamais.</a:t>
            </a:r>
            <a:endParaRPr lang="fr-FR" b="0" i="0" dirty="0">
              <a:effectLst/>
              <a:latin typeface="Cabin"/>
            </a:endParaRPr>
          </a:p>
        </p:txBody>
      </p:sp>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b="2110"/>
          <a:stretch/>
        </p:blipFill>
        <p:spPr>
          <a:xfrm>
            <a:off x="5423770" y="1202498"/>
            <a:ext cx="6586225" cy="4647157"/>
          </a:xfrm>
          <a:prstGeom prst="rect">
            <a:avLst/>
          </a:prstGeom>
        </p:spPr>
      </p:pic>
    </p:spTree>
    <p:extLst>
      <p:ext uri="{BB962C8B-B14F-4D97-AF65-F5344CB8AC3E}">
        <p14:creationId xmlns:p14="http://schemas.microsoft.com/office/powerpoint/2010/main" val="9269220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635000"/>
          </a:effectLst>
        </p:spPr>
      </p:pic>
      <p:sp>
        <p:nvSpPr>
          <p:cNvPr id="2" name="Rectangle 1"/>
          <p:cNvSpPr/>
          <p:nvPr/>
        </p:nvSpPr>
        <p:spPr>
          <a:xfrm>
            <a:off x="768263" y="1606679"/>
            <a:ext cx="6096000" cy="3970318"/>
          </a:xfrm>
          <a:prstGeom prst="rect">
            <a:avLst/>
          </a:prstGeom>
        </p:spPr>
        <p:txBody>
          <a:bodyPr>
            <a:spAutoFit/>
          </a:bodyPr>
          <a:lstStyle/>
          <a:p>
            <a:pPr algn="just"/>
            <a:r>
              <a:rPr lang="fr-FR" b="1" u="sng" dirty="0">
                <a:latin typeface="lucida sans unicode" panose="020B0602030504020204" pitchFamily="34" charset="0"/>
              </a:rPr>
              <a:t>L’alerte et les recherches</a:t>
            </a:r>
            <a:endParaRPr lang="fr-FR" dirty="0">
              <a:latin typeface="Cabin"/>
            </a:endParaRPr>
          </a:p>
          <a:p>
            <a:pPr algn="just"/>
            <a:r>
              <a:rPr lang="fr-FR" dirty="0">
                <a:latin typeface="lucida sans unicode" panose="020B0602030504020204" pitchFamily="34" charset="0"/>
              </a:rPr>
              <a:t>C’est à l’heure de l’appel du matin de 7h30 que les gardiens découvrent le pot au rose. Ils déclenchent immédiatement l’alerte. Les garde-côtes sont mobilisés et le FBI déploie ses hommes partout sur le rocher, mais aussi aux abords de San Francisco. L’évasion fait la une des journaux et des informations, mais aucunes traces des fuyards. On ne retrouve qu’une pagaie et un morceau de ce qui semble être un gilet de fortune. Aidés par des hélicoptères, les garde-côtes ne retrouvent aucun corps dans la baie. Il semble bien que les trois détenus soient morts noyés et emportés par le courant.</a:t>
            </a:r>
            <a:endParaRPr lang="fr-FR" b="0" i="0" dirty="0">
              <a:effectLst/>
              <a:latin typeface="Cabin"/>
            </a:endParaRPr>
          </a:p>
        </p:txBody>
      </p:sp>
      <p:pic>
        <p:nvPicPr>
          <p:cNvPr id="10242" name="Picture 2" descr="Es gri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40044" y="919829"/>
            <a:ext cx="4399691" cy="53440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0850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635000"/>
          </a:effectLst>
        </p:spPr>
      </p:pic>
      <p:sp>
        <p:nvSpPr>
          <p:cNvPr id="2" name="Rectangle 1"/>
          <p:cNvSpPr/>
          <p:nvPr/>
        </p:nvSpPr>
        <p:spPr>
          <a:xfrm>
            <a:off x="413360" y="788923"/>
            <a:ext cx="11210794" cy="6186309"/>
          </a:xfrm>
          <a:prstGeom prst="rect">
            <a:avLst/>
          </a:prstGeom>
        </p:spPr>
        <p:txBody>
          <a:bodyPr wrap="square">
            <a:spAutoFit/>
          </a:bodyPr>
          <a:lstStyle/>
          <a:p>
            <a:pPr algn="just"/>
            <a:r>
              <a:rPr lang="fr-FR" b="1" u="sng" dirty="0">
                <a:latin typeface="lucida sans unicode" panose="020B0602030504020204" pitchFamily="34" charset="0"/>
              </a:rPr>
              <a:t>L’enquête</a:t>
            </a:r>
            <a:endParaRPr lang="fr-FR" dirty="0">
              <a:latin typeface="Cabin"/>
            </a:endParaRPr>
          </a:p>
          <a:p>
            <a:pPr algn="just"/>
            <a:r>
              <a:rPr lang="fr-FR" dirty="0">
                <a:latin typeface="lucida sans unicode" panose="020B0602030504020204" pitchFamily="34" charset="0"/>
              </a:rPr>
              <a:t>Le FBI va tout mettre en œuvre pour retrouver les trois fugitifs. Ils vont s’appuyer sur les aveux de West, qui va leur expliquer les moindres détails de la préparation de l’évasion et par la même occasion se faire passer pour le cerveau du plan. Grâce au récit de West, le FBI va se rendre sur Angel Island, mais rien. Pas d’embarcation et pas de traces des fuyards.</a:t>
            </a:r>
            <a:endParaRPr lang="fr-FR" dirty="0">
              <a:latin typeface="Cabin"/>
            </a:endParaRPr>
          </a:p>
          <a:p>
            <a:r>
              <a:rPr lang="fr-FR" dirty="0">
                <a:latin typeface="lucida sans unicode" panose="020B0602030504020204" pitchFamily="34" charset="0"/>
              </a:rPr>
              <a:t>Quelques jours plus tard, le FBI recueille le témoignage d’un homme qui affirme avoir vu près de Stockton (à quelques kilomètres d’Angel Island) une voiture bleue avec trois hommes filer à vive allure. D’après le témoin, la scène s’est passée le lendemain matin de l’évasion. Pourtant le FBI ne reçoit aucune plainte de vol de voiture. De plus aucun délit de n’importe quelle nature n’est recensé les jours suivant l’évasion.  Il est difficile de croire que les fuyards n’aient pas commis de délits pour se procurer de la nourriture, un véhicule ou de l’argent</a:t>
            </a:r>
            <a:r>
              <a:rPr lang="fr-FR" dirty="0" smtClean="0">
                <a:latin typeface="lucida sans unicode" panose="020B0602030504020204" pitchFamily="34" charset="0"/>
              </a:rPr>
              <a:t>.</a:t>
            </a:r>
            <a:r>
              <a:rPr lang="fr-FR" dirty="0">
                <a:latin typeface="Lucida Sans" panose="020B0602030504020204" pitchFamily="34" charset="0"/>
              </a:rPr>
              <a:t> 5 semaines après l’évasion, le FBI reçoit le message d’un cargo hollandais qui aurait aperçu un corps flottant vers la sortie de la baie de San Francisco. Apparemment il porte des vêtements qui ressemblent étrangement à ceux des bagnards d’Alcatraz. Le corps est repêché, il s’agit bien d’un détenu d’Alcatraz, mais il n’est pas identifiable, la faute à un séjour trop prolongé dans l’eau. Une chose est sûre, sa morphologie n’est pas identique aux trois fuyards.</a:t>
            </a:r>
          </a:p>
          <a:p>
            <a:r>
              <a:rPr lang="fr-FR" dirty="0">
                <a:latin typeface="Lucida Sans" panose="020B0602030504020204" pitchFamily="34" charset="0"/>
              </a:rPr>
              <a:t>L’enquête se poursuit et le FBI explore de nombreuses pistes qui ne mèneront à rien. Le mystère des évadés restent entier. En 1979 le FBI clôt le dossier et le transmet aux US Marshall, spécialisé dans la chasse aux fugitifs. Le dossier est gigantesque, entre les recueils de témoignages, les pistes suivies, les mémorandums et j’en passe. Un nombre impressionnant de cartons concernant l’affaire sont transmis aux nouveaux enquêteurs.</a:t>
            </a:r>
          </a:p>
          <a:p>
            <a:pPr algn="just"/>
            <a:endParaRPr lang="fr-FR" b="0" i="0" dirty="0">
              <a:effectLst/>
              <a:latin typeface="Cabin"/>
            </a:endParaRPr>
          </a:p>
        </p:txBody>
      </p:sp>
    </p:spTree>
    <p:extLst>
      <p:ext uri="{BB962C8B-B14F-4D97-AF65-F5344CB8AC3E}">
        <p14:creationId xmlns:p14="http://schemas.microsoft.com/office/powerpoint/2010/main" val="113916910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635000"/>
          </a:effectLst>
        </p:spPr>
      </p:pic>
      <p:sp>
        <p:nvSpPr>
          <p:cNvPr id="2" name="Rectangle 1"/>
          <p:cNvSpPr/>
          <p:nvPr/>
        </p:nvSpPr>
        <p:spPr>
          <a:xfrm>
            <a:off x="150312" y="1284569"/>
            <a:ext cx="6688899" cy="4524315"/>
          </a:xfrm>
          <a:prstGeom prst="rect">
            <a:avLst/>
          </a:prstGeom>
        </p:spPr>
        <p:txBody>
          <a:bodyPr wrap="square">
            <a:spAutoFit/>
          </a:bodyPr>
          <a:lstStyle/>
          <a:p>
            <a:pPr algn="just"/>
            <a:r>
              <a:rPr lang="fr-FR" b="1" u="sng" dirty="0">
                <a:latin typeface="lucida sans unicode" panose="020B0602030504020204" pitchFamily="34" charset="0"/>
              </a:rPr>
              <a:t>Rebondissements en 2012</a:t>
            </a:r>
            <a:endParaRPr lang="fr-FR" dirty="0">
              <a:latin typeface="Cabin"/>
            </a:endParaRPr>
          </a:p>
          <a:p>
            <a:pPr algn="just"/>
            <a:r>
              <a:rPr lang="fr-FR" dirty="0">
                <a:latin typeface="lucida sans unicode" panose="020B0602030504020204" pitchFamily="34" charset="0"/>
              </a:rPr>
              <a:t>En 2012, Michael Dyke des US Marshal indique qu’il a retrouvé un mémorandum du FBI indiquant que le radeau a bien été retrouvé sur Angel Island et que des traces de pas dans le sable sont visibles partant de l’embarcation de fortune en direction des bois. Autre fait étrange, il découvre également le procès-verbal d’un vol de voiture bleue le lendemain de l’évasion</a:t>
            </a:r>
            <a:r>
              <a:rPr lang="fr-FR" dirty="0" smtClean="0">
                <a:latin typeface="lucida sans unicode" panose="020B0602030504020204" pitchFamily="34" charset="0"/>
              </a:rPr>
              <a:t>.</a:t>
            </a:r>
            <a:r>
              <a:rPr lang="fr-FR" b="1" i="1" dirty="0"/>
              <a:t> </a:t>
            </a:r>
            <a:r>
              <a:rPr lang="fr-FR" b="1" i="1" dirty="0">
                <a:latin typeface="Lucida Sans" panose="020B0602030504020204" pitchFamily="34" charset="0"/>
              </a:rPr>
              <a:t>Michael Dyke</a:t>
            </a:r>
            <a:r>
              <a:rPr lang="fr-FR" dirty="0">
                <a:latin typeface="Lucida Sans" panose="020B0602030504020204" pitchFamily="34" charset="0"/>
              </a:rPr>
              <a:t> indique également que plusieurs témoignages avaient été recueillis provenant des familles proches ou éloignées des évadés pendant toute la durée de l’enquête. On notera un cousin de Morris qui certifie l’avoir rencontré à San Diego, ou encore une carte de noël reçue par la famille Anglin et signée par la main de John. Dyke insiste sur le fait que ces faits ne sont pas vérifiables et qu’ils sont probablement une façon d’alimenter le mythe et la polémique.</a:t>
            </a:r>
            <a:endParaRPr lang="fr-FR" b="0" i="0" dirty="0">
              <a:effectLst/>
              <a:latin typeface="Lucida Sans" panose="020B0602030504020204" pitchFamily="34" charset="0"/>
            </a:endParaRPr>
          </a:p>
        </p:txBody>
      </p:sp>
      <p:pic>
        <p:nvPicPr>
          <p:cNvPr id="11266" name="Picture 2" descr="Michael dyk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7155" y="2167004"/>
            <a:ext cx="4674889" cy="2617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47922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635000"/>
          </a:effectLst>
        </p:spPr>
      </p:pic>
      <p:sp>
        <p:nvSpPr>
          <p:cNvPr id="2" name="Rectangle 1"/>
          <p:cNvSpPr/>
          <p:nvPr/>
        </p:nvSpPr>
        <p:spPr>
          <a:xfrm>
            <a:off x="517742" y="2588703"/>
            <a:ext cx="6096000" cy="2031325"/>
          </a:xfrm>
          <a:prstGeom prst="rect">
            <a:avLst/>
          </a:prstGeom>
        </p:spPr>
        <p:txBody>
          <a:bodyPr>
            <a:spAutoFit/>
          </a:bodyPr>
          <a:lstStyle/>
          <a:p>
            <a:r>
              <a:rPr lang="fr-FR" dirty="0">
                <a:solidFill>
                  <a:srgbClr val="222222"/>
                </a:solidFill>
                <a:latin typeface="Arial" panose="020B0604020202020204" pitchFamily="34" charset="0"/>
              </a:rPr>
              <a:t>Un cliché, pris au </a:t>
            </a:r>
            <a:r>
              <a:rPr lang="fr-FR" dirty="0">
                <a:solidFill>
                  <a:srgbClr val="0B0080"/>
                </a:solidFill>
                <a:latin typeface="Arial" panose="020B0604020202020204" pitchFamily="34" charset="0"/>
                <a:hlinkClick r:id="rId3" tooltip="Brésil"/>
              </a:rPr>
              <a:t>Brésil</a:t>
            </a:r>
            <a:r>
              <a:rPr lang="fr-FR" dirty="0">
                <a:solidFill>
                  <a:srgbClr val="222222"/>
                </a:solidFill>
                <a:latin typeface="Arial" panose="020B0604020202020204" pitchFamily="34" charset="0"/>
              </a:rPr>
              <a:t> vers 1975 par Fred </a:t>
            </a:r>
            <a:r>
              <a:rPr lang="fr-FR" dirty="0" err="1">
                <a:solidFill>
                  <a:srgbClr val="222222"/>
                </a:solidFill>
                <a:latin typeface="Arial" panose="020B0604020202020204" pitchFamily="34" charset="0"/>
              </a:rPr>
              <a:t>Brizzi</a:t>
            </a:r>
            <a:r>
              <a:rPr lang="fr-FR" dirty="0">
                <a:solidFill>
                  <a:srgbClr val="222222"/>
                </a:solidFill>
                <a:latin typeface="Arial" panose="020B0604020202020204" pitchFamily="34" charset="0"/>
              </a:rPr>
              <a:t> — un ami d'enfance des frères Anglin devenu trafiquant de drogue entre la </a:t>
            </a:r>
            <a:r>
              <a:rPr lang="fr-FR" dirty="0">
                <a:solidFill>
                  <a:srgbClr val="0B0080"/>
                </a:solidFill>
                <a:latin typeface="Arial" panose="020B0604020202020204" pitchFamily="34" charset="0"/>
                <a:hlinkClick r:id="rId4" tooltip="Floride"/>
              </a:rPr>
              <a:t>Floride</a:t>
            </a:r>
            <a:r>
              <a:rPr lang="fr-FR" dirty="0">
                <a:solidFill>
                  <a:srgbClr val="222222"/>
                </a:solidFill>
                <a:latin typeface="Arial" panose="020B0604020202020204" pitchFamily="34" charset="0"/>
              </a:rPr>
              <a:t> et l'</a:t>
            </a:r>
            <a:r>
              <a:rPr lang="fr-FR" dirty="0">
                <a:solidFill>
                  <a:srgbClr val="0B0080"/>
                </a:solidFill>
                <a:latin typeface="Arial" panose="020B0604020202020204" pitchFamily="34" charset="0"/>
                <a:hlinkClick r:id="rId5" tooltip="Amérique du Sud"/>
              </a:rPr>
              <a:t>Amérique du Sud</a:t>
            </a:r>
            <a:r>
              <a:rPr lang="fr-FR" dirty="0">
                <a:solidFill>
                  <a:srgbClr val="222222"/>
                </a:solidFill>
                <a:latin typeface="Arial" panose="020B0604020202020204" pitchFamily="34" charset="0"/>
              </a:rPr>
              <a:t> — et remis à la famille, tendrait à démontrer que Clarence et John auraient vécu dans ce pays où ils auraient acquis une ferme. Néanmoins, il reste encore aujourd'hui recherché par le FBI.</a:t>
            </a:r>
          </a:p>
        </p:txBody>
      </p:sp>
      <p:pic>
        <p:nvPicPr>
          <p:cNvPr id="3" name="Picture 4" descr="RÃ©sultat de recherche d'images pour &quot;Clarence Anglin&quo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64054" y="2341302"/>
            <a:ext cx="5098493" cy="3007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29981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a:effectLst>
            <a:softEdge rad="635000"/>
          </a:effectLst>
        </p:spPr>
      </p:pic>
      <p:pic>
        <p:nvPicPr>
          <p:cNvPr id="1026" name="Picture 2" descr="http://www.premiere.fr/sites/default/files/styles/scale_crop_border_white_1280x720/public/2018-04/untitled-40_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5150" y="2562194"/>
            <a:ext cx="7306849" cy="402195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4384" y="4004143"/>
            <a:ext cx="4780766" cy="2308324"/>
          </a:xfrm>
          <a:prstGeom prst="rect">
            <a:avLst/>
          </a:prstGeom>
        </p:spPr>
        <p:txBody>
          <a:bodyPr wrap="square">
            <a:spAutoFit/>
          </a:bodyPr>
          <a:lstStyle/>
          <a:p>
            <a:r>
              <a:rPr lang="fr-FR" b="0" i="0" dirty="0" smtClean="0">
                <a:effectLst/>
                <a:latin typeface="lucida sans unicode" panose="020B0602030504020204" pitchFamily="34" charset="0"/>
              </a:rPr>
              <a:t>Aujourd’hui les frères Anglin auraient respectivement 83 et 84 ans. Quand à Morris, il aurait, lui, 87 ans. Des portraits des trois évadés vieillis par un logiciel informatique ont été diffusés par les US Marshals, en espérant peut-être qu’un témoin puisse les reconnaître s’ils sont toujours vivants.</a:t>
            </a:r>
            <a:endParaRPr lang="fr-FR" dirty="0"/>
          </a:p>
        </p:txBody>
      </p:sp>
      <p:sp>
        <p:nvSpPr>
          <p:cNvPr id="3" name="Rectangle 2"/>
          <p:cNvSpPr/>
          <p:nvPr/>
        </p:nvSpPr>
        <p:spPr>
          <a:xfrm>
            <a:off x="0" y="102131"/>
            <a:ext cx="12087616" cy="2585323"/>
          </a:xfrm>
          <a:prstGeom prst="rect">
            <a:avLst/>
          </a:prstGeom>
        </p:spPr>
        <p:txBody>
          <a:bodyPr wrap="square">
            <a:spAutoFit/>
          </a:bodyPr>
          <a:lstStyle/>
          <a:p>
            <a:r>
              <a:rPr lang="fr-FR" b="1" dirty="0">
                <a:solidFill>
                  <a:srgbClr val="222222"/>
                </a:solidFill>
                <a:latin typeface="pt serif"/>
              </a:rPr>
              <a:t>Vivants ou pas ?</a:t>
            </a:r>
            <a:endParaRPr lang="fr-FR" dirty="0">
              <a:solidFill>
                <a:srgbClr val="222222"/>
              </a:solidFill>
              <a:latin typeface="pt serif"/>
            </a:endParaRPr>
          </a:p>
          <a:p>
            <a:r>
              <a:rPr lang="fr-FR" dirty="0">
                <a:solidFill>
                  <a:srgbClr val="222222"/>
                </a:solidFill>
                <a:latin typeface="pt serif"/>
              </a:rPr>
              <a:t>Les trois hommes devaient se séparer à Angel Island, situé à quelques kilomètres d'Alcatraz, après avoir volé une voiture. Mais aucune infraction n'a été commise sur l'île. Les policiers, qui ont fouillé toute la région, n'ont retrouvé que des effets personnels des trois détenus dans la baie de San Francisco. Conclusion de l'enquête : ils se sont noyés pendant la traversée. Une thèse à laquelle ne croient pas les membres de leur famille. "</a:t>
            </a:r>
            <a:r>
              <a:rPr lang="fr-FR" i="1" dirty="0">
                <a:solidFill>
                  <a:srgbClr val="222222"/>
                </a:solidFill>
                <a:latin typeface="pt serif"/>
              </a:rPr>
              <a:t>Je crois vraiment qu'ils s'en sont sortis, je crois qu'ils sont en vie aujourd'hui</a:t>
            </a:r>
            <a:r>
              <a:rPr lang="fr-FR" dirty="0">
                <a:solidFill>
                  <a:srgbClr val="222222"/>
                </a:solidFill>
                <a:latin typeface="pt serif"/>
              </a:rPr>
              <a:t>", a confié Marie </a:t>
            </a:r>
            <a:r>
              <a:rPr lang="fr-FR" dirty="0" err="1">
                <a:solidFill>
                  <a:srgbClr val="222222"/>
                </a:solidFill>
                <a:latin typeface="pt serif"/>
              </a:rPr>
              <a:t>Widner</a:t>
            </a:r>
            <a:r>
              <a:rPr lang="fr-FR" dirty="0">
                <a:solidFill>
                  <a:srgbClr val="222222"/>
                </a:solidFill>
                <a:latin typeface="pt serif"/>
              </a:rPr>
              <a:t>, la </a:t>
            </a:r>
            <a:r>
              <a:rPr lang="fr-FR" dirty="0" err="1">
                <a:solidFill>
                  <a:srgbClr val="222222"/>
                </a:solidFill>
                <a:latin typeface="pt serif"/>
              </a:rPr>
              <a:t>soeur</a:t>
            </a:r>
            <a:r>
              <a:rPr lang="fr-FR" dirty="0">
                <a:solidFill>
                  <a:srgbClr val="222222"/>
                </a:solidFill>
                <a:latin typeface="pt serif"/>
              </a:rPr>
              <a:t> de John et Clarence Anglin. "</a:t>
            </a:r>
            <a:r>
              <a:rPr lang="fr-FR" i="1" dirty="0">
                <a:solidFill>
                  <a:srgbClr val="222222"/>
                </a:solidFill>
                <a:latin typeface="pt serif"/>
              </a:rPr>
              <a:t>Les trois premières années de leur fuite, ma grand-mère a reçu dans sa boîte aux lettres des cartes de Noël qui ne sont pas passées par la poste. Elles étaient signées "John et Clarence'"</a:t>
            </a:r>
            <a:r>
              <a:rPr lang="fr-FR" dirty="0">
                <a:solidFill>
                  <a:srgbClr val="222222"/>
                </a:solidFill>
                <a:latin typeface="pt serif"/>
              </a:rPr>
              <a:t>, a confié de son côté David </a:t>
            </a:r>
            <a:r>
              <a:rPr lang="fr-FR" dirty="0" err="1">
                <a:solidFill>
                  <a:srgbClr val="222222"/>
                </a:solidFill>
                <a:latin typeface="pt serif"/>
              </a:rPr>
              <a:t>Widner</a:t>
            </a:r>
            <a:r>
              <a:rPr lang="fr-FR" dirty="0">
                <a:solidFill>
                  <a:srgbClr val="222222"/>
                </a:solidFill>
                <a:latin typeface="pt serif"/>
              </a:rPr>
              <a:t>, le neveu des deux fugitifs à </a:t>
            </a:r>
            <a:r>
              <a:rPr lang="fr-FR" i="1" dirty="0">
                <a:solidFill>
                  <a:srgbClr val="222222"/>
                </a:solidFill>
                <a:latin typeface="pt serif"/>
                <a:hlinkClick r:id="rId4"/>
              </a:rPr>
              <a:t>SF </a:t>
            </a:r>
            <a:r>
              <a:rPr lang="fr-FR" i="1" dirty="0" err="1">
                <a:solidFill>
                  <a:srgbClr val="222222"/>
                </a:solidFill>
                <a:latin typeface="pt serif"/>
                <a:hlinkClick r:id="rId4"/>
              </a:rPr>
              <a:t>Gate</a:t>
            </a:r>
            <a:r>
              <a:rPr lang="fr-FR" i="1" dirty="0">
                <a:solidFill>
                  <a:srgbClr val="222222"/>
                </a:solidFill>
                <a:latin typeface="pt serif"/>
                <a:hlinkClick r:id="rId4"/>
              </a:rPr>
              <a:t>.</a:t>
            </a:r>
            <a:endParaRPr lang="fr-FR" dirty="0">
              <a:solidFill>
                <a:srgbClr val="222222"/>
              </a:solidFill>
              <a:latin typeface="pt serif"/>
            </a:endParaRPr>
          </a:p>
        </p:txBody>
      </p:sp>
    </p:spTree>
    <p:extLst>
      <p:ext uri="{BB962C8B-B14F-4D97-AF65-F5344CB8AC3E}">
        <p14:creationId xmlns:p14="http://schemas.microsoft.com/office/powerpoint/2010/main" val="2484584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635000"/>
          </a:effectLst>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08087" y="4798470"/>
            <a:ext cx="1659658" cy="1846662"/>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7133" y="483557"/>
            <a:ext cx="3362325" cy="1181100"/>
          </a:xfrm>
          <a:prstGeom prst="rect">
            <a:avLst/>
          </a:prstGeom>
        </p:spPr>
      </p:pic>
      <p:sp>
        <p:nvSpPr>
          <p:cNvPr id="6" name="ZoneTexte 5"/>
          <p:cNvSpPr txBox="1"/>
          <p:nvPr/>
        </p:nvSpPr>
        <p:spPr>
          <a:xfrm>
            <a:off x="1002082" y="2442575"/>
            <a:ext cx="5348614" cy="369332"/>
          </a:xfrm>
          <a:prstGeom prst="rect">
            <a:avLst/>
          </a:prstGeom>
          <a:noFill/>
        </p:spPr>
        <p:txBody>
          <a:bodyPr wrap="square" rtlCol="0">
            <a:spAutoFit/>
          </a:bodyPr>
          <a:lstStyle/>
          <a:p>
            <a:r>
              <a:rPr lang="fr-FR" dirty="0" smtClean="0"/>
              <a:t>Commentaires et images du NET:</a:t>
            </a:r>
            <a:endParaRPr lang="fr-FR" dirty="0"/>
          </a:p>
        </p:txBody>
      </p:sp>
      <p:sp>
        <p:nvSpPr>
          <p:cNvPr id="7" name="ZoneTexte 6"/>
          <p:cNvSpPr txBox="1"/>
          <p:nvPr/>
        </p:nvSpPr>
        <p:spPr>
          <a:xfrm>
            <a:off x="1102290" y="3995803"/>
            <a:ext cx="4083485" cy="369332"/>
          </a:xfrm>
          <a:prstGeom prst="rect">
            <a:avLst/>
          </a:prstGeom>
          <a:noFill/>
        </p:spPr>
        <p:txBody>
          <a:bodyPr wrap="square" rtlCol="0">
            <a:spAutoFit/>
          </a:bodyPr>
          <a:lstStyle/>
          <a:p>
            <a:endParaRPr lang="fr-FR" dirty="0"/>
          </a:p>
        </p:txBody>
      </p:sp>
    </p:spTree>
    <p:extLst>
      <p:ext uri="{BB962C8B-B14F-4D97-AF65-F5344CB8AC3E}">
        <p14:creationId xmlns:p14="http://schemas.microsoft.com/office/powerpoint/2010/main" val="2688292365"/>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481</TotalTime>
  <Words>3577</Words>
  <Application>Microsoft Office PowerPoint</Application>
  <PresentationFormat>Grand écran</PresentationFormat>
  <Paragraphs>55</Paragraphs>
  <Slides>24</Slides>
  <Notes>0</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24</vt:i4>
      </vt:variant>
    </vt:vector>
  </HeadingPairs>
  <TitlesOfParts>
    <vt:vector size="33" baseType="lpstr">
      <vt:lpstr>Arial</vt:lpstr>
      <vt:lpstr>Arial</vt:lpstr>
      <vt:lpstr>Cabin</vt:lpstr>
      <vt:lpstr>Calibri</vt:lpstr>
      <vt:lpstr>Calibri Light</vt:lpstr>
      <vt:lpstr>Lucida Sans</vt:lpstr>
      <vt:lpstr>lucida sans unicode</vt:lpstr>
      <vt:lpstr>pt serif</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13</cp:revision>
  <dcterms:created xsi:type="dcterms:W3CDTF">2019-07-03T10:59:26Z</dcterms:created>
  <dcterms:modified xsi:type="dcterms:W3CDTF">2024-04-27T14:12:31Z</dcterms:modified>
</cp:coreProperties>
</file>