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77" r:id="rId4"/>
    <p:sldId id="276" r:id="rId5"/>
    <p:sldId id="275" r:id="rId6"/>
    <p:sldId id="274" r:id="rId7"/>
    <p:sldId id="273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62" r:id="rId19"/>
    <p:sldId id="261" r:id="rId20"/>
    <p:sldId id="260" r:id="rId21"/>
    <p:sldId id="259" r:id="rId22"/>
    <p:sldId id="258" r:id="rId23"/>
    <p:sldId id="257" r:id="rId24"/>
    <p:sldId id="278" r:id="rId25"/>
    <p:sldId id="281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433" autoAdjust="0"/>
    <p:restoredTop sz="94660"/>
  </p:normalViewPr>
  <p:slideViewPr>
    <p:cSldViewPr snapToGrid="0">
      <p:cViewPr varScale="1">
        <p:scale>
          <a:sx n="84" d="100"/>
          <a:sy n="84" d="100"/>
        </p:scale>
        <p:origin x="60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0DB67-36B7-E034-9B9F-D6C34049A4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B532F1-F771-FD71-2A62-3D22A738F5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0940930-8913-BD36-8281-C3300AB637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DD5D3-403B-49F7-BD79-149349811C29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1D42C7-CDCB-D8B8-6F8F-9F21997841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7E69D1-E976-72A8-EA01-88E69B1569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FF210-FB4C-4AEB-AD8E-B4D2A4CA4D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9662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E5CBD6-CA2A-9A8A-2EFB-7099FFB025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9D57426-73D6-5501-7FB7-E442173B68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64DF5C-476A-F5C7-2745-A7DE55C3A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DD5D3-403B-49F7-BD79-149349811C29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84443F-B83B-B499-FB35-74A39E2C7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E263DC6-7B0E-A2E2-E2FF-03842D24E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FF210-FB4C-4AEB-AD8E-B4D2A4CA4D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6939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ACEAE2-4115-E798-81F9-D93EF37F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9A481B-7AF0-60ED-470E-91CC78A9C5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FDACEF-B842-5E80-76B2-78EDF6540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DD5D3-403B-49F7-BD79-149349811C29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849EA7A-28A9-C55B-34A4-167A89D87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5932A8B-0837-7EFA-FDE2-88C63D7B0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FF210-FB4C-4AEB-AD8E-B4D2A4CA4D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158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AEF083-A233-DEA8-7DBF-4D8D699A2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F5333C8-385F-1D37-535B-BB0F0C0B5A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87CA03E-C3A4-4B51-D021-9DCE4AAB7A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C1E8D1F-CFE3-CAC0-0E18-69A3022E7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DD5D3-403B-49F7-BD79-149349811C29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7A48C74-1EF8-3B74-34E6-B0F016DE4B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F23BB09-6A51-A34A-1118-DDD3CEF47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FF210-FB4C-4AEB-AD8E-B4D2A4CA4D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7746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309A00-EEFC-A4FA-1295-24CFEF0029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3FB833-E8F5-0072-2EB1-2D4BE443CB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FF97E04-1CC6-49AE-4F22-4E7B45666E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BF3A90A-4E36-43F3-35CD-C4A0EB6641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C1FA9B2-460E-415E-1E2F-D6884814D3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268373E-CD5B-77D8-4F35-90EB41D24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DD5D3-403B-49F7-BD79-149349811C29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326BFCC-4A07-EBBE-7A2A-6D72903A4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DDBEA41-C6C7-3C4E-0098-4D93D046B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FF210-FB4C-4AEB-AD8E-B4D2A4CA4D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065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A28287-AE07-3649-D4F9-82DA57A01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0A069F3-9475-7729-BE4A-B14E48B29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DD5D3-403B-49F7-BD79-149349811C29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27203A1-07B0-0C60-B709-3CBA15CE8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F3E89A2-6AF6-94D5-2F21-0A14B184B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FF210-FB4C-4AEB-AD8E-B4D2A4CA4D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5793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9F12F4E-9633-9EB2-E90F-14AB00D7D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DD5D3-403B-49F7-BD79-149349811C29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AD79662-D7A7-5F18-5934-8A006C8E8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7585344-5448-49B5-97F0-928572B50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FF210-FB4C-4AEB-AD8E-B4D2A4CA4D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29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637DB9-45D0-6EA8-426F-1A43FA7FE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3E1DED9-2FF7-3317-460B-2882D1F1C2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09ED25-F2BC-AE0F-72A4-0E8DAFACEE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1126D4E-2A3F-E778-6ACA-901A310C1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DD5D3-403B-49F7-BD79-149349811C29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C4603FF-DE6B-C2DE-EA24-734EEA58D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7B18BFB-7955-9A1A-5367-DE9978736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FF210-FB4C-4AEB-AD8E-B4D2A4CA4D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32573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42FC38-B4DE-44AA-F189-1B79853CF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12B6976-CA72-D7FB-3DBB-A03FC94F0B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6AF54DD-B296-BC0E-0C70-614645A67E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61444B4-DC8B-87D1-F13F-84277EFD5B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DD5D3-403B-49F7-BD79-149349811C29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4763AC9-1BCE-6E98-8A74-C3EEBDC5F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761A179-35AC-9A8F-16C9-7AABE71DC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FF210-FB4C-4AEB-AD8E-B4D2A4CA4D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9343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22BA11-C5F4-7685-61AF-5F3730FDF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094D441-4F31-3186-014E-B5033E050C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02ACAE5-1531-652A-1DE0-96123DAB3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DD5D3-403B-49F7-BD79-149349811C29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EBF7F2C-BAA2-1250-7394-0DC872EDD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8189BF-E529-4819-7121-18522F8FC8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FF210-FB4C-4AEB-AD8E-B4D2A4CA4D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6338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B8B31E-BB26-F8BF-47F8-A8BEAD43DA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83054AA-AC7D-1BFE-8B2E-63498EE970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6AFEB0C-2888-FC4D-2518-F2E86B2B50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DD5D3-403B-49F7-BD79-149349811C29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A864F15-AA03-C039-5FA5-1A4F0E3EB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6632A43-A236-FD7B-4776-235FC9B47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FF210-FB4C-4AEB-AD8E-B4D2A4CA4D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46045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FB557B8-8ABA-F5ED-4ACF-587FF9DFA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442AC98-7195-9002-E9D0-4B6A826086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2A68D1-7356-6372-97E8-2CE627C922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9CDD5D3-403B-49F7-BD79-149349811C29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290CAD-55DE-22B1-6F39-7E0F73ABA0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3D6F76-453A-3439-8665-8BFBE4BDE4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4FFF210-FB4C-4AEB-AD8E-B4D2A4CA4D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698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, Danse, habits&#10;&#10;Description générée automatiquement">
            <a:extLst>
              <a:ext uri="{FF2B5EF4-FFF2-40B4-BE49-F238E27FC236}">
                <a16:creationId xmlns:a16="http://schemas.microsoft.com/office/drawing/2014/main" id="{51CB84F5-1041-CBF9-9B3A-48FFB7044C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3837" y="279000"/>
            <a:ext cx="8400000" cy="6300000"/>
          </a:xfrm>
          <a:prstGeom prst="rect">
            <a:avLst/>
          </a:prstGeom>
          <a:ln w="25400">
            <a:solidFill>
              <a:schemeClr val="bg1"/>
            </a:solidFill>
          </a:ln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315ECF-0B02-A473-87E7-35E7AB703732}"/>
              </a:ext>
            </a:extLst>
          </p:cNvPr>
          <p:cNvSpPr txBox="1"/>
          <p:nvPr/>
        </p:nvSpPr>
        <p:spPr>
          <a:xfrm>
            <a:off x="1728652" y="6348167"/>
            <a:ext cx="10463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danse de rue, l'un des événements phares du Kaamulan Festival</a:t>
            </a:r>
            <a:endParaRPr lang="fr-FR" sz="2400" b="1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23133FA-80BE-4C3F-F8DF-B6E4652829C4}"/>
              </a:ext>
            </a:extLst>
          </p:cNvPr>
          <p:cNvSpPr txBox="1"/>
          <p:nvPr/>
        </p:nvSpPr>
        <p:spPr>
          <a:xfrm>
            <a:off x="3227668" y="17390"/>
            <a:ext cx="9483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 Festival De </a:t>
            </a:r>
            <a:r>
              <a:rPr lang="fr-FR" sz="2800" b="1" dirty="0" err="1"/>
              <a:t>Kaamulan</a:t>
            </a:r>
            <a:r>
              <a:rPr lang="fr-FR" sz="2800" b="1" dirty="0"/>
              <a:t>- Philippines -</a:t>
            </a:r>
          </a:p>
        </p:txBody>
      </p:sp>
    </p:spTree>
    <p:extLst>
      <p:ext uri="{BB962C8B-B14F-4D97-AF65-F5344CB8AC3E}">
        <p14:creationId xmlns:p14="http://schemas.microsoft.com/office/powerpoint/2010/main" val="174008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  <p:sndAc>
          <p:stSnd loop="1">
            <p:snd r:embed="rId2" name="Ikaw - Yeng Constantino (Music Video).wav"/>
          </p:stSnd>
        </p:sndAc>
      </p:transition>
    </mc:Choice>
    <mc:Fallback xmlns="">
      <p:transition spd="slow" advClick="0" advTm="8000">
        <p:fade/>
        <p:sndAc>
          <p:stSnd loop="1">
            <p:snd r:embed="rId4" name="Ikaw - Yeng Constantino (Music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523876-67BF-92C9-F0BE-1951E0C40D5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/>
              <a:t>Le festival </a:t>
            </a:r>
            <a:r>
              <a:rPr lang="fr-FR" sz="3200" b="1" dirty="0" err="1"/>
              <a:t>Kaamulan</a:t>
            </a:r>
            <a:r>
              <a:rPr lang="fr-FR" sz="3200" b="1" dirty="0"/>
              <a:t> est un festival culturel ethnique organisé chaque année dans la ville de </a:t>
            </a:r>
            <a:r>
              <a:rPr lang="fr-FR" sz="3200" b="1" dirty="0" err="1"/>
              <a:t>Malaybalay</a:t>
            </a:r>
            <a:r>
              <a:rPr lang="fr-FR" sz="3200" b="1" dirty="0"/>
              <a:t> , </a:t>
            </a:r>
            <a:r>
              <a:rPr lang="fr-FR" sz="3200" b="1" dirty="0" err="1"/>
              <a:t>Bukidnon</a:t>
            </a:r>
            <a:r>
              <a:rPr lang="fr-FR" sz="3200" b="1" dirty="0"/>
              <a:t> aux Philippines, de la seconde moitié de février au 10 mars, date anniversaire de la fondation de </a:t>
            </a:r>
            <a:r>
              <a:rPr lang="fr-FR" sz="3200" b="1" dirty="0" err="1"/>
              <a:t>Bukidnon</a:t>
            </a:r>
            <a:r>
              <a:rPr lang="fr-FR" sz="3200" b="1" dirty="0"/>
              <a:t> en tant que province en 1917. Il est organisé pour célébrer la culture et la tradition. des sept groupes tribaux ethniques — </a:t>
            </a:r>
            <a:r>
              <a:rPr lang="fr-FR" sz="3200" b="1" dirty="0" err="1"/>
              <a:t>Bukidnon</a:t>
            </a:r>
            <a:r>
              <a:rPr lang="fr-FR" sz="3200" b="1" dirty="0"/>
              <a:t>, </a:t>
            </a:r>
            <a:r>
              <a:rPr lang="fr-FR" sz="3200" b="1" dirty="0" err="1"/>
              <a:t>Higaonon</a:t>
            </a:r>
            <a:r>
              <a:rPr lang="fr-FR" sz="3200" b="1" dirty="0"/>
              <a:t>, </a:t>
            </a:r>
            <a:r>
              <a:rPr lang="fr-FR" sz="3200" b="1" dirty="0" err="1"/>
              <a:t>Talaandig</a:t>
            </a:r>
            <a:r>
              <a:rPr lang="fr-FR" sz="3200" b="1" dirty="0"/>
              <a:t>, </a:t>
            </a:r>
            <a:r>
              <a:rPr lang="fr-FR" sz="3200" b="1" dirty="0" err="1"/>
              <a:t>Manobo</a:t>
            </a:r>
            <a:r>
              <a:rPr lang="fr-FR" sz="3200" b="1" dirty="0"/>
              <a:t>, </a:t>
            </a:r>
            <a:r>
              <a:rPr lang="fr-FR" sz="3200" b="1" dirty="0" err="1"/>
              <a:t>Matigsalug</a:t>
            </a:r>
            <a:r>
              <a:rPr lang="fr-FR" sz="3200" b="1" dirty="0"/>
              <a:t>, </a:t>
            </a:r>
            <a:r>
              <a:rPr lang="fr-FR" sz="3200" b="1" dirty="0" err="1"/>
              <a:t>Tigwahanon</a:t>
            </a:r>
            <a:r>
              <a:rPr lang="fr-FR" sz="3200" b="1" dirty="0"/>
              <a:t> et </a:t>
            </a:r>
            <a:r>
              <a:rPr lang="fr-FR" sz="3200" b="1" dirty="0" err="1"/>
              <a:t>Umayamnon</a:t>
            </a:r>
            <a:r>
              <a:rPr lang="fr-FR" sz="3200" b="1" dirty="0"/>
              <a:t> — qui habitent à l'origine la province. [1] [2]</a:t>
            </a:r>
          </a:p>
          <a:p>
            <a:pPr algn="ctr"/>
            <a:endParaRPr lang="fr-FR" sz="3200" b="1" dirty="0"/>
          </a:p>
          <a:p>
            <a:pPr algn="ctr"/>
            <a:r>
              <a:rPr lang="fr-FR" sz="3200" b="1" dirty="0" err="1"/>
              <a:t>Kaamulan</a:t>
            </a:r>
            <a:r>
              <a:rPr lang="fr-FR" sz="3200" b="1" dirty="0"/>
              <a:t> vient du mot Binukid « </a:t>
            </a:r>
            <a:r>
              <a:rPr lang="fr-FR" sz="3200" b="1" dirty="0" err="1"/>
              <a:t>amul</a:t>
            </a:r>
            <a:r>
              <a:rPr lang="fr-FR" sz="3200" b="1" dirty="0"/>
              <a:t> » signifiant rassembler. [3] </a:t>
            </a:r>
            <a:r>
              <a:rPr lang="fr-FR" sz="3200" b="1" dirty="0" err="1"/>
              <a:t>Kaamulan</a:t>
            </a:r>
            <a:r>
              <a:rPr lang="fr-FR" sz="3200" b="1" dirty="0"/>
              <a:t> se rassemble dans un but précis : un rituel de relation, une cérémonie de mariage , un festival de remerciement pendant la période des récoltes, un pacte de paix, ou tout cela ensemble. </a:t>
            </a:r>
          </a:p>
        </p:txBody>
      </p:sp>
    </p:spTree>
    <p:extLst>
      <p:ext uri="{BB962C8B-B14F-4D97-AF65-F5344CB8AC3E}">
        <p14:creationId xmlns:p14="http://schemas.microsoft.com/office/powerpoint/2010/main" val="2744221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Visage humain, plein air&#10;&#10;Description générée automatiquement">
            <a:extLst>
              <a:ext uri="{FF2B5EF4-FFF2-40B4-BE49-F238E27FC236}">
                <a16:creationId xmlns:a16="http://schemas.microsoft.com/office/drawing/2014/main" id="{8520592B-F9ED-E704-2698-B13B9C2CBD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6000" y="408833"/>
            <a:ext cx="8280000" cy="55178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D479CD-0D10-4D6F-5B72-01F8A2F33ED5}"/>
              </a:ext>
            </a:extLst>
          </p:cNvPr>
          <p:cNvSpPr txBox="1"/>
          <p:nvPr/>
        </p:nvSpPr>
        <p:spPr>
          <a:xfrm>
            <a:off x="1175657" y="5926653"/>
            <a:ext cx="98406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</a:t>
            </a:r>
            <a:r>
              <a:rPr lang="fr-FR" sz="2400" b="1" dirty="0" err="1"/>
              <a:t>Bae</a:t>
            </a:r>
            <a:r>
              <a:rPr lang="fr-FR" sz="2400" b="1" dirty="0"/>
              <a:t> (chef de tribu) sourit alors qu'elle danse dans les rues de la ville de </a:t>
            </a:r>
            <a:r>
              <a:rPr lang="fr-FR" sz="2400" b="1" dirty="0" err="1"/>
              <a:t>Malaybalay</a:t>
            </a:r>
            <a:r>
              <a:rPr lang="fr-FR" sz="2400" b="1" dirty="0"/>
              <a:t> à </a:t>
            </a:r>
            <a:r>
              <a:rPr lang="fr-FR" sz="2400" b="1" dirty="0" err="1"/>
              <a:t>Bukidnon</a:t>
            </a:r>
            <a:r>
              <a:rPr lang="fr-FR" sz="2400" b="1" dirty="0"/>
              <a:t> pendant le festival </a:t>
            </a:r>
            <a:r>
              <a:rPr lang="fr-FR" sz="2400" b="1" dirty="0" err="1"/>
              <a:t>Kaamulan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12974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Danse, plein air, personne&#10;&#10;Description générée automatiquement">
            <a:extLst>
              <a:ext uri="{FF2B5EF4-FFF2-40B4-BE49-F238E27FC236}">
                <a16:creationId xmlns:a16="http://schemas.microsoft.com/office/drawing/2014/main" id="{CEE93BD5-59AE-D510-E0F1-2036BBEDEF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250" y="232926"/>
            <a:ext cx="8913500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23BCDD-45C6-EEE6-A231-46AD9D72AA0F}"/>
              </a:ext>
            </a:extLst>
          </p:cNvPr>
          <p:cNvSpPr txBox="1"/>
          <p:nvPr/>
        </p:nvSpPr>
        <p:spPr>
          <a:xfrm>
            <a:off x="1639250" y="5572761"/>
            <a:ext cx="93921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Un guerrier issu d’un peuple autochtone lors du festival </a:t>
            </a:r>
            <a:r>
              <a:rPr lang="fr-FR" sz="2400" b="1" dirty="0" err="1"/>
              <a:t>Kaamulan</a:t>
            </a:r>
            <a:r>
              <a:rPr lang="fr-FR" sz="2400" b="1" dirty="0"/>
              <a:t> à </a:t>
            </a:r>
            <a:r>
              <a:rPr lang="fr-FR" sz="2400" b="1" dirty="0" err="1"/>
              <a:t>Bukidnon</a:t>
            </a:r>
            <a:r>
              <a:rPr lang="fr-FR" sz="2400" b="1" dirty="0"/>
              <a:t>, aux Philippines.</a:t>
            </a:r>
          </a:p>
        </p:txBody>
      </p:sp>
    </p:spTree>
    <p:extLst>
      <p:ext uri="{BB962C8B-B14F-4D97-AF65-F5344CB8AC3E}">
        <p14:creationId xmlns:p14="http://schemas.microsoft.com/office/powerpoint/2010/main" val="12621430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Visage humain, habits, Accessoire de mode&#10;&#10;Description générée automatiquement">
            <a:extLst>
              <a:ext uri="{FF2B5EF4-FFF2-40B4-BE49-F238E27FC236}">
                <a16:creationId xmlns:a16="http://schemas.microsoft.com/office/drawing/2014/main" id="{661767CE-AB22-A0B7-EB6F-733721B3A8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248" y="274338"/>
            <a:ext cx="8913503" cy="594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E57D5D-83B4-88D9-2523-0544C6EBBD51}"/>
              </a:ext>
            </a:extLst>
          </p:cNvPr>
          <p:cNvSpPr txBox="1"/>
          <p:nvPr/>
        </p:nvSpPr>
        <p:spPr>
          <a:xfrm>
            <a:off x="378822" y="5693278"/>
            <a:ext cx="120570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Voilà à quoi ressemble la prochaine génération d’autochtones à </a:t>
            </a:r>
            <a:r>
              <a:rPr lang="fr-FR" sz="2400" b="1" dirty="0" err="1"/>
              <a:t>Bukidnon</a:t>
            </a:r>
            <a:r>
              <a:rPr lang="fr-FR" sz="2400" b="1" dirty="0"/>
              <a:t> lors du festival </a:t>
            </a:r>
            <a:r>
              <a:rPr lang="fr-FR" sz="2400" b="1" dirty="0" err="1"/>
              <a:t>Kaamulan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44735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sport, carnaval&#10;&#10;Description générée automatiquement">
            <a:extLst>
              <a:ext uri="{FF2B5EF4-FFF2-40B4-BE49-F238E27FC236}">
                <a16:creationId xmlns:a16="http://schemas.microsoft.com/office/drawing/2014/main" id="{ECF7C641-4DB2-F138-DC3A-6033E57E4C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4470" y="300465"/>
            <a:ext cx="890306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0AEB80-1F56-B06B-E8AF-85DF543A59DD}"/>
              </a:ext>
            </a:extLst>
          </p:cNvPr>
          <p:cNvSpPr txBox="1"/>
          <p:nvPr/>
        </p:nvSpPr>
        <p:spPr>
          <a:xfrm>
            <a:off x="657498" y="6142036"/>
            <a:ext cx="112558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Femmes en robe traditionnelle </a:t>
            </a:r>
            <a:r>
              <a:rPr lang="fr-FR" sz="2400" b="1" dirty="0" err="1"/>
              <a:t>Manobo</a:t>
            </a:r>
            <a:r>
              <a:rPr lang="fr-FR" sz="2400" b="1" dirty="0"/>
              <a:t> (Festival </a:t>
            </a:r>
            <a:r>
              <a:rPr lang="fr-FR" sz="2400" b="1" dirty="0" err="1"/>
              <a:t>Kaamulan</a:t>
            </a:r>
            <a:r>
              <a:rPr lang="fr-FR" sz="2400" b="1" dirty="0"/>
              <a:t> 2017, </a:t>
            </a:r>
            <a:r>
              <a:rPr lang="fr-FR" sz="2400" b="1" dirty="0" err="1"/>
              <a:t>Bukidnon</a:t>
            </a:r>
            <a:r>
              <a:rPr lang="fr-FR" sz="2400" b="1" dirty="0"/>
              <a:t>, Philippines)</a:t>
            </a:r>
          </a:p>
        </p:txBody>
      </p:sp>
    </p:spTree>
    <p:extLst>
      <p:ext uri="{BB962C8B-B14F-4D97-AF65-F5344CB8AC3E}">
        <p14:creationId xmlns:p14="http://schemas.microsoft.com/office/powerpoint/2010/main" val="598522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plein air, sport&#10;&#10;Description générée automatiquement">
            <a:extLst>
              <a:ext uri="{FF2B5EF4-FFF2-40B4-BE49-F238E27FC236}">
                <a16:creationId xmlns:a16="http://schemas.microsoft.com/office/drawing/2014/main" id="{724B0EB2-1E33-B815-BCCC-BFFB1F59F3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196" y="209019"/>
            <a:ext cx="9183603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75B92B-337D-9F49-6037-E362F4E2F045}"/>
              </a:ext>
            </a:extLst>
          </p:cNvPr>
          <p:cNvSpPr txBox="1"/>
          <p:nvPr/>
        </p:nvSpPr>
        <p:spPr>
          <a:xfrm>
            <a:off x="544284" y="6027003"/>
            <a:ext cx="111034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danseurs présentent les mouvements de parade nuptiale lors du festival </a:t>
            </a:r>
            <a:r>
              <a:rPr lang="fr-FR" sz="2400" b="1" dirty="0" err="1"/>
              <a:t>Kaamulan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58807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Danse, Tradition, sol&#10;&#10;Description générée automatiquement">
            <a:extLst>
              <a:ext uri="{FF2B5EF4-FFF2-40B4-BE49-F238E27FC236}">
                <a16:creationId xmlns:a16="http://schemas.microsoft.com/office/drawing/2014/main" id="{2AF6E926-1759-FF0E-7F3D-84E9215556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8000" y="178273"/>
            <a:ext cx="9756000" cy="650145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453477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port, Danse, habits, personne&#10;&#10;Description générée automatiquement">
            <a:extLst>
              <a:ext uri="{FF2B5EF4-FFF2-40B4-BE49-F238E27FC236}">
                <a16:creationId xmlns:a16="http://schemas.microsoft.com/office/drawing/2014/main" id="{88CA18E1-AB3F-7BAC-F220-F4AAE10C7B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4000" y="142286"/>
            <a:ext cx="9864000" cy="657342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24998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personne, Danse&#10;&#10;Description générée automatiquement">
            <a:extLst>
              <a:ext uri="{FF2B5EF4-FFF2-40B4-BE49-F238E27FC236}">
                <a16:creationId xmlns:a16="http://schemas.microsoft.com/office/drawing/2014/main" id="{8BEC5701-4477-1418-A9B2-3EDF6E4C90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172" y="259147"/>
            <a:ext cx="5544000" cy="3381386"/>
          </a:xfrm>
          <a:prstGeom prst="rect">
            <a:avLst/>
          </a:prstGeom>
          <a:ln w="34925">
            <a:solidFill>
              <a:srgbClr val="FFFF00"/>
            </a:solidFill>
          </a:ln>
          <a:effectLst>
            <a:softEdge rad="12700"/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B6ED94A3-51F8-C9E3-BFBF-0A0619D7D54A}"/>
              </a:ext>
            </a:extLst>
          </p:cNvPr>
          <p:cNvSpPr txBox="1"/>
          <p:nvPr/>
        </p:nvSpPr>
        <p:spPr>
          <a:xfrm>
            <a:off x="313509" y="3640533"/>
            <a:ext cx="54046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2400" b="1" dirty="0" err="1"/>
              <a:t>Kaamulan</a:t>
            </a:r>
            <a:r>
              <a:rPr lang="fr-FR" sz="2400" b="1" dirty="0"/>
              <a:t> Festival, le festival le plus authentique des Philippines.</a:t>
            </a:r>
          </a:p>
        </p:txBody>
      </p:sp>
      <p:pic>
        <p:nvPicPr>
          <p:cNvPr id="12" name="Image 11" descr="Une image contenant plein air, ciel, parade, nuage&#10;&#10;Description générée automatiquement">
            <a:extLst>
              <a:ext uri="{FF2B5EF4-FFF2-40B4-BE49-F238E27FC236}">
                <a16:creationId xmlns:a16="http://schemas.microsoft.com/office/drawing/2014/main" id="{E847F90B-45CE-9D57-D129-965322D0BDA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6491" y="3294888"/>
            <a:ext cx="4644000" cy="3346776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584693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Danse, Tradition, temple&#10;&#10;Description générée automatiquement">
            <a:extLst>
              <a:ext uri="{FF2B5EF4-FFF2-40B4-BE49-F238E27FC236}">
                <a16:creationId xmlns:a16="http://schemas.microsoft.com/office/drawing/2014/main" id="{D73CE4EE-2F66-CC5D-8DB2-0215479A15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132" y="3161242"/>
            <a:ext cx="5256000" cy="3501810"/>
          </a:xfrm>
          <a:prstGeom prst="rect">
            <a:avLst/>
          </a:prstGeom>
          <a:ln w="34925">
            <a:solidFill>
              <a:srgbClr val="FFFF00"/>
            </a:solidFill>
          </a:ln>
          <a:effectLst/>
        </p:spPr>
      </p:pic>
      <p:pic>
        <p:nvPicPr>
          <p:cNvPr id="5" name="Image 4" descr="Une image contenant ciel, plein air, personne, habits&#10;&#10;Description générée automatiquement">
            <a:extLst>
              <a:ext uri="{FF2B5EF4-FFF2-40B4-BE49-F238E27FC236}">
                <a16:creationId xmlns:a16="http://schemas.microsoft.com/office/drawing/2014/main" id="{0C5A3956-7E7B-0092-9DBC-BAD3E63CBDF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8868" y="274319"/>
            <a:ext cx="4428000" cy="3288528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160288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Danse, festival, habits&#10;&#10;Description générée automatiquement">
            <a:extLst>
              <a:ext uri="{FF2B5EF4-FFF2-40B4-BE49-F238E27FC236}">
                <a16:creationId xmlns:a16="http://schemas.microsoft.com/office/drawing/2014/main" id="{EA8D34D2-AF29-3D33-A03A-6C49476721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741" y="209006"/>
            <a:ext cx="4824000" cy="3097008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pic>
        <p:nvPicPr>
          <p:cNvPr id="5" name="Image 4" descr="Une image contenant personne, plein air, habits, Danse&#10;&#10;Description générée automatiquement">
            <a:extLst>
              <a:ext uri="{FF2B5EF4-FFF2-40B4-BE49-F238E27FC236}">
                <a16:creationId xmlns:a16="http://schemas.microsoft.com/office/drawing/2014/main" id="{8219BF98-2BAB-46D2-DC99-965A622C43B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4720" y="4227793"/>
            <a:ext cx="4572000" cy="2478024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8196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Danse, Tradition, carnaval, Nouvel An chinois&#10;&#10;Description générée automatiquement">
            <a:extLst>
              <a:ext uri="{FF2B5EF4-FFF2-40B4-BE49-F238E27FC236}">
                <a16:creationId xmlns:a16="http://schemas.microsoft.com/office/drawing/2014/main" id="{6576F8BA-43BC-FD27-8438-993B24B3C8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133" y="3429000"/>
            <a:ext cx="4788000" cy="3190005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pic>
        <p:nvPicPr>
          <p:cNvPr id="7" name="Image 6" descr="Une image contenant habits, personne, public, auditorium&#10;&#10;Description générée automatiquement">
            <a:extLst>
              <a:ext uri="{FF2B5EF4-FFF2-40B4-BE49-F238E27FC236}">
                <a16:creationId xmlns:a16="http://schemas.microsoft.com/office/drawing/2014/main" id="{6B2F8052-72F3-EBD6-D5D9-046715C529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2867" y="263606"/>
            <a:ext cx="4896000" cy="3261960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024277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 floral, violet, plante, fleur&#10;&#10;Description générée automatiquement">
            <a:extLst>
              <a:ext uri="{FF2B5EF4-FFF2-40B4-BE49-F238E27FC236}">
                <a16:creationId xmlns:a16="http://schemas.microsoft.com/office/drawing/2014/main" id="{E21978C6-58C1-B55B-5D58-0803551429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156" y="236387"/>
            <a:ext cx="5220000" cy="3477777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pic>
        <p:nvPicPr>
          <p:cNvPr id="5" name="Image 4" descr="Une image contenant fleur, intérieur&#10;&#10;Description générée automatiquement">
            <a:extLst>
              <a:ext uri="{FF2B5EF4-FFF2-40B4-BE49-F238E27FC236}">
                <a16:creationId xmlns:a16="http://schemas.microsoft.com/office/drawing/2014/main" id="{2F166010-33A2-D543-16DF-7B3A80FE781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9851" y="2956457"/>
            <a:ext cx="5148000" cy="3674385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148534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Danse, festival, carnaval&#10;&#10;Description générée automatiquement">
            <a:extLst>
              <a:ext uri="{FF2B5EF4-FFF2-40B4-BE49-F238E27FC236}">
                <a16:creationId xmlns:a16="http://schemas.microsoft.com/office/drawing/2014/main" id="{40073C7D-A65D-BBF1-247D-BC9A752F10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033" y="2965319"/>
            <a:ext cx="5580000" cy="3718528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pic>
        <p:nvPicPr>
          <p:cNvPr id="5" name="Image 4" descr="Une image contenant Danse, festival, carnaval, Tradition&#10;&#10;Description générée automatiquement">
            <a:extLst>
              <a:ext uri="{FF2B5EF4-FFF2-40B4-BE49-F238E27FC236}">
                <a16:creationId xmlns:a16="http://schemas.microsoft.com/office/drawing/2014/main" id="{9E14C8A7-8624-9182-4194-61E86140AA3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1967" y="235184"/>
            <a:ext cx="5328000" cy="3550594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859919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ersonne, Danse&#10;&#10;Description générée automatiquement">
            <a:extLst>
              <a:ext uri="{FF2B5EF4-FFF2-40B4-BE49-F238E27FC236}">
                <a16:creationId xmlns:a16="http://schemas.microsoft.com/office/drawing/2014/main" id="{A6753618-C1C6-4AF8-72F7-8C8A10C596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5784" y="657000"/>
            <a:ext cx="3696000" cy="5544000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pic>
        <p:nvPicPr>
          <p:cNvPr id="5" name="Image 4" descr="Une image contenant personne, danseur, sport, Visage humain&#10;&#10;Description générée automatiquement">
            <a:extLst>
              <a:ext uri="{FF2B5EF4-FFF2-40B4-BE49-F238E27FC236}">
                <a16:creationId xmlns:a16="http://schemas.microsoft.com/office/drawing/2014/main" id="{7480EDA0-2B2A-A34E-EB44-EB06ADB30BB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2216" y="657000"/>
            <a:ext cx="3744000" cy="5616000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427505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Danse, personne&#10;&#10;Description générée automatiquement">
            <a:extLst>
              <a:ext uri="{FF2B5EF4-FFF2-40B4-BE49-F238E27FC236}">
                <a16:creationId xmlns:a16="http://schemas.microsoft.com/office/drawing/2014/main" id="{C8FBA340-4B10-799B-3488-3850EFE234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379" y="956663"/>
            <a:ext cx="4788000" cy="3164669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pic>
        <p:nvPicPr>
          <p:cNvPr id="7" name="Image 6" descr="Une image contenant habits, personne, Visage humain, sourire&#10;&#10;Description générée automatiquement">
            <a:extLst>
              <a:ext uri="{FF2B5EF4-FFF2-40B4-BE49-F238E27FC236}">
                <a16:creationId xmlns:a16="http://schemas.microsoft.com/office/drawing/2014/main" id="{A80FDC32-9EDE-12FD-2BEB-03244709689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32621" y="1705748"/>
            <a:ext cx="3132000" cy="4178024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6198758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Danse, carnaval, festival&#10;&#10;Description générée automatiquement">
            <a:extLst>
              <a:ext uri="{FF2B5EF4-FFF2-40B4-BE49-F238E27FC236}">
                <a16:creationId xmlns:a16="http://schemas.microsoft.com/office/drawing/2014/main" id="{85632EF9-4763-0996-F60F-1123BC98A0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220" y="3587485"/>
            <a:ext cx="5940000" cy="3041061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pic>
        <p:nvPicPr>
          <p:cNvPr id="7" name="Image 6" descr="Une image contenant ciel, plein air, nuage, fleur&#10;&#10;Description générée automatiquement">
            <a:extLst>
              <a:ext uri="{FF2B5EF4-FFF2-40B4-BE49-F238E27FC236}">
                <a16:creationId xmlns:a16="http://schemas.microsoft.com/office/drawing/2014/main" id="{EBE42780-6758-FC34-6A05-CE9D85B4392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8780" y="263784"/>
            <a:ext cx="4608000" cy="3454330"/>
          </a:xfrm>
          <a:prstGeom prst="rect">
            <a:avLst/>
          </a:prstGeom>
          <a:ln w="3175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109604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lein air, personne, Danse&#10;&#10;Description générée automatiquement">
            <a:extLst>
              <a:ext uri="{FF2B5EF4-FFF2-40B4-BE49-F238E27FC236}">
                <a16:creationId xmlns:a16="http://schemas.microsoft.com/office/drawing/2014/main" id="{830A5FA9-168A-C4A6-1A94-110D6FE75B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780" y="222130"/>
            <a:ext cx="4321059" cy="3456000"/>
          </a:xfrm>
          <a:prstGeom prst="rect">
            <a:avLst/>
          </a:prstGeom>
          <a:ln w="31750">
            <a:solidFill>
              <a:srgbClr val="FFFF00"/>
            </a:solidFill>
          </a:ln>
        </p:spPr>
      </p:pic>
      <p:pic>
        <p:nvPicPr>
          <p:cNvPr id="5" name="Image 4" descr="Une image contenant plein air, personne, route, Danse&#10;&#10;Description générée automatiquement">
            <a:extLst>
              <a:ext uri="{FF2B5EF4-FFF2-40B4-BE49-F238E27FC236}">
                <a16:creationId xmlns:a16="http://schemas.microsoft.com/office/drawing/2014/main" id="{95CA0DC8-B7E4-BD50-9B28-93C8982FEA1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1220" y="3135089"/>
            <a:ext cx="5328000" cy="3553702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1121279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arbre, personne&#10;&#10;Description générée automatiquement">
            <a:extLst>
              <a:ext uri="{FF2B5EF4-FFF2-40B4-BE49-F238E27FC236}">
                <a16:creationId xmlns:a16="http://schemas.microsoft.com/office/drawing/2014/main" id="{010FBA9F-8D84-9CB1-16D1-38DA85BA42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300" y="3174278"/>
            <a:ext cx="5184000" cy="3457656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pic>
        <p:nvPicPr>
          <p:cNvPr id="5" name="Image 4" descr="Une image contenant plein air, personne, habits, instrument de musique&#10;&#10;Description générée automatiquement">
            <a:extLst>
              <a:ext uri="{FF2B5EF4-FFF2-40B4-BE49-F238E27FC236}">
                <a16:creationId xmlns:a16="http://schemas.microsoft.com/office/drawing/2014/main" id="{252DF0B5-65AA-9ADA-EA0A-19F8699C12C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7700" y="182884"/>
            <a:ext cx="5220000" cy="3481668"/>
          </a:xfrm>
          <a:prstGeom prst="rect">
            <a:avLst/>
          </a:prstGeom>
          <a:ln w="3175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2770030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rade, arbre&#10;&#10;Description générée automatiquement">
            <a:extLst>
              <a:ext uri="{FF2B5EF4-FFF2-40B4-BE49-F238E27FC236}">
                <a16:creationId xmlns:a16="http://schemas.microsoft.com/office/drawing/2014/main" id="{72053850-0FCE-2620-E67A-F7116DA491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678" y="248200"/>
            <a:ext cx="5040000" cy="3361610"/>
          </a:xfrm>
          <a:prstGeom prst="rect">
            <a:avLst/>
          </a:prstGeom>
          <a:ln w="31750">
            <a:solidFill>
              <a:srgbClr val="FFFF00"/>
            </a:solidFill>
          </a:ln>
        </p:spPr>
      </p:pic>
      <p:pic>
        <p:nvPicPr>
          <p:cNvPr id="5" name="Image 4" descr="Une image contenant plein air, parade, arbre, ciel&#10;&#10;Description générée automatiquement">
            <a:extLst>
              <a:ext uri="{FF2B5EF4-FFF2-40B4-BE49-F238E27FC236}">
                <a16:creationId xmlns:a16="http://schemas.microsoft.com/office/drawing/2014/main" id="{5947E627-D1F2-BF66-DEDE-4CD4CBD48F6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9322" y="3429000"/>
            <a:ext cx="4860000" cy="3241553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571897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rade, arbre, statue&#10;&#10;Description générée automatiquement">
            <a:extLst>
              <a:ext uri="{FF2B5EF4-FFF2-40B4-BE49-F238E27FC236}">
                <a16:creationId xmlns:a16="http://schemas.microsoft.com/office/drawing/2014/main" id="{1DF8EF61-4E0C-E5A7-36F9-E02A6A325C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553" y="3252657"/>
            <a:ext cx="5076000" cy="3385622"/>
          </a:xfrm>
          <a:prstGeom prst="rect">
            <a:avLst/>
          </a:prstGeom>
          <a:ln w="31750">
            <a:solidFill>
              <a:srgbClr val="FFFF00"/>
            </a:solidFill>
          </a:ln>
        </p:spPr>
      </p:pic>
      <p:pic>
        <p:nvPicPr>
          <p:cNvPr id="5" name="Image 4" descr="Une image contenant plein air, personne, arbre, Danse&#10;&#10;Description générée automatiquement">
            <a:extLst>
              <a:ext uri="{FF2B5EF4-FFF2-40B4-BE49-F238E27FC236}">
                <a16:creationId xmlns:a16="http://schemas.microsoft.com/office/drawing/2014/main" id="{0D73A3DE-5EE1-2D9B-FF4D-61533D0EA34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5447" y="187447"/>
            <a:ext cx="4860000" cy="3241553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2355936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habits&#10;&#10;Description générée automatiquement">
            <a:extLst>
              <a:ext uri="{FF2B5EF4-FFF2-40B4-BE49-F238E27FC236}">
                <a16:creationId xmlns:a16="http://schemas.microsoft.com/office/drawing/2014/main" id="{600AEC2F-14F3-2237-8CB4-B396BCBF69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239" y="222074"/>
            <a:ext cx="5076000" cy="3385622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pic>
        <p:nvPicPr>
          <p:cNvPr id="5" name="Image 4" descr="Une image contenant plein air, ciel, arbre, habits&#10;&#10;Description générée automatiquement">
            <a:extLst>
              <a:ext uri="{FF2B5EF4-FFF2-40B4-BE49-F238E27FC236}">
                <a16:creationId xmlns:a16="http://schemas.microsoft.com/office/drawing/2014/main" id="{4340649D-E9F4-5502-4D58-B3AFF5BFEF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0761" y="3161216"/>
            <a:ext cx="5220000" cy="3481668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36333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personne, habits, magasin&#10;&#10;Description générée automatiquement">
            <a:extLst>
              <a:ext uri="{FF2B5EF4-FFF2-40B4-BE49-F238E27FC236}">
                <a16:creationId xmlns:a16="http://schemas.microsoft.com/office/drawing/2014/main" id="{16E2C1E1-6CF3-7506-7B8E-72571BE1D7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553" y="3331035"/>
            <a:ext cx="4965620" cy="3312000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pic>
        <p:nvPicPr>
          <p:cNvPr id="7" name="Image 6" descr="Une image contenant habits, plein air, personne, Danse&#10;&#10;Description générée automatiquement">
            <a:extLst>
              <a:ext uri="{FF2B5EF4-FFF2-40B4-BE49-F238E27FC236}">
                <a16:creationId xmlns:a16="http://schemas.microsoft.com/office/drawing/2014/main" id="{48015C7D-6197-A774-999C-47F8E0145A2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9447" y="196005"/>
            <a:ext cx="4176000" cy="3339981"/>
          </a:xfrm>
          <a:prstGeom prst="rect">
            <a:avLst/>
          </a:prstGeom>
          <a:ln w="3175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134670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D949E5E-96DA-EF3F-174D-97E2DD65C39F}"/>
              </a:ext>
            </a:extLst>
          </p:cNvPr>
          <p:cNvSpPr txBox="1"/>
          <p:nvPr/>
        </p:nvSpPr>
        <p:spPr>
          <a:xfrm>
            <a:off x="474689" y="921974"/>
            <a:ext cx="1179725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Le Festival De </a:t>
            </a:r>
            <a:r>
              <a:rPr lang="fr-FR" sz="3200" b="1" dirty="0" err="1"/>
              <a:t>Kaamulan</a:t>
            </a:r>
            <a:r>
              <a:rPr lang="fr-FR" sz="3200" b="1" dirty="0"/>
              <a:t> – Philippines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F7F31C3-70F2-CC3C-B9A9-E626E7C29584}"/>
              </a:ext>
            </a:extLst>
          </p:cNvPr>
          <p:cNvSpPr txBox="1"/>
          <p:nvPr/>
        </p:nvSpPr>
        <p:spPr>
          <a:xfrm>
            <a:off x="3987383" y="1706805"/>
            <a:ext cx="101183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77C3CF7-950E-BFAC-AB23-144C510A9933}"/>
              </a:ext>
            </a:extLst>
          </p:cNvPr>
          <p:cNvSpPr txBox="1"/>
          <p:nvPr/>
        </p:nvSpPr>
        <p:spPr>
          <a:xfrm>
            <a:off x="3342807" y="2491636"/>
            <a:ext cx="10583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54E67DC-55B1-25CE-EB78-13E56E0E770C}"/>
              </a:ext>
            </a:extLst>
          </p:cNvPr>
          <p:cNvSpPr txBox="1"/>
          <p:nvPr/>
        </p:nvSpPr>
        <p:spPr>
          <a:xfrm>
            <a:off x="5403953" y="3280536"/>
            <a:ext cx="66706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660596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278</Words>
  <Application>Microsoft Office PowerPoint</Application>
  <PresentationFormat>Grand écran</PresentationFormat>
  <Paragraphs>17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2024-05-22T04:29:34Z</dcterms:created>
  <dcterms:modified xsi:type="dcterms:W3CDTF">2024-05-22T07:49:40Z</dcterms:modified>
</cp:coreProperties>
</file>