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56" r:id="rId2"/>
    <p:sldId id="257" r:id="rId3"/>
    <p:sldId id="258" r:id="rId4"/>
    <p:sldId id="259" r:id="rId5"/>
    <p:sldId id="293" r:id="rId6"/>
    <p:sldId id="264" r:id="rId7"/>
    <p:sldId id="263" r:id="rId8"/>
    <p:sldId id="265" r:id="rId9"/>
    <p:sldId id="266" r:id="rId10"/>
    <p:sldId id="269" r:id="rId11"/>
    <p:sldId id="267" r:id="rId12"/>
    <p:sldId id="268" r:id="rId13"/>
    <p:sldId id="270" r:id="rId14"/>
    <p:sldId id="272" r:id="rId15"/>
    <p:sldId id="273" r:id="rId16"/>
    <p:sldId id="274" r:id="rId17"/>
    <p:sldId id="294" r:id="rId18"/>
    <p:sldId id="276" r:id="rId19"/>
    <p:sldId id="271" r:id="rId20"/>
    <p:sldId id="275" r:id="rId21"/>
    <p:sldId id="278" r:id="rId22"/>
    <p:sldId id="279" r:id="rId23"/>
    <p:sldId id="280" r:id="rId24"/>
    <p:sldId id="282" r:id="rId25"/>
    <p:sldId id="281" r:id="rId26"/>
    <p:sldId id="287" r:id="rId27"/>
    <p:sldId id="283" r:id="rId28"/>
    <p:sldId id="286" r:id="rId29"/>
    <p:sldId id="285" r:id="rId30"/>
    <p:sldId id="284" r:id="rId31"/>
    <p:sldId id="288" r:id="rId32"/>
    <p:sldId id="289" r:id="rId33"/>
    <p:sldId id="290" r:id="rId34"/>
    <p:sldId id="291" r:id="rId35"/>
    <p:sldId id="292" r:id="rId36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9355" autoAdjust="0"/>
  </p:normalViewPr>
  <p:slideViewPr>
    <p:cSldViewPr snapToGrid="0">
      <p:cViewPr varScale="1">
        <p:scale>
          <a:sx n="91" d="100"/>
          <a:sy n="91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834DAA-DCFD-4DC4-AEC5-B4C763A1B003}" type="datetimeFigureOut">
              <a:rPr lang="fr-FR" smtClean="0"/>
              <a:t>14/12/2023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FEB9E2-0975-4C9E-A08B-40AB849AAC3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79704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Mettre la </a:t>
            </a:r>
            <a:r>
              <a:rPr lang="fr-FR" dirty="0" err="1"/>
              <a:t>video</a:t>
            </a:r>
            <a:r>
              <a:rPr lang="fr-FR" dirty="0"/>
              <a:t> de </a:t>
            </a:r>
            <a:r>
              <a:rPr lang="fr-FR" dirty="0" err="1"/>
              <a:t>dixneuf</a:t>
            </a:r>
            <a:endParaRPr lang="fr-FR" dirty="0"/>
          </a:p>
          <a:p>
            <a:r>
              <a:rPr lang="fr-FR" dirty="0"/>
              <a:t>Trouver une boucle de trouble cinétique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EB9E2-0975-4C9E-A08B-40AB849AAC3E}" type="slidenum">
              <a:rPr lang="fr-FR" smtClean="0"/>
              <a:t>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093008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EB9E2-0975-4C9E-A08B-40AB849AAC3E}" type="slidenum">
              <a:rPr lang="fr-FR" smtClean="0"/>
              <a:t>27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522454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EB9E2-0975-4C9E-A08B-40AB849AAC3E}" type="slidenum">
              <a:rPr lang="fr-FR" smtClean="0"/>
              <a:t>32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797965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66C8A7F-C108-3A78-0B58-97C3CC6020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FC0077CE-1C68-18F9-D1A6-71D33124AA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70108D4-0C9C-3D14-45B9-35B2CAB5D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0E4B-41DF-4BFD-92E0-FAF291D9F401}" type="datetimeFigureOut">
              <a:rPr lang="fr-FR" smtClean="0"/>
              <a:t>14/12/2023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C74BAC4E-1E25-A1FA-75A5-0C16B07F2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6D340466-80F6-758F-2A0C-A646DC275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C1339-074D-4953-AAD8-99716D8603C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28875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F501526-A9AF-F7B7-9744-49AECA78B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C7F73E8-8320-D90B-3A69-E12DDAC312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930D0279-403B-EC04-B857-74475DF65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0E4B-41DF-4BFD-92E0-FAF291D9F401}" type="datetimeFigureOut">
              <a:rPr lang="fr-FR" smtClean="0"/>
              <a:t>14/12/2023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C0594765-71AD-BB26-33B0-9DA26449A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23C350E8-0A5D-C54C-382F-CADF146A2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C1339-074D-4953-AAD8-99716D8603C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84736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E996A03-9B73-4E6B-2A14-F0483F6E8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B4A19297-691D-C437-392D-D069E6DA04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5B648216-652D-E3D6-5777-258ED9899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0E4B-41DF-4BFD-92E0-FAF291D9F401}" type="datetimeFigureOut">
              <a:rPr lang="fr-FR" smtClean="0"/>
              <a:t>14/12/2023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44F5578-490D-425C-5AA3-E8B0E247C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0ED612F-4D39-5B7D-6FB1-664C14374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C1339-074D-4953-AAD8-99716D8603C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63041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4AAD68A-1835-8841-8E33-B6DDC57F1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C2D9D65-6118-8131-FACC-3BE9A06F7D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6F4D22CA-02BE-6F02-994B-1BA25ED380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C5E7CAE7-9DD2-3A0B-DE27-FF4E28629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0E4B-41DF-4BFD-92E0-FAF291D9F401}" type="datetimeFigureOut">
              <a:rPr lang="fr-FR" smtClean="0"/>
              <a:t>14/12/2023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4561F1D3-0E47-BF5B-E2C1-6CF386BCF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B2FB8911-6057-8D65-1F5A-5EE292F1A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C1339-074D-4953-AAD8-99716D8603C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95238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B3E4AB2-EA37-3CED-8AC0-781D6E4A6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1B84B7EE-4C32-D027-54EB-670C336896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9A839F67-E7C9-29E1-164F-DB21E66278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855519BE-EE1B-5901-3665-55ED57D1B3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3002AA0F-0520-E9CA-E565-46B6470763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04036C03-D8ED-120E-B5E7-F7B481F95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0E4B-41DF-4BFD-92E0-FAF291D9F401}" type="datetimeFigureOut">
              <a:rPr lang="fr-FR" smtClean="0"/>
              <a:t>14/12/2023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050E84E1-78D2-0441-AA2B-1C025A4286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77667368-2C76-67B6-F6FF-3741E31BA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C1339-074D-4953-AAD8-99716D8603C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01706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6223576-3691-8740-EFB5-531F13641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4D80741A-4A47-DBBC-2547-88E23C849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0E4B-41DF-4BFD-92E0-FAF291D9F401}" type="datetimeFigureOut">
              <a:rPr lang="fr-FR" smtClean="0"/>
              <a:t>14/12/2023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DED58AA0-E0FF-0DFB-878C-A1AA7A163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50A54A71-A55E-1CB4-C82A-2AF403A0A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C1339-074D-4953-AAD8-99716D8603C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50954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E67E4C9B-92DC-284B-F2CA-0839E5BDF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0E4B-41DF-4BFD-92E0-FAF291D9F401}" type="datetimeFigureOut">
              <a:rPr lang="fr-FR" smtClean="0"/>
              <a:t>14/12/2023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49211407-A230-2C67-10BF-D42AA14FA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3D8B86D7-AC7B-0B77-7E09-7A06CEB6D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C1339-074D-4953-AAD8-99716D8603C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23043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E8AB52C-5727-8C86-DEB3-D9F34C4AE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81166F7-CBCE-97A4-D1ED-19C729D8A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DCC512B5-FFBD-373C-831E-9EF151AA61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1E0C7478-E286-F0EE-7E5A-6A4D27F2E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0E4B-41DF-4BFD-92E0-FAF291D9F401}" type="datetimeFigureOut">
              <a:rPr lang="fr-FR" smtClean="0"/>
              <a:t>14/12/2023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29D1ECDF-1EB6-B485-4C36-299AF93FC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7CCFADE7-720C-3976-BD4C-EC8041398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C1339-074D-4953-AAD8-99716D8603C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85314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FF0CCB8-2EBA-9417-6200-AD35A244C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1166CEF3-C89D-0552-3C7E-DADB67BB4A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F4EB9458-C3B6-8561-F3D7-EBE31ACAB0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D9F8EF16-5EC8-B91F-8FFC-F36CA0040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0E4B-41DF-4BFD-92E0-FAF291D9F401}" type="datetimeFigureOut">
              <a:rPr lang="fr-FR" smtClean="0"/>
              <a:t>14/12/2023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3D9856E3-D620-4A7A-1AC8-2B4795BB7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F3881F7E-D08A-E478-72C5-D1B6956AF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C1339-074D-4953-AAD8-99716D8603C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56639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755C439-6CED-A087-52ED-32946BD7C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13A65487-B8D1-C7E8-E5BD-3C199E594C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9140CC4-955C-D6A4-E116-2EDF262B9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0E4B-41DF-4BFD-92E0-FAF291D9F401}" type="datetimeFigureOut">
              <a:rPr lang="fr-FR" smtClean="0"/>
              <a:t>14/12/2023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437266C-56DD-8045-168C-653AA56AF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5FB0A39-B8BD-BCB1-F8D0-69FB9184E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C1339-074D-4953-AAD8-99716D8603C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91848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F4300662-20B6-FA2D-0F56-ABEFF74641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004D33BB-3FB7-2872-6640-5D0E31483B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2A1B38DA-BBF8-09E0-D501-F56A1A398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0E4B-41DF-4BFD-92E0-FAF291D9F401}" type="datetimeFigureOut">
              <a:rPr lang="fr-FR" smtClean="0"/>
              <a:t>14/12/2023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6FD693F-1FBA-8336-1F72-26EEAF91B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BCE4498-F9E7-89F7-D214-59A72F045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C1339-074D-4953-AAD8-99716D8603C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0468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0DFA21DA-E55B-1BCB-CAD7-5380818BD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D5582872-BDB3-6A97-E124-AA692DFCAB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4AEA73F-FE3A-0D0E-F423-656ED4354F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050E4B-41DF-4BFD-92E0-FAF291D9F401}" type="datetimeFigureOut">
              <a:rPr lang="fr-FR" smtClean="0"/>
              <a:t>14/12/2023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6159F62-798A-83C0-AE5A-B16B53A14E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B625D36C-5F9C-0EE8-055C-7D75C52AAB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4C1339-074D-4953-AAD8-99716D8603C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26703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video" Target="../media/media4.mp4"/><Relationship Id="rId13" Type="http://schemas.openxmlformats.org/officeDocument/2006/relationships/image" Target="../media/image6.png"/><Relationship Id="rId3" Type="http://schemas.microsoft.com/office/2007/relationships/media" Target="../media/media2.mp4"/><Relationship Id="rId7" Type="http://schemas.microsoft.com/office/2007/relationships/media" Target="../media/media4.mp4"/><Relationship Id="rId12" Type="http://schemas.openxmlformats.org/officeDocument/2006/relationships/image" Target="../media/image5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11" Type="http://schemas.openxmlformats.org/officeDocument/2006/relationships/image" Target="../media/image4.png"/><Relationship Id="rId5" Type="http://schemas.microsoft.com/office/2007/relationships/media" Target="../media/media3.mp4"/><Relationship Id="rId10" Type="http://schemas.openxmlformats.org/officeDocument/2006/relationships/image" Target="../media/image3.png"/><Relationship Id="rId4" Type="http://schemas.openxmlformats.org/officeDocument/2006/relationships/video" Target="../media/media2.mp4"/><Relationship Id="rId9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3" Type="http://schemas.microsoft.com/office/2007/relationships/media" Target="../media/media6.mp4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video" Target="../media/media7.mp4"/><Relationship Id="rId11" Type="http://schemas.openxmlformats.org/officeDocument/2006/relationships/image" Target="../media/image9.png"/><Relationship Id="rId5" Type="http://schemas.microsoft.com/office/2007/relationships/media" Target="../media/media7.mp4"/><Relationship Id="rId10" Type="http://schemas.openxmlformats.org/officeDocument/2006/relationships/image" Target="../media/image8.png"/><Relationship Id="rId4" Type="http://schemas.openxmlformats.org/officeDocument/2006/relationships/video" Target="../media/media6.mp4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4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video" Target="../media/media12.mp4"/><Relationship Id="rId13" Type="http://schemas.openxmlformats.org/officeDocument/2006/relationships/image" Target="../media/image41.png"/><Relationship Id="rId3" Type="http://schemas.microsoft.com/office/2007/relationships/media" Target="../media/media10.mp4"/><Relationship Id="rId7" Type="http://schemas.microsoft.com/office/2007/relationships/media" Target="../media/media12.mp4"/><Relationship Id="rId12" Type="http://schemas.openxmlformats.org/officeDocument/2006/relationships/image" Target="../media/image40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video" Target="../media/media11.mp4"/><Relationship Id="rId11" Type="http://schemas.openxmlformats.org/officeDocument/2006/relationships/image" Target="../media/image39.png"/><Relationship Id="rId5" Type="http://schemas.microsoft.com/office/2007/relationships/media" Target="../media/media11.mp4"/><Relationship Id="rId10" Type="http://schemas.openxmlformats.org/officeDocument/2006/relationships/image" Target="../media/image38.png"/><Relationship Id="rId4" Type="http://schemas.openxmlformats.org/officeDocument/2006/relationships/video" Target="../media/media10.mp4"/><Relationship Id="rId9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media" Target="../media/media14.mp4"/><Relationship Id="rId7" Type="http://schemas.openxmlformats.org/officeDocument/2006/relationships/image" Target="../media/image47.png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image" Target="../media/image46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14.mp4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ECA51D0-B7E5-DF87-9974-7AA6A5F434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r-FR" dirty="0"/>
              <a:t>Cours ETT internes 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D3A466C4-DD5F-B1EF-1F0D-47B582B02B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r-FR" dirty="0"/>
              <a:t>Semestre hiver 2023 - 2024</a:t>
            </a:r>
          </a:p>
        </p:txBody>
      </p:sp>
    </p:spTree>
    <p:extLst>
      <p:ext uri="{BB962C8B-B14F-4D97-AF65-F5344CB8AC3E}">
        <p14:creationId xmlns:p14="http://schemas.microsoft.com/office/powerpoint/2010/main" val="1672440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D443497-7221-A76B-6D01-1CEE268F4E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65018"/>
            <a:ext cx="10515600" cy="5511945"/>
          </a:xfrm>
        </p:spPr>
        <p:txBody>
          <a:bodyPr/>
          <a:lstStyle/>
          <a:p>
            <a:pPr marL="0" indent="0">
              <a:buNone/>
            </a:pPr>
            <a:r>
              <a:rPr lang="fr-FR" dirty="0"/>
              <a:t>Evaluation échographique standard:</a:t>
            </a:r>
          </a:p>
          <a:p>
            <a:pPr marL="0" indent="0">
              <a:buNone/>
            </a:pPr>
            <a:endParaRPr lang="fr-FR" dirty="0"/>
          </a:p>
          <a:p>
            <a:pPr marL="0" indent="0">
              <a:buNone/>
            </a:pPr>
            <a:r>
              <a:rPr lang="fr-FR" dirty="0"/>
              <a:t>2 structures à évaluer:</a:t>
            </a:r>
          </a:p>
          <a:p>
            <a:pPr marL="0" indent="0">
              <a:buNone/>
            </a:pPr>
            <a:endParaRPr lang="fr-FR" dirty="0"/>
          </a:p>
          <a:p>
            <a:r>
              <a:rPr lang="fr-FR" dirty="0"/>
              <a:t>Cœur gauche</a:t>
            </a:r>
          </a:p>
          <a:p>
            <a:pPr marL="0" indent="0">
              <a:buNone/>
            </a:pPr>
            <a:endParaRPr lang="fr-FR" dirty="0"/>
          </a:p>
          <a:p>
            <a:r>
              <a:rPr lang="fr-FR" dirty="0"/>
              <a:t>Cœur droit</a:t>
            </a:r>
          </a:p>
        </p:txBody>
      </p:sp>
    </p:spTree>
    <p:extLst>
      <p:ext uri="{BB962C8B-B14F-4D97-AF65-F5344CB8AC3E}">
        <p14:creationId xmlns:p14="http://schemas.microsoft.com/office/powerpoint/2010/main" val="1635756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90F628A-18B5-0F3C-F836-1C47050FF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5675"/>
          </a:xfrm>
        </p:spPr>
        <p:txBody>
          <a:bodyPr/>
          <a:lstStyle/>
          <a:p>
            <a:pPr algn="ctr"/>
            <a:r>
              <a:rPr lang="fr-FR" dirty="0"/>
              <a:t>Cœur gauche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A445FC6-5713-CDFB-690F-4D5CC68C8B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8655"/>
            <a:ext cx="10515600" cy="4625253"/>
          </a:xfrm>
        </p:spPr>
        <p:txBody>
          <a:bodyPr/>
          <a:lstStyle/>
          <a:p>
            <a:pPr marL="0" indent="0">
              <a:buNone/>
            </a:pPr>
            <a:r>
              <a:rPr lang="fr-FR" dirty="0"/>
              <a:t>Intrication de l’étude </a:t>
            </a:r>
            <a:r>
              <a:rPr lang="fr-FR" i="1" u="sng" dirty="0"/>
              <a:t>morphologique</a:t>
            </a:r>
            <a:r>
              <a:rPr lang="fr-FR" dirty="0"/>
              <a:t> et de </a:t>
            </a:r>
            <a:r>
              <a:rPr lang="fr-FR" i="1" u="sng" dirty="0"/>
              <a:t>l’état hémodynamique </a:t>
            </a:r>
            <a:r>
              <a:rPr lang="fr-FR" dirty="0"/>
              <a:t>en </a:t>
            </a:r>
            <a:r>
              <a:rPr lang="fr-FR" i="1" u="sng" dirty="0"/>
              <a:t>systole</a:t>
            </a:r>
            <a:r>
              <a:rPr lang="fr-FR" dirty="0"/>
              <a:t> et en </a:t>
            </a:r>
            <a:r>
              <a:rPr lang="fr-FR" i="1" u="sng" dirty="0"/>
              <a:t>diastole</a:t>
            </a:r>
            <a:r>
              <a:rPr lang="fr-FR" dirty="0"/>
              <a:t> pour une compréhension globale</a:t>
            </a:r>
          </a:p>
          <a:p>
            <a:endParaRPr lang="fr-FR" dirty="0"/>
          </a:p>
          <a:p>
            <a:r>
              <a:rPr lang="fr-FR" dirty="0"/>
              <a:t>Morphologie VG</a:t>
            </a:r>
          </a:p>
          <a:p>
            <a:r>
              <a:rPr lang="fr-FR" dirty="0"/>
              <a:t>Systole: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fr-FR" dirty="0"/>
              <a:t>comportement du VG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fr-FR" dirty="0"/>
              <a:t>Hémodynamique</a:t>
            </a:r>
          </a:p>
          <a:p>
            <a:r>
              <a:rPr lang="fr-FR" dirty="0"/>
              <a:t>Diastole (comprenant l’étude de l’OG)</a:t>
            </a:r>
          </a:p>
          <a:p>
            <a:r>
              <a:rPr lang="fr-FR" dirty="0"/>
              <a:t>Description des valves aortique et mitrale</a:t>
            </a:r>
          </a:p>
        </p:txBody>
      </p:sp>
    </p:spTree>
    <p:extLst>
      <p:ext uri="{BB962C8B-B14F-4D97-AF65-F5344CB8AC3E}">
        <p14:creationId xmlns:p14="http://schemas.microsoft.com/office/powerpoint/2010/main" val="491160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1B915B0-B13A-02C2-D61F-42D967715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3027" y="0"/>
            <a:ext cx="6255327" cy="681037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Etude VG: morphologie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1492624-4155-F37B-C03D-7009AE422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25991"/>
            <a:ext cx="4435765" cy="5996854"/>
          </a:xfrm>
          <a:ln>
            <a:noFill/>
          </a:ln>
        </p:spPr>
        <p:txBody>
          <a:bodyPr/>
          <a:lstStyle/>
          <a:p>
            <a:pPr marL="0" indent="0" algn="ctr">
              <a:buNone/>
            </a:pPr>
            <a:r>
              <a:rPr lang="fr-FR" b="1" dirty="0"/>
              <a:t>Dilaté?</a:t>
            </a:r>
          </a:p>
          <a:p>
            <a:pPr marL="0" indent="0">
              <a:buNone/>
            </a:pPr>
            <a:r>
              <a:rPr lang="fr-FR" dirty="0"/>
              <a:t>DTDVG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fr-FR" dirty="0">
                <a:solidFill>
                  <a:schemeClr val="accent1"/>
                </a:solidFill>
              </a:rPr>
              <a:t>Homme &gt; 58 mm (75 ml/m²)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fr-FR" dirty="0">
                <a:solidFill>
                  <a:schemeClr val="accent1"/>
                </a:solidFill>
              </a:rPr>
              <a:t>Femme&gt; 52 mm (62 ml/m²)</a:t>
            </a:r>
          </a:p>
          <a:p>
            <a:pPr marL="0" indent="0">
              <a:buNone/>
            </a:pPr>
            <a:endParaRPr lang="fr-FR" dirty="0"/>
          </a:p>
          <a:p>
            <a:pPr marL="0" indent="0">
              <a:buNone/>
            </a:pPr>
            <a:r>
              <a:rPr lang="fr-FR" u="sng" dirty="0"/>
              <a:t>Si oui : penser étiologie</a:t>
            </a:r>
          </a:p>
          <a:p>
            <a:pPr marL="0" indent="0">
              <a:buNone/>
            </a:pPr>
            <a:r>
              <a:rPr lang="fr-FR" dirty="0"/>
              <a:t>- séquelle ischémique?</a:t>
            </a:r>
          </a:p>
          <a:p>
            <a:pPr marL="0" indent="0">
              <a:buNone/>
            </a:pPr>
            <a:r>
              <a:rPr lang="fr-FR" dirty="0"/>
              <a:t>- cardiomyopathie?</a:t>
            </a:r>
          </a:p>
          <a:p>
            <a:pPr marL="0" indent="0">
              <a:buNone/>
            </a:pPr>
            <a:r>
              <a:rPr lang="fr-FR" dirty="0">
                <a:sym typeface="Wingdings" panose="05000000000000000000" pitchFamily="2" charset="2"/>
              </a:rPr>
              <a:t> génétique? Terrain familial</a:t>
            </a:r>
          </a:p>
          <a:p>
            <a:pPr marL="0" indent="0">
              <a:buNone/>
            </a:pPr>
            <a:r>
              <a:rPr lang="fr-FR" dirty="0">
                <a:sym typeface="Wingdings" panose="05000000000000000000" pitchFamily="2" charset="2"/>
              </a:rPr>
              <a:t> Acquise? OH, chimio…</a:t>
            </a:r>
            <a:endParaRPr lang="fr-FR" dirty="0"/>
          </a:p>
          <a:p>
            <a:pPr>
              <a:buFont typeface="Wingdings" panose="05000000000000000000" pitchFamily="2" charset="2"/>
              <a:buChar char="§"/>
            </a:pPr>
            <a:endParaRPr lang="fr-FR" dirty="0"/>
          </a:p>
          <a:p>
            <a:endParaRPr lang="fr-FR" dirty="0"/>
          </a:p>
          <a:p>
            <a:endParaRPr lang="fr-FR" dirty="0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E505F1D1-3BB9-8DE6-3DA6-6658640568D3}"/>
              </a:ext>
            </a:extLst>
          </p:cNvPr>
          <p:cNvSpPr txBox="1"/>
          <p:nvPr/>
        </p:nvSpPr>
        <p:spPr>
          <a:xfrm>
            <a:off x="8274153" y="340518"/>
            <a:ext cx="3959850" cy="65556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2800" b="1" dirty="0"/>
              <a:t>Hypertrophié?</a:t>
            </a:r>
          </a:p>
          <a:p>
            <a:r>
              <a:rPr lang="fr-FR" sz="2800" dirty="0"/>
              <a:t>Epaisseur pariétale</a:t>
            </a:r>
          </a:p>
          <a:p>
            <a:r>
              <a:rPr lang="fr-FR" sz="2800" dirty="0"/>
              <a:t>- en PSGA</a:t>
            </a:r>
          </a:p>
          <a:p>
            <a:r>
              <a:rPr lang="fr-FR" sz="2800" dirty="0"/>
              <a:t>- en PSPA (segment par </a:t>
            </a:r>
          </a:p>
          <a:p>
            <a:r>
              <a:rPr lang="fr-FR" sz="2800" dirty="0"/>
              <a:t>segments –CMH ++)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fr-FR" sz="2800" dirty="0">
                <a:solidFill>
                  <a:schemeClr val="accent1"/>
                </a:solidFill>
              </a:rPr>
              <a:t>N: 6 à 11 </a:t>
            </a:r>
            <a:r>
              <a:rPr lang="fr-FR" sz="2800" dirty="0" smtClean="0">
                <a:solidFill>
                  <a:schemeClr val="accent1"/>
                </a:solidFill>
              </a:rPr>
              <a:t>mm</a:t>
            </a:r>
          </a:p>
          <a:p>
            <a:r>
              <a:rPr lang="fr-FR" sz="2800" dirty="0" err="1" smtClean="0">
                <a:solidFill>
                  <a:srgbClr val="00B050"/>
                </a:solidFill>
              </a:rPr>
              <a:t>Genetique</a:t>
            </a:r>
            <a:r>
              <a:rPr lang="fr-FR" sz="2800" dirty="0" smtClean="0">
                <a:solidFill>
                  <a:srgbClr val="00B050"/>
                </a:solidFill>
              </a:rPr>
              <a:t>:</a:t>
            </a:r>
            <a:endParaRPr lang="fr-FR" sz="2800" dirty="0">
              <a:solidFill>
                <a:srgbClr val="00B050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fr-FR" sz="2800" dirty="0">
                <a:solidFill>
                  <a:srgbClr val="00B050"/>
                </a:solidFill>
              </a:rPr>
              <a:t>Cas index: 15 mm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fr-FR" sz="2800" dirty="0">
                <a:solidFill>
                  <a:srgbClr val="00B050"/>
                </a:solidFill>
              </a:rPr>
              <a:t>Familial: 12-13 mm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fr-FR" sz="2800" dirty="0"/>
          </a:p>
          <a:p>
            <a:r>
              <a:rPr lang="fr-FR" sz="2800" u="sng" dirty="0"/>
              <a:t>↗post charge (fréquent)</a:t>
            </a:r>
          </a:p>
          <a:p>
            <a:r>
              <a:rPr lang="fr-FR" sz="2800" dirty="0"/>
              <a:t>- RAC, HTA</a:t>
            </a:r>
          </a:p>
          <a:p>
            <a:r>
              <a:rPr lang="fr-FR" sz="2800" u="sng" dirty="0"/>
              <a:t>Maladie intrinsèque</a:t>
            </a:r>
          </a:p>
          <a:p>
            <a:r>
              <a:rPr lang="fr-FR" sz="2800" dirty="0"/>
              <a:t>- CMH sarcomérique, amylose, </a:t>
            </a:r>
            <a:r>
              <a:rPr lang="fr-FR" sz="2800" dirty="0" err="1"/>
              <a:t>fabry</a:t>
            </a:r>
            <a:r>
              <a:rPr lang="fr-FR" sz="2800" dirty="0"/>
              <a:t>, </a:t>
            </a:r>
            <a:r>
              <a:rPr lang="fr-FR" sz="2800" dirty="0" err="1"/>
              <a:t>myocardit</a:t>
            </a:r>
            <a:endParaRPr lang="fr-FR" sz="2800" dirty="0"/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BA4D5474-563C-C404-9C19-B2A8A5A874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586" t="3367" r="10909" b="7610"/>
          <a:stretch/>
        </p:blipFill>
        <p:spPr>
          <a:xfrm>
            <a:off x="4435764" y="681037"/>
            <a:ext cx="3775365" cy="3175073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19E5DE9A-BC20-4277-CE4D-9507802E5E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473" r="6887"/>
          <a:stretch/>
        </p:blipFill>
        <p:spPr>
          <a:xfrm>
            <a:off x="4435763" y="3856110"/>
            <a:ext cx="3775365" cy="2992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07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F4BCFDA-EA24-1F6E-28A2-A49D3CB4A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8908"/>
            <a:ext cx="10515600" cy="560850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Exemples d’hypertrophie</a:t>
            </a:r>
          </a:p>
        </p:txBody>
      </p:sp>
      <p:pic>
        <p:nvPicPr>
          <p:cNvPr id="3" name="Cmh septale psga">
            <a:hlinkClick r:id="" action="ppaction://media"/>
            <a:extLst>
              <a:ext uri="{FF2B5EF4-FFF2-40B4-BE49-F238E27FC236}">
                <a16:creationId xmlns:a16="http://schemas.microsoft.com/office/drawing/2014/main" id="{2AC683C7-3C97-C0D4-87BC-F421724AD3A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77142" y="1289130"/>
            <a:ext cx="4861366" cy="2558005"/>
          </a:xfrm>
          <a:prstGeom prst="rect">
            <a:avLst/>
          </a:prstGeom>
        </p:spPr>
      </p:pic>
      <p:pic>
        <p:nvPicPr>
          <p:cNvPr id="4" name="Amylose psga">
            <a:hlinkClick r:id="" action="ppaction://media"/>
            <a:extLst>
              <a:ext uri="{FF2B5EF4-FFF2-40B4-BE49-F238E27FC236}">
                <a16:creationId xmlns:a16="http://schemas.microsoft.com/office/drawing/2014/main" id="{60AEABD4-91CA-976F-2F4D-4CB4CEECBFC1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756724" y="1289129"/>
            <a:ext cx="4861366" cy="2558005"/>
          </a:xfrm>
          <a:prstGeom prst="rect">
            <a:avLst/>
          </a:prstGeom>
        </p:spPr>
      </p:pic>
      <p:pic>
        <p:nvPicPr>
          <p:cNvPr id="5" name="CMH hypercontractile">
            <a:hlinkClick r:id="" action="ppaction://media"/>
            <a:extLst>
              <a:ext uri="{FF2B5EF4-FFF2-40B4-BE49-F238E27FC236}">
                <a16:creationId xmlns:a16="http://schemas.microsoft.com/office/drawing/2014/main" id="{8DF2642F-ED7A-6C45-A6B3-BD6BC2125480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377142" y="4036670"/>
            <a:ext cx="4861366" cy="2734518"/>
          </a:xfrm>
          <a:prstGeom prst="rect">
            <a:avLst/>
          </a:prstGeom>
        </p:spPr>
      </p:pic>
      <p:pic>
        <p:nvPicPr>
          <p:cNvPr id="6" name="Amylose 4 cav">
            <a:hlinkClick r:id="" action="ppaction://media"/>
            <a:extLst>
              <a:ext uri="{FF2B5EF4-FFF2-40B4-BE49-F238E27FC236}">
                <a16:creationId xmlns:a16="http://schemas.microsoft.com/office/drawing/2014/main" id="{82B6F763-7E29-6D75-BC47-9D8C8429634A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837511" y="3949858"/>
            <a:ext cx="2699792" cy="2821330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19B87619-B4A7-5F5B-E86B-4742D154EDFF}"/>
              </a:ext>
            </a:extLst>
          </p:cNvPr>
          <p:cNvSpPr txBox="1"/>
          <p:nvPr/>
        </p:nvSpPr>
        <p:spPr>
          <a:xfrm>
            <a:off x="1527858" y="801802"/>
            <a:ext cx="2303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dirty="0"/>
              <a:t>CMH sarcomérique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71357246-2AE3-AB35-7F52-996D81A77801}"/>
              </a:ext>
            </a:extLst>
          </p:cNvPr>
          <p:cNvSpPr txBox="1"/>
          <p:nvPr/>
        </p:nvSpPr>
        <p:spPr>
          <a:xfrm>
            <a:off x="8055980" y="819554"/>
            <a:ext cx="2106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dirty="0"/>
              <a:t>Amylose</a:t>
            </a:r>
          </a:p>
        </p:txBody>
      </p:sp>
    </p:spTree>
    <p:extLst>
      <p:ext uri="{BB962C8B-B14F-4D97-AF65-F5344CB8AC3E}">
        <p14:creationId xmlns:p14="http://schemas.microsoft.com/office/powerpoint/2010/main" val="86048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8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91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34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79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3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9B2DC63-39B0-336A-BCA7-721865EAF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7344"/>
            <a:ext cx="10515600" cy="595457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Compte rendu type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E0077EB-3ED9-A979-68D4-C0285A6B8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455" y="1154545"/>
            <a:ext cx="10984345" cy="5384800"/>
          </a:xfrm>
        </p:spPr>
        <p:txBody>
          <a:bodyPr/>
          <a:lstStyle/>
          <a:p>
            <a:r>
              <a:rPr lang="fr-FR" dirty="0"/>
              <a:t>VG non dilaté </a:t>
            </a:r>
            <a:r>
              <a:rPr lang="fr-FR" dirty="0">
                <a:solidFill>
                  <a:srgbClr val="0070C0"/>
                </a:solidFill>
              </a:rPr>
              <a:t>(DTDVG … mm) </a:t>
            </a:r>
            <a:r>
              <a:rPr lang="fr-FR" dirty="0"/>
              <a:t>non hypertrophié </a:t>
            </a:r>
            <a:r>
              <a:rPr lang="fr-FR" dirty="0">
                <a:solidFill>
                  <a:srgbClr val="0070C0"/>
                </a:solidFill>
              </a:rPr>
              <a:t>(SIV … mm; PP … mm)</a:t>
            </a:r>
          </a:p>
        </p:txBody>
      </p:sp>
    </p:spTree>
    <p:extLst>
      <p:ext uri="{BB962C8B-B14F-4D97-AF65-F5344CB8AC3E}">
        <p14:creationId xmlns:p14="http://schemas.microsoft.com/office/powerpoint/2010/main" val="2202511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E9FE07F-DC32-079B-BCF9-6059F4C57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8710"/>
            <a:ext cx="10515600" cy="558510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Systole: comportement VG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82D2691-D60F-6566-8E70-BE9CE3072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855" y="1163782"/>
            <a:ext cx="6179565" cy="5246253"/>
          </a:xfrm>
        </p:spPr>
        <p:txBody>
          <a:bodyPr/>
          <a:lstStyle/>
          <a:p>
            <a:r>
              <a:rPr lang="fr-FR" dirty="0"/>
              <a:t>FEVG globale: conservée / altérée</a:t>
            </a:r>
          </a:p>
          <a:p>
            <a:pPr marL="0" indent="0">
              <a:buNone/>
            </a:pPr>
            <a:r>
              <a:rPr lang="fr-FR" dirty="0">
                <a:sym typeface="Wingdings" panose="05000000000000000000" pitchFamily="2" charset="2"/>
              </a:rPr>
              <a:t> Si mesure en Simpson: considérer les trabéculations et les piliers comme intra cavitaires</a:t>
            </a:r>
            <a:endParaRPr lang="fr-FR" dirty="0"/>
          </a:p>
          <a:p>
            <a:r>
              <a:rPr lang="fr-FR" dirty="0"/>
              <a:t>Analyse de la cinétique locale</a:t>
            </a:r>
          </a:p>
          <a:p>
            <a:pPr marL="0" indent="0">
              <a:buNone/>
            </a:pPr>
            <a:r>
              <a:rPr lang="fr-FR" dirty="0">
                <a:sym typeface="Wingdings" panose="05000000000000000000" pitchFamily="2" charset="2"/>
              </a:rPr>
              <a:t> Intérêt du </a:t>
            </a:r>
            <a:r>
              <a:rPr lang="fr-FR" dirty="0" err="1">
                <a:sym typeface="Wingdings" panose="05000000000000000000" pitchFamily="2" charset="2"/>
              </a:rPr>
              <a:t>strain</a:t>
            </a:r>
            <a:endParaRPr lang="fr-FR" dirty="0"/>
          </a:p>
          <a:p>
            <a:r>
              <a:rPr lang="fr-FR" dirty="0"/>
              <a:t>Asynchronisme ?</a:t>
            </a:r>
          </a:p>
        </p:txBody>
      </p:sp>
      <p:pic>
        <p:nvPicPr>
          <p:cNvPr id="7" name="Sequelle territoire iva">
            <a:hlinkClick r:id="" action="ppaction://media"/>
            <a:extLst>
              <a:ext uri="{FF2B5EF4-FFF2-40B4-BE49-F238E27FC236}">
                <a16:creationId xmlns:a16="http://schemas.microsoft.com/office/drawing/2014/main" id="{23F2FFC5-DDAF-10CA-E027-8EF8A399EEB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464705" y="1041721"/>
            <a:ext cx="4332439" cy="2436997"/>
          </a:xfrm>
          <a:prstGeom prst="rect">
            <a:avLst/>
          </a:prstGeom>
        </p:spPr>
      </p:pic>
      <p:pic>
        <p:nvPicPr>
          <p:cNvPr id="8" name="Sequelle inferieure distale">
            <a:hlinkClick r:id="" action="ppaction://media"/>
            <a:extLst>
              <a:ext uri="{FF2B5EF4-FFF2-40B4-BE49-F238E27FC236}">
                <a16:creationId xmlns:a16="http://schemas.microsoft.com/office/drawing/2014/main" id="{B350A9AD-B3F2-7CFA-2D93-5A7ED3E8F616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464707" y="3842796"/>
            <a:ext cx="4341790" cy="2442257"/>
          </a:xfrm>
          <a:prstGeom prst="rect">
            <a:avLst/>
          </a:prstGeom>
        </p:spPr>
      </p:pic>
      <p:pic>
        <p:nvPicPr>
          <p:cNvPr id="9" name="Asynchronisme vg">
            <a:hlinkClick r:id="" action="ppaction://media"/>
            <a:extLst>
              <a:ext uri="{FF2B5EF4-FFF2-40B4-BE49-F238E27FC236}">
                <a16:creationId xmlns:a16="http://schemas.microsoft.com/office/drawing/2014/main" id="{A34E7DE1-15B4-1314-0306-0FE42230B32F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498935" y="4577261"/>
            <a:ext cx="3971403" cy="2233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85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67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14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96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3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43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8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9B2DC63-39B0-336A-BCA7-721865EAF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7344"/>
            <a:ext cx="10515600" cy="595457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Compte rendu type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E0077EB-3ED9-A979-68D4-C0285A6B8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455" y="1154545"/>
            <a:ext cx="10984345" cy="5384800"/>
          </a:xfrm>
        </p:spPr>
        <p:txBody>
          <a:bodyPr/>
          <a:lstStyle/>
          <a:p>
            <a:r>
              <a:rPr lang="fr-FR" dirty="0"/>
              <a:t>VG non dilaté </a:t>
            </a:r>
            <a:r>
              <a:rPr lang="fr-FR" dirty="0">
                <a:solidFill>
                  <a:srgbClr val="0070C0"/>
                </a:solidFill>
              </a:rPr>
              <a:t>(DTDVG … mm) </a:t>
            </a:r>
            <a:r>
              <a:rPr lang="fr-FR" dirty="0"/>
              <a:t>non hypertrophié </a:t>
            </a:r>
            <a:r>
              <a:rPr lang="fr-FR" dirty="0">
                <a:solidFill>
                  <a:srgbClr val="0070C0"/>
                </a:solidFill>
              </a:rPr>
              <a:t>(SIV … mm; PP … mm)</a:t>
            </a:r>
          </a:p>
          <a:p>
            <a:r>
              <a:rPr lang="fr-FR" dirty="0"/>
              <a:t>Avec trouble cinétique (citer chaque segment concerné), FEVG </a:t>
            </a:r>
          </a:p>
        </p:txBody>
      </p:sp>
    </p:spTree>
    <p:extLst>
      <p:ext uri="{BB962C8B-B14F-4D97-AF65-F5344CB8AC3E}">
        <p14:creationId xmlns:p14="http://schemas.microsoft.com/office/powerpoint/2010/main" val="1682863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BC24309-C2E3-DBB6-60EC-B179624A3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4980"/>
            <a:ext cx="10515600" cy="734001"/>
          </a:xfrm>
        </p:spPr>
        <p:txBody>
          <a:bodyPr/>
          <a:lstStyle/>
          <a:p>
            <a:pPr algn="ctr"/>
            <a:r>
              <a:rPr lang="fr-FR" dirty="0"/>
              <a:t>Systole: hémodynamique (débit cardiaque)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28635B7-2982-F5E9-21A2-D9E971A6A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738" y="3935144"/>
            <a:ext cx="4132584" cy="2072596"/>
          </a:xfrm>
        </p:spPr>
        <p:txBody>
          <a:bodyPr>
            <a:noAutofit/>
          </a:bodyPr>
          <a:lstStyle/>
          <a:p>
            <a:r>
              <a:rPr lang="fr-FR" sz="1800" dirty="0"/>
              <a:t>Diamètre CCVG</a:t>
            </a:r>
          </a:p>
          <a:p>
            <a:r>
              <a:rPr lang="fr-FR" sz="1800" dirty="0"/>
              <a:t>Mesure </a:t>
            </a:r>
            <a:r>
              <a:rPr lang="fr-FR" sz="1800" dirty="0" err="1"/>
              <a:t>ss</a:t>
            </a:r>
            <a:r>
              <a:rPr lang="fr-FR" sz="1800" dirty="0"/>
              <a:t> le point d’insertion des </a:t>
            </a:r>
            <a:r>
              <a:rPr lang="fr-FR" sz="1800" dirty="0" err="1"/>
              <a:t>cusp</a:t>
            </a:r>
            <a:endParaRPr lang="fr-FR" sz="1800" dirty="0"/>
          </a:p>
          <a:p>
            <a:r>
              <a:rPr lang="fr-FR" sz="1800" dirty="0"/>
              <a:t>Entre 20 et 25 mm</a:t>
            </a:r>
          </a:p>
          <a:p>
            <a:r>
              <a:rPr lang="fr-FR" sz="1800" dirty="0"/>
              <a:t>Valve aortique ouverte puisque systole</a:t>
            </a:r>
          </a:p>
          <a:p>
            <a:r>
              <a:rPr lang="fr-FR" sz="1800" dirty="0"/>
              <a:t>πR² = Surface </a:t>
            </a:r>
            <a:r>
              <a:rPr lang="fr-FR" sz="1800" dirty="0" err="1"/>
              <a:t>ss</a:t>
            </a:r>
            <a:r>
              <a:rPr lang="fr-FR" sz="1800" dirty="0"/>
              <a:t> aortique en cm²</a:t>
            </a:r>
          </a:p>
          <a:p>
            <a:pPr marL="0" indent="0">
              <a:buNone/>
            </a:pPr>
            <a:r>
              <a:rPr lang="fr-FR" sz="1800" dirty="0"/>
              <a:t>             au moment de l’éjection </a:t>
            </a:r>
          </a:p>
        </p:txBody>
      </p:sp>
      <p:pic>
        <p:nvPicPr>
          <p:cNvPr id="1028" name="Picture 4" descr="Sistemas de Ultrasonidos">
            <a:extLst>
              <a:ext uri="{FF2B5EF4-FFF2-40B4-BE49-F238E27FC236}">
                <a16:creationId xmlns:a16="http://schemas.microsoft.com/office/drawing/2014/main" id="{55A097D1-9085-C30B-44D5-43836B7AE1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89" t="20715" r="29360" b="32282"/>
          <a:stretch/>
        </p:blipFill>
        <p:spPr bwMode="auto">
          <a:xfrm>
            <a:off x="771236" y="1081241"/>
            <a:ext cx="3685310" cy="270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Connecteur droit 4">
            <a:extLst>
              <a:ext uri="{FF2B5EF4-FFF2-40B4-BE49-F238E27FC236}">
                <a16:creationId xmlns:a16="http://schemas.microsoft.com/office/drawing/2014/main" id="{7FAEB327-3E2A-5218-EEE0-374A0B242BC4}"/>
              </a:ext>
            </a:extLst>
          </p:cNvPr>
          <p:cNvCxnSpPr>
            <a:cxnSpLocks/>
          </p:cNvCxnSpPr>
          <p:nvPr/>
        </p:nvCxnSpPr>
        <p:spPr>
          <a:xfrm>
            <a:off x="2071868" y="2268638"/>
            <a:ext cx="405582" cy="65039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oneTexte 5">
            <a:extLst>
              <a:ext uri="{FF2B5EF4-FFF2-40B4-BE49-F238E27FC236}">
                <a16:creationId xmlns:a16="http://schemas.microsoft.com/office/drawing/2014/main" id="{40561C0F-887C-E130-A60C-6D4BB4588255}"/>
              </a:ext>
            </a:extLst>
          </p:cNvPr>
          <p:cNvSpPr txBox="1"/>
          <p:nvPr/>
        </p:nvSpPr>
        <p:spPr>
          <a:xfrm>
            <a:off x="4699322" y="2178411"/>
            <a:ext cx="69272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6000" dirty="0"/>
              <a:t>X</a:t>
            </a:r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1FC97E6F-23FB-5917-38F3-4808A97D45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57" t="10687" r="30364" b="9246"/>
          <a:stretch/>
        </p:blipFill>
        <p:spPr bwMode="auto">
          <a:xfrm>
            <a:off x="5582612" y="1099885"/>
            <a:ext cx="3473642" cy="3239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F878C8B2-38A0-5500-FD61-0C64817595B7}"/>
              </a:ext>
            </a:extLst>
          </p:cNvPr>
          <p:cNvSpPr txBox="1"/>
          <p:nvPr/>
        </p:nvSpPr>
        <p:spPr>
          <a:xfrm>
            <a:off x="5582612" y="4484212"/>
            <a:ext cx="382462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2000" dirty="0"/>
              <a:t>ITV sous aortique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2000" dirty="0"/>
              <a:t>Doppler pulsé (on mesure le flux d’éjection au niveau de la CCVG)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2000" dirty="0"/>
              <a:t>&gt;  15 cm : en </a:t>
            </a:r>
            <a:r>
              <a:rPr lang="fr-FR" sz="2000" dirty="0" err="1"/>
              <a:t>géneral</a:t>
            </a:r>
            <a:r>
              <a:rPr lang="fr-FR" sz="2000" dirty="0"/>
              <a:t> c’est bon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CE1A70D7-40F5-C5BB-C3D8-D44A97A6D442}"/>
              </a:ext>
            </a:extLst>
          </p:cNvPr>
          <p:cNvSpPr txBox="1"/>
          <p:nvPr/>
        </p:nvSpPr>
        <p:spPr>
          <a:xfrm>
            <a:off x="9188077" y="2118743"/>
            <a:ext cx="69272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6000" dirty="0"/>
              <a:t>X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E66B7557-CB20-75E3-00B7-631CAEDC26DA}"/>
              </a:ext>
            </a:extLst>
          </p:cNvPr>
          <p:cNvSpPr txBox="1"/>
          <p:nvPr/>
        </p:nvSpPr>
        <p:spPr>
          <a:xfrm>
            <a:off x="10076871" y="2087966"/>
            <a:ext cx="21151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dirty="0"/>
              <a:t>Fréquence</a:t>
            </a:r>
          </a:p>
          <a:p>
            <a:r>
              <a:rPr lang="fr-FR" sz="3200" dirty="0"/>
              <a:t>cardiaque</a:t>
            </a:r>
          </a:p>
        </p:txBody>
      </p:sp>
      <p:sp>
        <p:nvSpPr>
          <p:cNvPr id="12" name="Accolade fermante 11">
            <a:extLst>
              <a:ext uri="{FF2B5EF4-FFF2-40B4-BE49-F238E27FC236}">
                <a16:creationId xmlns:a16="http://schemas.microsoft.com/office/drawing/2014/main" id="{8172D219-E10B-31F1-4884-6575D5C2FA83}"/>
              </a:ext>
            </a:extLst>
          </p:cNvPr>
          <p:cNvSpPr/>
          <p:nvPr/>
        </p:nvSpPr>
        <p:spPr>
          <a:xfrm rot="5400000">
            <a:off x="5397946" y="4349751"/>
            <a:ext cx="369331" cy="3685309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4D3B040B-5AD4-A11E-9AC5-C943D204F17E}"/>
              </a:ext>
            </a:extLst>
          </p:cNvPr>
          <p:cNvSpPr txBox="1"/>
          <p:nvPr/>
        </p:nvSpPr>
        <p:spPr>
          <a:xfrm>
            <a:off x="1699490" y="6377072"/>
            <a:ext cx="8044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Surface en cm² x ITV </a:t>
            </a:r>
            <a:r>
              <a:rPr lang="fr-FR" dirty="0" err="1"/>
              <a:t>ss</a:t>
            </a:r>
            <a:r>
              <a:rPr lang="fr-FR" dirty="0"/>
              <a:t> aortique en cm = </a:t>
            </a:r>
            <a:r>
              <a:rPr lang="fr-FR" b="1" dirty="0"/>
              <a:t>Volume éjection systolique (VES) en </a:t>
            </a:r>
            <a:r>
              <a:rPr lang="fr-FR" b="1" dirty="0" err="1"/>
              <a:t>mL</a:t>
            </a:r>
            <a:endParaRPr lang="fr-FR" b="1" dirty="0"/>
          </a:p>
        </p:txBody>
      </p:sp>
    </p:spTree>
    <p:extLst>
      <p:ext uri="{BB962C8B-B14F-4D97-AF65-F5344CB8AC3E}">
        <p14:creationId xmlns:p14="http://schemas.microsoft.com/office/powerpoint/2010/main" val="251013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2" grpId="0" animBg="1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9B2DC63-39B0-336A-BCA7-721865EAF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7344"/>
            <a:ext cx="10515600" cy="595457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Compte rendu type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E0077EB-3ED9-A979-68D4-C0285A6B8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455" y="1154545"/>
            <a:ext cx="11277600" cy="5384800"/>
          </a:xfrm>
        </p:spPr>
        <p:txBody>
          <a:bodyPr/>
          <a:lstStyle/>
          <a:p>
            <a:r>
              <a:rPr lang="fr-FR" dirty="0"/>
              <a:t>VG non dilaté </a:t>
            </a:r>
            <a:r>
              <a:rPr lang="fr-FR" dirty="0">
                <a:solidFill>
                  <a:srgbClr val="0070C0"/>
                </a:solidFill>
              </a:rPr>
              <a:t>(DTDVG … mm) </a:t>
            </a:r>
            <a:r>
              <a:rPr lang="fr-FR" dirty="0"/>
              <a:t>non hypertrophié </a:t>
            </a:r>
            <a:r>
              <a:rPr lang="fr-FR" dirty="0">
                <a:solidFill>
                  <a:srgbClr val="0070C0"/>
                </a:solidFill>
              </a:rPr>
              <a:t>(SIV … mm; PP … mm)</a:t>
            </a:r>
          </a:p>
          <a:p>
            <a:r>
              <a:rPr lang="fr-FR" dirty="0"/>
              <a:t>Avec trouble cinétique (citer chaque segment concerné), FEVG </a:t>
            </a:r>
          </a:p>
          <a:p>
            <a:r>
              <a:rPr lang="fr-FR" dirty="0"/>
              <a:t>Débit cardiaque </a:t>
            </a:r>
            <a:r>
              <a:rPr lang="fr-FR" dirty="0">
                <a:solidFill>
                  <a:srgbClr val="0070C0"/>
                </a:solidFill>
              </a:rPr>
              <a:t>normal à 4 – 6 L/min </a:t>
            </a:r>
            <a:r>
              <a:rPr lang="fr-FR" dirty="0"/>
              <a:t>soit IC </a:t>
            </a:r>
            <a:r>
              <a:rPr lang="fr-FR" dirty="0">
                <a:solidFill>
                  <a:srgbClr val="0070C0"/>
                </a:solidFill>
              </a:rPr>
              <a:t>normal à 2,5 – 3,5 L/min/m²</a:t>
            </a:r>
          </a:p>
        </p:txBody>
      </p:sp>
    </p:spTree>
    <p:extLst>
      <p:ext uri="{BB962C8B-B14F-4D97-AF65-F5344CB8AC3E}">
        <p14:creationId xmlns:p14="http://schemas.microsoft.com/office/powerpoint/2010/main" val="333589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D4B089A-7D09-43D4-45E8-E21F50AAF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2689"/>
            <a:ext cx="10515600" cy="641639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Diastole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BDA7795-A613-E20C-1CCD-119C4FBBC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544" y="4839853"/>
            <a:ext cx="11367655" cy="1549545"/>
          </a:xfrm>
        </p:spPr>
        <p:txBody>
          <a:bodyPr/>
          <a:lstStyle/>
          <a:p>
            <a:r>
              <a:rPr lang="fr-FR" dirty="0"/>
              <a:t>Flux </a:t>
            </a:r>
            <a:r>
              <a:rPr lang="fr-FR" dirty="0" err="1"/>
              <a:t>transmitral</a:t>
            </a:r>
            <a:r>
              <a:rPr lang="fr-FR" dirty="0"/>
              <a:t>: évaluation en Doppler pulsé</a:t>
            </a:r>
          </a:p>
          <a:p>
            <a:r>
              <a:rPr lang="fr-FR" dirty="0"/>
              <a:t>On évalue les vitesses de flux à la frontière entre OG et VG = sommet entonnoir mitral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9822A6A9-2D99-F54D-E6D3-16EF761DF7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778" b="51246"/>
          <a:stretch/>
        </p:blipFill>
        <p:spPr>
          <a:xfrm>
            <a:off x="1320800" y="1135541"/>
            <a:ext cx="6982691" cy="3150663"/>
          </a:xfrm>
          <a:prstGeom prst="rect">
            <a:avLst/>
          </a:prstGeom>
        </p:spPr>
      </p:pic>
      <p:pic>
        <p:nvPicPr>
          <p:cNvPr id="2050" name="Picture 2" descr="L'échocardiographie cardiaque">
            <a:extLst>
              <a:ext uri="{FF2B5EF4-FFF2-40B4-BE49-F238E27FC236}">
                <a16:creationId xmlns:a16="http://schemas.microsoft.com/office/drawing/2014/main" id="{67F13412-53F2-48A6-8881-958FBE67B2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85" t="9464" r="31567" b="4331"/>
          <a:stretch/>
        </p:blipFill>
        <p:spPr bwMode="auto">
          <a:xfrm>
            <a:off x="8793019" y="794328"/>
            <a:ext cx="2879438" cy="435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Connecteur droit 6">
            <a:extLst>
              <a:ext uri="{FF2B5EF4-FFF2-40B4-BE49-F238E27FC236}">
                <a16:creationId xmlns:a16="http://schemas.microsoft.com/office/drawing/2014/main" id="{B363B871-493B-FA05-3DEE-FF16F7CA1510}"/>
              </a:ext>
            </a:extLst>
          </p:cNvPr>
          <p:cNvCxnSpPr/>
          <p:nvPr/>
        </p:nvCxnSpPr>
        <p:spPr>
          <a:xfrm>
            <a:off x="10455564" y="794328"/>
            <a:ext cx="147781" cy="2634672"/>
          </a:xfrm>
          <a:prstGeom prst="line">
            <a:avLst/>
          </a:prstGeom>
          <a:ln>
            <a:solidFill>
              <a:srgbClr val="FFFF00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Est égal à 7">
            <a:extLst>
              <a:ext uri="{FF2B5EF4-FFF2-40B4-BE49-F238E27FC236}">
                <a16:creationId xmlns:a16="http://schemas.microsoft.com/office/drawing/2014/main" id="{8ECB146D-655C-58A7-843C-F27F418A5B4D}"/>
              </a:ext>
            </a:extLst>
          </p:cNvPr>
          <p:cNvSpPr/>
          <p:nvPr/>
        </p:nvSpPr>
        <p:spPr>
          <a:xfrm rot="21415388">
            <a:off x="10504025" y="3300970"/>
            <a:ext cx="198639" cy="256060"/>
          </a:xfrm>
          <a:prstGeom prst="mathEqual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041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5FD8114-D7A5-4EEB-A778-7EC775775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7056"/>
            <a:ext cx="10515600" cy="429202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Profil normal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2F7DFA6-27AD-5603-BD9E-A5617303D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837" y="1149061"/>
            <a:ext cx="3428999" cy="1656485"/>
          </a:xfrm>
          <a:ln w="12700">
            <a:solidFill>
              <a:srgbClr val="0070C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sz="2400" dirty="0"/>
              <a:t>En télésystole:                                      </a:t>
            </a:r>
          </a:p>
          <a:p>
            <a:r>
              <a:rPr lang="fr-FR" sz="2400" dirty="0"/>
              <a:t>OG bien remplie</a:t>
            </a:r>
          </a:p>
          <a:p>
            <a:r>
              <a:rPr lang="fr-FR" sz="2400" dirty="0"/>
              <a:t>Faible pression intra VG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1E8F5C4C-CC32-2883-4DAC-02354BCFD99D}"/>
              </a:ext>
            </a:extLst>
          </p:cNvPr>
          <p:cNvSpPr txBox="1"/>
          <p:nvPr/>
        </p:nvSpPr>
        <p:spPr>
          <a:xfrm>
            <a:off x="4479637" y="982131"/>
            <a:ext cx="3232726" cy="1938992"/>
          </a:xfrm>
          <a:prstGeom prst="rect">
            <a:avLst/>
          </a:prstGeom>
          <a:noFill/>
          <a:ln w="952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fr-FR" sz="2400" dirty="0"/>
              <a:t>Remplissage passif efficace</a:t>
            </a:r>
          </a:p>
          <a:p>
            <a:r>
              <a:rPr lang="fr-FR" sz="2400" dirty="0"/>
              <a:t>VG compliant = °P OG qui reste « longtemps » &gt; °P VG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E60F3C5A-3411-A276-2A26-C81DACAB9F8C}"/>
              </a:ext>
            </a:extLst>
          </p:cNvPr>
          <p:cNvSpPr txBox="1"/>
          <p:nvPr/>
        </p:nvSpPr>
        <p:spPr>
          <a:xfrm>
            <a:off x="8525164" y="1561803"/>
            <a:ext cx="3500582" cy="830997"/>
          </a:xfrm>
          <a:prstGeom prst="rect">
            <a:avLst/>
          </a:prstGeom>
          <a:noFill/>
          <a:ln w="952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fr-FR" sz="2400" dirty="0"/>
              <a:t>Equilibration douce entre °P VG et °P OG</a:t>
            </a:r>
          </a:p>
        </p:txBody>
      </p:sp>
      <p:pic>
        <p:nvPicPr>
          <p:cNvPr id="3074" name="Picture 2" descr="L'aspect électrique de la révolution cardiaque - Fiche de Révision | Annabac">
            <a:extLst>
              <a:ext uri="{FF2B5EF4-FFF2-40B4-BE49-F238E27FC236}">
                <a16:creationId xmlns:a16="http://schemas.microsoft.com/office/drawing/2014/main" id="{24306401-1274-7B4A-0F76-2717DE32A5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25" t="69539" r="27787" b="7711"/>
          <a:stretch/>
        </p:blipFill>
        <p:spPr bwMode="auto">
          <a:xfrm>
            <a:off x="2419926" y="4507346"/>
            <a:ext cx="4313383" cy="544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Connecteur droit 6">
            <a:extLst>
              <a:ext uri="{FF2B5EF4-FFF2-40B4-BE49-F238E27FC236}">
                <a16:creationId xmlns:a16="http://schemas.microsoft.com/office/drawing/2014/main" id="{AA53BC70-28BE-B397-6586-2C10C7F4AB4D}"/>
              </a:ext>
            </a:extLst>
          </p:cNvPr>
          <p:cNvCxnSpPr/>
          <p:nvPr/>
        </p:nvCxnSpPr>
        <p:spPr>
          <a:xfrm flipV="1">
            <a:off x="4387273" y="3429000"/>
            <a:ext cx="480291" cy="79663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onnecteur droit 7">
            <a:extLst>
              <a:ext uri="{FF2B5EF4-FFF2-40B4-BE49-F238E27FC236}">
                <a16:creationId xmlns:a16="http://schemas.microsoft.com/office/drawing/2014/main" id="{58E55430-D923-AD89-24E1-84D07104D5F5}"/>
              </a:ext>
            </a:extLst>
          </p:cNvPr>
          <p:cNvCxnSpPr>
            <a:cxnSpLocks/>
          </p:cNvCxnSpPr>
          <p:nvPr/>
        </p:nvCxnSpPr>
        <p:spPr>
          <a:xfrm flipH="1" flipV="1">
            <a:off x="4867564" y="3429000"/>
            <a:ext cx="489527" cy="79663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necteur droit 10">
            <a:extLst>
              <a:ext uri="{FF2B5EF4-FFF2-40B4-BE49-F238E27FC236}">
                <a16:creationId xmlns:a16="http://schemas.microsoft.com/office/drawing/2014/main" id="{7300EE3D-910D-CB25-8581-FA679EED483E}"/>
              </a:ext>
            </a:extLst>
          </p:cNvPr>
          <p:cNvCxnSpPr>
            <a:cxnSpLocks/>
          </p:cNvCxnSpPr>
          <p:nvPr/>
        </p:nvCxnSpPr>
        <p:spPr>
          <a:xfrm flipV="1">
            <a:off x="5703455" y="3968173"/>
            <a:ext cx="133927" cy="2574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cteur droit 12">
            <a:extLst>
              <a:ext uri="{FF2B5EF4-FFF2-40B4-BE49-F238E27FC236}">
                <a16:creationId xmlns:a16="http://schemas.microsoft.com/office/drawing/2014/main" id="{5429AF4E-226C-AE71-964A-72ABC7CC79CF}"/>
              </a:ext>
            </a:extLst>
          </p:cNvPr>
          <p:cNvCxnSpPr>
            <a:cxnSpLocks/>
          </p:cNvCxnSpPr>
          <p:nvPr/>
        </p:nvCxnSpPr>
        <p:spPr>
          <a:xfrm flipH="1" flipV="1">
            <a:off x="5837382" y="3936878"/>
            <a:ext cx="138545" cy="28875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eur droit 16">
            <a:extLst>
              <a:ext uri="{FF2B5EF4-FFF2-40B4-BE49-F238E27FC236}">
                <a16:creationId xmlns:a16="http://schemas.microsoft.com/office/drawing/2014/main" id="{4604C1CC-FDF0-45C6-F9D1-0AC8C11A983A}"/>
              </a:ext>
            </a:extLst>
          </p:cNvPr>
          <p:cNvCxnSpPr>
            <a:cxnSpLocks/>
          </p:cNvCxnSpPr>
          <p:nvPr/>
        </p:nvCxnSpPr>
        <p:spPr>
          <a:xfrm>
            <a:off x="2722418" y="4225637"/>
            <a:ext cx="429029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ZoneTexte 20">
            <a:extLst>
              <a:ext uri="{FF2B5EF4-FFF2-40B4-BE49-F238E27FC236}">
                <a16:creationId xmlns:a16="http://schemas.microsoft.com/office/drawing/2014/main" id="{2AF416C7-8722-E7B9-1082-35F5556C0475}"/>
              </a:ext>
            </a:extLst>
          </p:cNvPr>
          <p:cNvSpPr txBox="1"/>
          <p:nvPr/>
        </p:nvSpPr>
        <p:spPr>
          <a:xfrm>
            <a:off x="4722089" y="2973139"/>
            <a:ext cx="290947" cy="37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E</a:t>
            </a: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87454B10-77C8-C4D0-F886-3E7E0F09CD34}"/>
              </a:ext>
            </a:extLst>
          </p:cNvPr>
          <p:cNvSpPr txBox="1"/>
          <p:nvPr/>
        </p:nvSpPr>
        <p:spPr>
          <a:xfrm>
            <a:off x="5689600" y="3314711"/>
            <a:ext cx="387927" cy="371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</a:t>
            </a: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6DA5A197-E868-C88B-75EC-712C1370E4F3}"/>
              </a:ext>
            </a:extLst>
          </p:cNvPr>
          <p:cNvSpPr txBox="1"/>
          <p:nvPr/>
        </p:nvSpPr>
        <p:spPr>
          <a:xfrm>
            <a:off x="480291" y="5645729"/>
            <a:ext cx="3343563" cy="646331"/>
          </a:xfrm>
          <a:prstGeom prst="rect">
            <a:avLst/>
          </a:prstGeom>
          <a:noFill/>
          <a:ln w="95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fr-FR" dirty="0"/>
              <a:t>Reste une OG faiblement remplie et un VG bien rempli</a:t>
            </a:r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6D8FEDD2-EBD8-D5E0-B4B8-9214D13FCF53}"/>
              </a:ext>
            </a:extLst>
          </p:cNvPr>
          <p:cNvSpPr txBox="1"/>
          <p:nvPr/>
        </p:nvSpPr>
        <p:spPr>
          <a:xfrm>
            <a:off x="5013036" y="5645729"/>
            <a:ext cx="3807691" cy="369332"/>
          </a:xfrm>
          <a:prstGeom prst="rect">
            <a:avLst/>
          </a:prstGeom>
          <a:noFill/>
          <a:ln w="95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fr-FR" dirty="0"/>
              <a:t>Petite onde A de remplissage actif</a:t>
            </a:r>
          </a:p>
        </p:txBody>
      </p:sp>
      <p:sp>
        <p:nvSpPr>
          <p:cNvPr id="25" name="Flèche : droite 24">
            <a:extLst>
              <a:ext uri="{FF2B5EF4-FFF2-40B4-BE49-F238E27FC236}">
                <a16:creationId xmlns:a16="http://schemas.microsoft.com/office/drawing/2014/main" id="{C1FB28D3-F605-39A0-55D1-3ACA53B22FAB}"/>
              </a:ext>
            </a:extLst>
          </p:cNvPr>
          <p:cNvSpPr/>
          <p:nvPr/>
        </p:nvSpPr>
        <p:spPr>
          <a:xfrm>
            <a:off x="3823854" y="1853792"/>
            <a:ext cx="563419" cy="1939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Flèche : droite 25">
            <a:extLst>
              <a:ext uri="{FF2B5EF4-FFF2-40B4-BE49-F238E27FC236}">
                <a16:creationId xmlns:a16="http://schemas.microsoft.com/office/drawing/2014/main" id="{2EB605BB-DBD0-6B57-B8DC-E5D6997E79B2}"/>
              </a:ext>
            </a:extLst>
          </p:cNvPr>
          <p:cNvSpPr/>
          <p:nvPr/>
        </p:nvSpPr>
        <p:spPr>
          <a:xfrm>
            <a:off x="7837054" y="1880321"/>
            <a:ext cx="563419" cy="1939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7" name="Flèche : droite 26">
            <a:extLst>
              <a:ext uri="{FF2B5EF4-FFF2-40B4-BE49-F238E27FC236}">
                <a16:creationId xmlns:a16="http://schemas.microsoft.com/office/drawing/2014/main" id="{3A56702A-16FA-DFBD-7B3A-76D0A8CE30D4}"/>
              </a:ext>
            </a:extLst>
          </p:cNvPr>
          <p:cNvSpPr/>
          <p:nvPr/>
        </p:nvSpPr>
        <p:spPr>
          <a:xfrm>
            <a:off x="4050145" y="5789319"/>
            <a:ext cx="731980" cy="22574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9" name="Image 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88" t="50881" r="27931" b="1457"/>
          <a:stretch/>
        </p:blipFill>
        <p:spPr>
          <a:xfrm>
            <a:off x="9301018" y="3145460"/>
            <a:ext cx="2375339" cy="3268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970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  <p:bldP spid="21" grpId="0"/>
      <p:bldP spid="22" grpId="0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14DB2DB-549F-DF57-D6DD-327F804A9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164" y="263527"/>
            <a:ext cx="10515600" cy="715530"/>
          </a:xfrm>
        </p:spPr>
        <p:txBody>
          <a:bodyPr/>
          <a:lstStyle/>
          <a:p>
            <a:pPr algn="ctr"/>
            <a:r>
              <a:rPr lang="fr-FR" dirty="0"/>
              <a:t>Les types de dysfonction diastolique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EBD69FB-092E-3FED-7C48-949DBC40F9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881" y="1249219"/>
            <a:ext cx="11657446" cy="2048163"/>
          </a:xfrm>
        </p:spPr>
        <p:txBody>
          <a:bodyPr/>
          <a:lstStyle/>
          <a:p>
            <a:r>
              <a:rPr lang="fr-FR" dirty="0"/>
              <a:t>Attention: se mélangent avec les modifications dues aux conditions de charge</a:t>
            </a:r>
          </a:p>
          <a:p>
            <a:pPr marL="0" indent="0">
              <a:buNone/>
            </a:pPr>
            <a:r>
              <a:rPr lang="fr-FR" i="1" u="sng" dirty="0"/>
              <a:t>Pour fixer les idées:</a:t>
            </a:r>
          </a:p>
          <a:p>
            <a:r>
              <a:rPr lang="fr-FR" dirty="0"/>
              <a:t>Dysfonction diastolique « pure » du VG = pb de compliance VG (devient trop rigide)</a:t>
            </a:r>
          </a:p>
          <a:p>
            <a:pPr>
              <a:buFont typeface="Wingdings" panose="05000000000000000000" pitchFamily="2" charset="2"/>
              <a:buChar char="Ø"/>
            </a:pPr>
            <a:endParaRPr lang="fr-FR" dirty="0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65A8C664-BC1E-B5AE-4185-B6E74119DCD2}"/>
              </a:ext>
            </a:extLst>
          </p:cNvPr>
          <p:cNvSpPr txBox="1"/>
          <p:nvPr/>
        </p:nvSpPr>
        <p:spPr>
          <a:xfrm>
            <a:off x="995219" y="3473440"/>
            <a:ext cx="3992418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fr-FR" dirty="0"/>
              <a:t>Type 1 : trouble de relaxation banal lié à l’âge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1B01784-53B7-64BB-47B2-A9724EB26944}"/>
              </a:ext>
            </a:extLst>
          </p:cNvPr>
          <p:cNvSpPr txBox="1"/>
          <p:nvPr/>
        </p:nvSpPr>
        <p:spPr>
          <a:xfrm>
            <a:off x="6022796" y="3085083"/>
            <a:ext cx="4469942" cy="147732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fr-FR" dirty="0"/>
              <a:t>Type 3 : restrictif</a:t>
            </a:r>
          </a:p>
          <a:p>
            <a:r>
              <a:rPr lang="fr-FR" dirty="0"/>
              <a:t>Se retrouve dans les cardiopathies restrictives</a:t>
            </a:r>
          </a:p>
          <a:p>
            <a:r>
              <a:rPr lang="fr-FR" dirty="0"/>
              <a:t>- amylose</a:t>
            </a:r>
          </a:p>
          <a:p>
            <a:r>
              <a:rPr lang="fr-FR" dirty="0"/>
              <a:t>- Post radique</a:t>
            </a:r>
          </a:p>
          <a:p>
            <a:r>
              <a:rPr lang="fr-FR" dirty="0"/>
              <a:t>- autres causes encore plus rares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5A47E083-DB47-5268-88A1-510055657332}"/>
              </a:ext>
            </a:extLst>
          </p:cNvPr>
          <p:cNvSpPr txBox="1"/>
          <p:nvPr/>
        </p:nvSpPr>
        <p:spPr>
          <a:xfrm>
            <a:off x="4221019" y="5667782"/>
            <a:ext cx="3121890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fr-FR" dirty="0"/>
              <a:t>PTDVG en cours d’</a:t>
            </a:r>
            <a:r>
              <a:rPr lang="fr-FR" dirty="0" err="1"/>
              <a:t>élevation</a:t>
            </a:r>
            <a:r>
              <a:rPr lang="fr-FR" dirty="0"/>
              <a:t>:</a:t>
            </a:r>
          </a:p>
          <a:p>
            <a:r>
              <a:rPr lang="fr-FR" dirty="0"/>
              <a:t>- profil pseudo normal (type 2)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D24F3A33-315D-C025-91EA-3DD6B07FA8FF}"/>
              </a:ext>
            </a:extLst>
          </p:cNvPr>
          <p:cNvSpPr txBox="1"/>
          <p:nvPr/>
        </p:nvSpPr>
        <p:spPr>
          <a:xfrm>
            <a:off x="406400" y="4876800"/>
            <a:ext cx="114346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2800" dirty="0"/>
              <a:t>Reflet conditions de charge = problème d’élévation de la précharge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3890EFEE-83D9-D192-0668-6F14731FEB63}"/>
              </a:ext>
            </a:extLst>
          </p:cNvPr>
          <p:cNvSpPr txBox="1"/>
          <p:nvPr/>
        </p:nvSpPr>
        <p:spPr>
          <a:xfrm>
            <a:off x="406400" y="5529283"/>
            <a:ext cx="2863274" cy="92333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fr-FR" dirty="0"/>
              <a:t>PTDVG basse:</a:t>
            </a:r>
          </a:p>
          <a:p>
            <a:r>
              <a:rPr lang="fr-FR" dirty="0"/>
              <a:t>- profil normal chez le jeune</a:t>
            </a:r>
          </a:p>
          <a:p>
            <a:r>
              <a:rPr lang="fr-FR" dirty="0"/>
              <a:t>- Profil type 1 chez le vieux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CA1E1243-86A1-E849-AE86-DF690F2CA919}"/>
              </a:ext>
            </a:extLst>
          </p:cNvPr>
          <p:cNvSpPr txBox="1"/>
          <p:nvPr/>
        </p:nvSpPr>
        <p:spPr>
          <a:xfrm>
            <a:off x="8663709" y="5705034"/>
            <a:ext cx="1570182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fr-FR" dirty="0"/>
              <a:t>OAP:</a:t>
            </a:r>
          </a:p>
          <a:p>
            <a:r>
              <a:rPr lang="fr-FR" dirty="0"/>
              <a:t>- profil type 3 </a:t>
            </a:r>
          </a:p>
        </p:txBody>
      </p:sp>
    </p:spTree>
    <p:extLst>
      <p:ext uri="{BB962C8B-B14F-4D97-AF65-F5344CB8AC3E}">
        <p14:creationId xmlns:p14="http://schemas.microsoft.com/office/powerpoint/2010/main" val="1830698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5FD8114-D7A5-4EEB-A778-7EC775775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7056"/>
            <a:ext cx="10515600" cy="429202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Profil type 1: trouble de la relaxation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2F7DFA6-27AD-5603-BD9E-A5617303D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837" y="1149061"/>
            <a:ext cx="3428999" cy="1656485"/>
          </a:xfrm>
          <a:ln w="12700">
            <a:solidFill>
              <a:srgbClr val="0070C0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fr-FR" sz="2400" dirty="0"/>
              <a:t>En télésystole: comme pour normal                                     </a:t>
            </a:r>
          </a:p>
          <a:p>
            <a:r>
              <a:rPr lang="fr-FR" sz="2400" dirty="0"/>
              <a:t>OG bien remplie</a:t>
            </a:r>
          </a:p>
          <a:p>
            <a:r>
              <a:rPr lang="fr-FR" sz="2400" dirty="0"/>
              <a:t>Faible pression intra VG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1E8F5C4C-CC32-2883-4DAC-02354BCFD99D}"/>
              </a:ext>
            </a:extLst>
          </p:cNvPr>
          <p:cNvSpPr txBox="1"/>
          <p:nvPr/>
        </p:nvSpPr>
        <p:spPr>
          <a:xfrm>
            <a:off x="5013036" y="1350607"/>
            <a:ext cx="2468418" cy="1200329"/>
          </a:xfrm>
          <a:prstGeom prst="rect">
            <a:avLst/>
          </a:prstGeom>
          <a:noFill/>
          <a:ln w="952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fr-FR" sz="2400" dirty="0"/>
              <a:t>VG peu compliant </a:t>
            </a:r>
          </a:p>
          <a:p>
            <a:r>
              <a:rPr lang="fr-FR" sz="2400" dirty="0"/>
              <a:t>= °P </a:t>
            </a:r>
            <a:r>
              <a:rPr lang="fr-FR" sz="2400" dirty="0" err="1"/>
              <a:t>intraVG</a:t>
            </a:r>
            <a:r>
              <a:rPr lang="fr-FR" sz="2400" dirty="0"/>
              <a:t> qui augmente vite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E60F3C5A-3411-A276-2A26-C81DACAB9F8C}"/>
              </a:ext>
            </a:extLst>
          </p:cNvPr>
          <p:cNvSpPr txBox="1"/>
          <p:nvPr/>
        </p:nvSpPr>
        <p:spPr>
          <a:xfrm>
            <a:off x="8525166" y="1377136"/>
            <a:ext cx="3500582" cy="1200329"/>
          </a:xfrm>
          <a:prstGeom prst="rect">
            <a:avLst/>
          </a:prstGeom>
          <a:noFill/>
          <a:ln w="952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fr-FR" sz="2400" dirty="0"/>
              <a:t>Equilibration rapide entre °P VG et °P OG</a:t>
            </a:r>
          </a:p>
          <a:p>
            <a:r>
              <a:rPr lang="fr-FR" sz="2400" dirty="0"/>
              <a:t>= petite onde E</a:t>
            </a:r>
          </a:p>
        </p:txBody>
      </p:sp>
      <p:pic>
        <p:nvPicPr>
          <p:cNvPr id="3074" name="Picture 2" descr="L'aspect électrique de la révolution cardiaque - Fiche de Révision | Annabac">
            <a:extLst>
              <a:ext uri="{FF2B5EF4-FFF2-40B4-BE49-F238E27FC236}">
                <a16:creationId xmlns:a16="http://schemas.microsoft.com/office/drawing/2014/main" id="{24306401-1274-7B4A-0F76-2717DE32A5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25" t="69539" r="27787" b="7711"/>
          <a:stretch/>
        </p:blipFill>
        <p:spPr bwMode="auto">
          <a:xfrm>
            <a:off x="2419926" y="4507346"/>
            <a:ext cx="4313383" cy="544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Connecteur droit 6">
            <a:extLst>
              <a:ext uri="{FF2B5EF4-FFF2-40B4-BE49-F238E27FC236}">
                <a16:creationId xmlns:a16="http://schemas.microsoft.com/office/drawing/2014/main" id="{AA53BC70-28BE-B397-6586-2C10C7F4AB4D}"/>
              </a:ext>
            </a:extLst>
          </p:cNvPr>
          <p:cNvCxnSpPr/>
          <p:nvPr/>
        </p:nvCxnSpPr>
        <p:spPr>
          <a:xfrm flipV="1">
            <a:off x="5532004" y="3443299"/>
            <a:ext cx="480291" cy="7966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onnecteur droit 7">
            <a:extLst>
              <a:ext uri="{FF2B5EF4-FFF2-40B4-BE49-F238E27FC236}">
                <a16:creationId xmlns:a16="http://schemas.microsoft.com/office/drawing/2014/main" id="{58E55430-D923-AD89-24E1-84D07104D5F5}"/>
              </a:ext>
            </a:extLst>
          </p:cNvPr>
          <p:cNvCxnSpPr>
            <a:cxnSpLocks/>
          </p:cNvCxnSpPr>
          <p:nvPr/>
        </p:nvCxnSpPr>
        <p:spPr>
          <a:xfrm flipH="1" flipV="1">
            <a:off x="6002481" y="3437950"/>
            <a:ext cx="489527" cy="7966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necteur droit 10">
            <a:extLst>
              <a:ext uri="{FF2B5EF4-FFF2-40B4-BE49-F238E27FC236}">
                <a16:creationId xmlns:a16="http://schemas.microsoft.com/office/drawing/2014/main" id="{7300EE3D-910D-CB25-8581-FA679EED483E}"/>
              </a:ext>
            </a:extLst>
          </p:cNvPr>
          <p:cNvCxnSpPr>
            <a:cxnSpLocks/>
          </p:cNvCxnSpPr>
          <p:nvPr/>
        </p:nvCxnSpPr>
        <p:spPr>
          <a:xfrm flipV="1">
            <a:off x="4576617" y="3723625"/>
            <a:ext cx="205508" cy="51096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cteur droit 12">
            <a:extLst>
              <a:ext uri="{FF2B5EF4-FFF2-40B4-BE49-F238E27FC236}">
                <a16:creationId xmlns:a16="http://schemas.microsoft.com/office/drawing/2014/main" id="{5429AF4E-226C-AE71-964A-72ABC7CC79CF}"/>
              </a:ext>
            </a:extLst>
          </p:cNvPr>
          <p:cNvCxnSpPr>
            <a:cxnSpLocks/>
          </p:cNvCxnSpPr>
          <p:nvPr/>
        </p:nvCxnSpPr>
        <p:spPr>
          <a:xfrm flipH="1" flipV="1">
            <a:off x="4782125" y="3723625"/>
            <a:ext cx="230911" cy="51096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eur droit 16">
            <a:extLst>
              <a:ext uri="{FF2B5EF4-FFF2-40B4-BE49-F238E27FC236}">
                <a16:creationId xmlns:a16="http://schemas.microsoft.com/office/drawing/2014/main" id="{4604C1CC-FDF0-45C6-F9D1-0AC8C11A983A}"/>
              </a:ext>
            </a:extLst>
          </p:cNvPr>
          <p:cNvCxnSpPr>
            <a:cxnSpLocks/>
          </p:cNvCxnSpPr>
          <p:nvPr/>
        </p:nvCxnSpPr>
        <p:spPr>
          <a:xfrm>
            <a:off x="2501898" y="4234587"/>
            <a:ext cx="429029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ZoneTexte 20">
            <a:extLst>
              <a:ext uri="{FF2B5EF4-FFF2-40B4-BE49-F238E27FC236}">
                <a16:creationId xmlns:a16="http://schemas.microsoft.com/office/drawing/2014/main" id="{2AF416C7-8722-E7B9-1082-35F5556C0475}"/>
              </a:ext>
            </a:extLst>
          </p:cNvPr>
          <p:cNvSpPr txBox="1"/>
          <p:nvPr/>
        </p:nvSpPr>
        <p:spPr>
          <a:xfrm>
            <a:off x="4606633" y="3281813"/>
            <a:ext cx="290947" cy="37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E</a:t>
            </a: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87454B10-77C8-C4D0-F886-3E7E0F09CD34}"/>
              </a:ext>
            </a:extLst>
          </p:cNvPr>
          <p:cNvSpPr txBox="1"/>
          <p:nvPr/>
        </p:nvSpPr>
        <p:spPr>
          <a:xfrm>
            <a:off x="5808517" y="2938714"/>
            <a:ext cx="387927" cy="371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</a:t>
            </a: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6DA5A197-E868-C88B-75EC-712C1370E4F3}"/>
              </a:ext>
            </a:extLst>
          </p:cNvPr>
          <p:cNvSpPr txBox="1"/>
          <p:nvPr/>
        </p:nvSpPr>
        <p:spPr>
          <a:xfrm>
            <a:off x="475671" y="5340073"/>
            <a:ext cx="3343563" cy="1200329"/>
          </a:xfrm>
          <a:prstGeom prst="rect">
            <a:avLst/>
          </a:prstGeom>
          <a:noFill/>
          <a:ln w="95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fr-FR" dirty="0"/>
              <a:t>OG reste remplie </a:t>
            </a:r>
          </a:p>
          <a:p>
            <a:r>
              <a:rPr lang="fr-FR" dirty="0"/>
              <a:t>- contraction atriale + forte (Franck Starling)</a:t>
            </a:r>
          </a:p>
          <a:p>
            <a:r>
              <a:rPr lang="fr-FR" dirty="0"/>
              <a:t>- + de contenu envoyé</a:t>
            </a:r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6D8FEDD2-EBD8-D5E0-B4B8-9214D13FCF53}"/>
              </a:ext>
            </a:extLst>
          </p:cNvPr>
          <p:cNvSpPr txBox="1"/>
          <p:nvPr/>
        </p:nvSpPr>
        <p:spPr>
          <a:xfrm>
            <a:off x="5013037" y="5645729"/>
            <a:ext cx="2043546" cy="369332"/>
          </a:xfrm>
          <a:prstGeom prst="rect">
            <a:avLst/>
          </a:prstGeom>
          <a:noFill/>
          <a:ln w="95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fr-FR" dirty="0"/>
              <a:t>onde A plus </a:t>
            </a:r>
            <a:r>
              <a:rPr lang="fr-FR" dirty="0" err="1"/>
              <a:t>veloce</a:t>
            </a:r>
            <a:endParaRPr lang="fr-FR" dirty="0"/>
          </a:p>
        </p:txBody>
      </p:sp>
      <p:sp>
        <p:nvSpPr>
          <p:cNvPr id="25" name="Flèche : droite 24">
            <a:extLst>
              <a:ext uri="{FF2B5EF4-FFF2-40B4-BE49-F238E27FC236}">
                <a16:creationId xmlns:a16="http://schemas.microsoft.com/office/drawing/2014/main" id="{C1FB28D3-F605-39A0-55D1-3ACA53B22FAB}"/>
              </a:ext>
            </a:extLst>
          </p:cNvPr>
          <p:cNvSpPr/>
          <p:nvPr/>
        </p:nvSpPr>
        <p:spPr>
          <a:xfrm>
            <a:off x="3823854" y="1880320"/>
            <a:ext cx="1043710" cy="16743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Flèche : droite 25">
            <a:extLst>
              <a:ext uri="{FF2B5EF4-FFF2-40B4-BE49-F238E27FC236}">
                <a16:creationId xmlns:a16="http://schemas.microsoft.com/office/drawing/2014/main" id="{2EB605BB-DBD0-6B57-B8DC-E5D6997E79B2}"/>
              </a:ext>
            </a:extLst>
          </p:cNvPr>
          <p:cNvSpPr/>
          <p:nvPr/>
        </p:nvSpPr>
        <p:spPr>
          <a:xfrm>
            <a:off x="7837054" y="1880321"/>
            <a:ext cx="563419" cy="1939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7" name="Flèche : droite 26">
            <a:extLst>
              <a:ext uri="{FF2B5EF4-FFF2-40B4-BE49-F238E27FC236}">
                <a16:creationId xmlns:a16="http://schemas.microsoft.com/office/drawing/2014/main" id="{3A56702A-16FA-DFBD-7B3A-76D0A8CE30D4}"/>
              </a:ext>
            </a:extLst>
          </p:cNvPr>
          <p:cNvSpPr/>
          <p:nvPr/>
        </p:nvSpPr>
        <p:spPr>
          <a:xfrm>
            <a:off x="4050145" y="5789319"/>
            <a:ext cx="731980" cy="22574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3A5364F9-7CAD-3DDF-1449-1E9498058C77}"/>
              </a:ext>
            </a:extLst>
          </p:cNvPr>
          <p:cNvSpPr txBox="1"/>
          <p:nvPr/>
        </p:nvSpPr>
        <p:spPr>
          <a:xfrm>
            <a:off x="3812308" y="1571646"/>
            <a:ext cx="1043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dirty="0"/>
              <a:t>MAIS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FD2F6366-E87A-286C-062B-A0C3D016F587}"/>
              </a:ext>
            </a:extLst>
          </p:cNvPr>
          <p:cNvSpPr txBox="1"/>
          <p:nvPr/>
        </p:nvSpPr>
        <p:spPr>
          <a:xfrm>
            <a:off x="9042401" y="3236861"/>
            <a:ext cx="1034472" cy="46166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fr-FR" sz="2400" dirty="0"/>
              <a:t>E/A &lt;1</a:t>
            </a: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B3B9B752-25DA-D6E9-4A83-491B044A45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473" y="4016414"/>
            <a:ext cx="2438400" cy="281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31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  <p:bldP spid="21" grpId="0"/>
      <p:bldP spid="22" grpId="0"/>
      <p:bldP spid="23" grpId="0" animBg="1"/>
      <p:bldP spid="24" grpId="0" animBg="1"/>
      <p:bldP spid="25" grpId="0" animBg="1"/>
      <p:bldP spid="26" grpId="0" animBg="1"/>
      <p:bldP spid="27" grpId="0" animBg="1"/>
      <p:bldP spid="6" grpId="0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5FD8114-D7A5-4EEB-A778-7EC775775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7056"/>
            <a:ext cx="10515600" cy="429202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Profil type 2: pseudo-normal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2F7DFA6-27AD-5603-BD9E-A5617303D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084" y="1772515"/>
            <a:ext cx="3428999" cy="2164292"/>
          </a:xfrm>
          <a:ln w="12700">
            <a:solidFill>
              <a:srgbClr val="0070C0"/>
            </a:solidFill>
          </a:ln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fr-FR" sz="2400" dirty="0"/>
              <a:t>Donc en télésystole:                                      </a:t>
            </a:r>
          </a:p>
          <a:p>
            <a:r>
              <a:rPr lang="fr-FR" sz="2400" dirty="0"/>
              <a:t>OG sous tension</a:t>
            </a:r>
          </a:p>
          <a:p>
            <a:pPr marL="0" indent="0">
              <a:buNone/>
            </a:pPr>
            <a:r>
              <a:rPr lang="fr-FR" sz="2400" dirty="0"/>
              <a:t>(oreillette = réservoir, pas de vidange active comme </a:t>
            </a:r>
            <a:r>
              <a:rPr lang="fr-FR" sz="2400" dirty="0" err="1"/>
              <a:t>ds</a:t>
            </a:r>
            <a:r>
              <a:rPr lang="fr-FR" sz="2400" dirty="0"/>
              <a:t> le VG)</a:t>
            </a:r>
          </a:p>
          <a:p>
            <a:r>
              <a:rPr lang="fr-FR" sz="2400" dirty="0"/>
              <a:t>°P OG &gt;&gt;&gt; °P VG </a:t>
            </a:r>
          </a:p>
          <a:p>
            <a:r>
              <a:rPr lang="fr-FR" sz="2400" dirty="0"/>
              <a:t>Remplissage brutal (vitesse E </a:t>
            </a:r>
            <a:r>
              <a:rPr lang="fr-FR" sz="2400" dirty="0" err="1" smtClean="0"/>
              <a:t>elevée</a:t>
            </a:r>
            <a:r>
              <a:rPr lang="fr-FR" sz="2400" dirty="0" smtClean="0"/>
              <a:t> </a:t>
            </a:r>
            <a:r>
              <a:rPr lang="fr-FR" sz="2400" dirty="0" smtClean="0">
                <a:solidFill>
                  <a:srgbClr val="0070C0"/>
                </a:solidFill>
              </a:rPr>
              <a:t>&gt; 0,5 m/sec</a:t>
            </a:r>
            <a:r>
              <a:rPr lang="fr-FR" sz="2400" dirty="0" smtClean="0"/>
              <a:t>)</a:t>
            </a:r>
            <a:endParaRPr lang="fr-FR" sz="2400" dirty="0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1E8F5C4C-CC32-2883-4DAC-02354BCFD99D}"/>
              </a:ext>
            </a:extLst>
          </p:cNvPr>
          <p:cNvSpPr txBox="1"/>
          <p:nvPr/>
        </p:nvSpPr>
        <p:spPr>
          <a:xfrm>
            <a:off x="4490026" y="1952048"/>
            <a:ext cx="3232726" cy="1200329"/>
          </a:xfrm>
          <a:prstGeom prst="rect">
            <a:avLst/>
          </a:prstGeom>
          <a:noFill/>
          <a:ln w="952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fr-FR" sz="2400" dirty="0"/>
              <a:t>Equilibration rapide des °P: temps de décélération court</a:t>
            </a:r>
          </a:p>
        </p:txBody>
      </p:sp>
      <p:pic>
        <p:nvPicPr>
          <p:cNvPr id="3074" name="Picture 2" descr="L'aspect électrique de la révolution cardiaque - Fiche de Révision | Annabac">
            <a:extLst>
              <a:ext uri="{FF2B5EF4-FFF2-40B4-BE49-F238E27FC236}">
                <a16:creationId xmlns:a16="http://schemas.microsoft.com/office/drawing/2014/main" id="{24306401-1274-7B4A-0F76-2717DE32A5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25" t="69539" r="27787" b="7711"/>
          <a:stretch/>
        </p:blipFill>
        <p:spPr bwMode="auto">
          <a:xfrm>
            <a:off x="3084944" y="4926982"/>
            <a:ext cx="4313383" cy="544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Connecteur droit 6">
            <a:extLst>
              <a:ext uri="{FF2B5EF4-FFF2-40B4-BE49-F238E27FC236}">
                <a16:creationId xmlns:a16="http://schemas.microsoft.com/office/drawing/2014/main" id="{AA53BC70-28BE-B397-6586-2C10C7F4AB4D}"/>
              </a:ext>
            </a:extLst>
          </p:cNvPr>
          <p:cNvCxnSpPr>
            <a:cxnSpLocks/>
          </p:cNvCxnSpPr>
          <p:nvPr/>
        </p:nvCxnSpPr>
        <p:spPr>
          <a:xfrm flipV="1">
            <a:off x="4851401" y="3686465"/>
            <a:ext cx="303643" cy="110645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onnecteur droit 7">
            <a:extLst>
              <a:ext uri="{FF2B5EF4-FFF2-40B4-BE49-F238E27FC236}">
                <a16:creationId xmlns:a16="http://schemas.microsoft.com/office/drawing/2014/main" id="{58E55430-D923-AD89-24E1-84D07104D5F5}"/>
              </a:ext>
            </a:extLst>
          </p:cNvPr>
          <p:cNvCxnSpPr>
            <a:cxnSpLocks/>
          </p:cNvCxnSpPr>
          <p:nvPr/>
        </p:nvCxnSpPr>
        <p:spPr>
          <a:xfrm flipH="1" flipV="1">
            <a:off x="5163127" y="3675088"/>
            <a:ext cx="323851" cy="109495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necteur droit 10">
            <a:extLst>
              <a:ext uri="{FF2B5EF4-FFF2-40B4-BE49-F238E27FC236}">
                <a16:creationId xmlns:a16="http://schemas.microsoft.com/office/drawing/2014/main" id="{7300EE3D-910D-CB25-8581-FA679EED483E}"/>
              </a:ext>
            </a:extLst>
          </p:cNvPr>
          <p:cNvCxnSpPr>
            <a:cxnSpLocks/>
          </p:cNvCxnSpPr>
          <p:nvPr/>
        </p:nvCxnSpPr>
        <p:spPr>
          <a:xfrm flipV="1">
            <a:off x="6396755" y="4524946"/>
            <a:ext cx="133927" cy="2574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cteur droit 12">
            <a:extLst>
              <a:ext uri="{FF2B5EF4-FFF2-40B4-BE49-F238E27FC236}">
                <a16:creationId xmlns:a16="http://schemas.microsoft.com/office/drawing/2014/main" id="{5429AF4E-226C-AE71-964A-72ABC7CC79CF}"/>
              </a:ext>
            </a:extLst>
          </p:cNvPr>
          <p:cNvCxnSpPr>
            <a:cxnSpLocks/>
          </p:cNvCxnSpPr>
          <p:nvPr/>
        </p:nvCxnSpPr>
        <p:spPr>
          <a:xfrm flipH="1" flipV="1">
            <a:off x="6530682" y="4504164"/>
            <a:ext cx="138545" cy="28875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eur droit 16">
            <a:extLst>
              <a:ext uri="{FF2B5EF4-FFF2-40B4-BE49-F238E27FC236}">
                <a16:creationId xmlns:a16="http://schemas.microsoft.com/office/drawing/2014/main" id="{4604C1CC-FDF0-45C6-F9D1-0AC8C11A983A}"/>
              </a:ext>
            </a:extLst>
          </p:cNvPr>
          <p:cNvCxnSpPr>
            <a:cxnSpLocks/>
          </p:cNvCxnSpPr>
          <p:nvPr/>
        </p:nvCxnSpPr>
        <p:spPr>
          <a:xfrm>
            <a:off x="3064003" y="4792923"/>
            <a:ext cx="429029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ZoneTexte 20">
            <a:extLst>
              <a:ext uri="{FF2B5EF4-FFF2-40B4-BE49-F238E27FC236}">
                <a16:creationId xmlns:a16="http://schemas.microsoft.com/office/drawing/2014/main" id="{2AF416C7-8722-E7B9-1082-35F5556C0475}"/>
              </a:ext>
            </a:extLst>
          </p:cNvPr>
          <p:cNvSpPr txBox="1"/>
          <p:nvPr/>
        </p:nvSpPr>
        <p:spPr>
          <a:xfrm>
            <a:off x="5017653" y="3277836"/>
            <a:ext cx="290947" cy="37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E</a:t>
            </a: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87454B10-77C8-C4D0-F886-3E7E0F09CD34}"/>
              </a:ext>
            </a:extLst>
          </p:cNvPr>
          <p:cNvSpPr txBox="1"/>
          <p:nvPr/>
        </p:nvSpPr>
        <p:spPr>
          <a:xfrm>
            <a:off x="6378863" y="4154450"/>
            <a:ext cx="387927" cy="371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</a:t>
            </a: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6DA5A197-E868-C88B-75EC-712C1370E4F3}"/>
              </a:ext>
            </a:extLst>
          </p:cNvPr>
          <p:cNvSpPr txBox="1"/>
          <p:nvPr/>
        </p:nvSpPr>
        <p:spPr>
          <a:xfrm>
            <a:off x="3564083" y="5658045"/>
            <a:ext cx="3343563" cy="923330"/>
          </a:xfrm>
          <a:prstGeom prst="rect">
            <a:avLst/>
          </a:prstGeom>
          <a:noFill/>
          <a:ln w="95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r-FR" dirty="0"/>
              <a:t>L’onde A ne diminue pas dans l’absolu, c’est l’onde E qui a augmenté</a:t>
            </a:r>
          </a:p>
        </p:txBody>
      </p:sp>
      <p:sp>
        <p:nvSpPr>
          <p:cNvPr id="25" name="Flèche : droite 24">
            <a:extLst>
              <a:ext uri="{FF2B5EF4-FFF2-40B4-BE49-F238E27FC236}">
                <a16:creationId xmlns:a16="http://schemas.microsoft.com/office/drawing/2014/main" id="{C1FB28D3-F605-39A0-55D1-3ACA53B22FAB}"/>
              </a:ext>
            </a:extLst>
          </p:cNvPr>
          <p:cNvSpPr/>
          <p:nvPr/>
        </p:nvSpPr>
        <p:spPr>
          <a:xfrm>
            <a:off x="3745345" y="2485644"/>
            <a:ext cx="563419" cy="1939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5A12AE7E-A25E-D41E-4EFC-1499A48FF603}"/>
              </a:ext>
            </a:extLst>
          </p:cNvPr>
          <p:cNvSpPr txBox="1"/>
          <p:nvPr/>
        </p:nvSpPr>
        <p:spPr>
          <a:xfrm>
            <a:off x="175491" y="842939"/>
            <a:ext cx="116562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Défaillance amenant à un mauvais écoulement sanguin OG </a:t>
            </a:r>
            <a:r>
              <a:rPr lang="fr-FR" dirty="0">
                <a:sym typeface="Wingdings" panose="05000000000000000000" pitchFamily="2" charset="2"/>
              </a:rPr>
              <a:t> VG  Aorte</a:t>
            </a:r>
          </a:p>
          <a:p>
            <a:r>
              <a:rPr lang="fr-FR" dirty="0">
                <a:sym typeface="Wingdings" panose="05000000000000000000" pitchFamily="2" charset="2"/>
              </a:rPr>
              <a:t>Liquide stagnant: augmentation des °P d’amont en amont: VG  OG  capillaire  ins cardiaque gauche</a:t>
            </a:r>
            <a:endParaRPr lang="fr-FR" dirty="0"/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8D025D08-513C-298F-0065-703831D4A089}"/>
              </a:ext>
            </a:extLst>
          </p:cNvPr>
          <p:cNvSpPr txBox="1"/>
          <p:nvPr/>
        </p:nvSpPr>
        <p:spPr>
          <a:xfrm>
            <a:off x="8969085" y="1978942"/>
            <a:ext cx="2259447" cy="461665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fr-FR" sz="2400" dirty="0"/>
              <a:t>E/A  entre 1 et 2</a:t>
            </a:r>
          </a:p>
        </p:txBody>
      </p:sp>
      <p:graphicFrame>
        <p:nvGraphicFramePr>
          <p:cNvPr id="18" name="Tableau 17">
            <a:extLst>
              <a:ext uri="{FF2B5EF4-FFF2-40B4-BE49-F238E27FC236}">
                <a16:creationId xmlns:a16="http://schemas.microsoft.com/office/drawing/2014/main" id="{B0F9E19F-54AB-9B68-30A4-3ED5E77C89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1288535"/>
              </p:ext>
            </p:extLst>
          </p:nvPr>
        </p:nvGraphicFramePr>
        <p:xfrm>
          <a:off x="8434530" y="2638788"/>
          <a:ext cx="3328558" cy="37591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4279">
                  <a:extLst>
                    <a:ext uri="{9D8B030D-6E8A-4147-A177-3AD203B41FA5}">
                      <a16:colId xmlns:a16="http://schemas.microsoft.com/office/drawing/2014/main" val="4117135793"/>
                    </a:ext>
                  </a:extLst>
                </a:gridCol>
                <a:gridCol w="1664279">
                  <a:extLst>
                    <a:ext uri="{9D8B030D-6E8A-4147-A177-3AD203B41FA5}">
                      <a16:colId xmlns:a16="http://schemas.microsoft.com/office/drawing/2014/main" val="235395336"/>
                    </a:ext>
                  </a:extLst>
                </a:gridCol>
              </a:tblGrid>
              <a:tr h="607366">
                <a:tc>
                  <a:txBody>
                    <a:bodyPr/>
                    <a:lstStyle/>
                    <a:p>
                      <a:pPr algn="ctr"/>
                      <a:r>
                        <a:rPr lang="fr-FR" dirty="0"/>
                        <a:t>Normal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dirty="0"/>
                        <a:t>Pseudo-normal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6563227"/>
                  </a:ext>
                </a:extLst>
              </a:tr>
              <a:tr h="1050610">
                <a:tc>
                  <a:txBody>
                    <a:bodyPr/>
                    <a:lstStyle/>
                    <a:p>
                      <a:r>
                        <a:rPr lang="fr-FR" dirty="0"/>
                        <a:t>Vitesse E &lt; 0,5 m/sec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dirty="0"/>
                        <a:t>Vitesse E &gt; 0,5 m/sec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8411794"/>
                  </a:ext>
                </a:extLst>
              </a:tr>
              <a:tr h="1050610">
                <a:tc>
                  <a:txBody>
                    <a:bodyPr/>
                    <a:lstStyle/>
                    <a:p>
                      <a:r>
                        <a:rPr lang="fr-FR" dirty="0"/>
                        <a:t>TDE long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dirty="0"/>
                        <a:t>TDE court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9362205"/>
                  </a:ext>
                </a:extLst>
              </a:tr>
              <a:tr h="1050610">
                <a:tc gridSpan="2">
                  <a:txBody>
                    <a:bodyPr/>
                    <a:lstStyle/>
                    <a:p>
                      <a:r>
                        <a:rPr lang="fr-FR" dirty="0"/>
                        <a:t>S’aider de E/E ‘ (</a:t>
                      </a:r>
                      <a:r>
                        <a:rPr lang="fr-FR" dirty="0" err="1"/>
                        <a:t>cf</a:t>
                      </a:r>
                      <a:r>
                        <a:rPr lang="fr-FR" dirty="0"/>
                        <a:t> </a:t>
                      </a:r>
                      <a:r>
                        <a:rPr lang="fr-FR" dirty="0" err="1"/>
                        <a:t>apres</a:t>
                      </a:r>
                      <a:r>
                        <a:rPr lang="fr-FR" dirty="0"/>
                        <a:t>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r-FR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16803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2662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21" grpId="0"/>
      <p:bldP spid="22" grpId="0"/>
      <p:bldP spid="23" grpId="0" animBg="1"/>
      <p:bldP spid="25" grpId="0" animBg="1"/>
      <p:bldP spid="6" grpId="0"/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5FD8114-D7A5-4EEB-A778-7EC775775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7056"/>
            <a:ext cx="10515600" cy="429202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Profil type 3 : restrictif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2F7DFA6-27AD-5603-BD9E-A5617303D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032" y="1260192"/>
            <a:ext cx="3930070" cy="2689549"/>
          </a:xfrm>
          <a:ln w="12700">
            <a:solidFill>
              <a:srgbClr val="0070C0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fr-FR" sz="2400" dirty="0"/>
              <a:t>Soit lié aux conditions de charge </a:t>
            </a:r>
          </a:p>
          <a:p>
            <a:pPr marL="0" indent="0">
              <a:buNone/>
            </a:pPr>
            <a:r>
              <a:rPr lang="fr-FR" sz="2400" dirty="0"/>
              <a:t>= même logique que type 2 en + marqué</a:t>
            </a:r>
          </a:p>
          <a:p>
            <a:r>
              <a:rPr lang="fr-FR" sz="2400" dirty="0"/>
              <a:t>E/A &gt;2</a:t>
            </a:r>
          </a:p>
          <a:p>
            <a:r>
              <a:rPr lang="fr-FR" sz="2400" dirty="0"/>
              <a:t>Vitesse E élevée (peux aller jusqu’à + de 1 m/sec)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1E8F5C4C-CC32-2883-4DAC-02354BCFD99D}"/>
              </a:ext>
            </a:extLst>
          </p:cNvPr>
          <p:cNvSpPr txBox="1"/>
          <p:nvPr/>
        </p:nvSpPr>
        <p:spPr>
          <a:xfrm>
            <a:off x="7073900" y="1255987"/>
            <a:ext cx="3930068" cy="2308324"/>
          </a:xfrm>
          <a:prstGeom prst="rect">
            <a:avLst/>
          </a:prstGeom>
          <a:noFill/>
          <a:ln w="952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fr-FR" sz="2400" dirty="0"/>
              <a:t>Soit pathologie restrictive évoluée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2400" dirty="0"/>
              <a:t>Le VG n’est plus du tout compliant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2400" dirty="0"/>
              <a:t>(Et OG constamment sous tension)</a:t>
            </a:r>
          </a:p>
        </p:txBody>
      </p:sp>
      <p:pic>
        <p:nvPicPr>
          <p:cNvPr id="3074" name="Picture 2" descr="L'aspect électrique de la révolution cardiaque - Fiche de Révision | Annabac">
            <a:extLst>
              <a:ext uri="{FF2B5EF4-FFF2-40B4-BE49-F238E27FC236}">
                <a16:creationId xmlns:a16="http://schemas.microsoft.com/office/drawing/2014/main" id="{24306401-1274-7B4A-0F76-2717DE32A5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25" t="69539" r="27787" b="7711"/>
          <a:stretch/>
        </p:blipFill>
        <p:spPr bwMode="auto">
          <a:xfrm>
            <a:off x="3398980" y="5839979"/>
            <a:ext cx="4313383" cy="544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Connecteur droit 6">
            <a:extLst>
              <a:ext uri="{FF2B5EF4-FFF2-40B4-BE49-F238E27FC236}">
                <a16:creationId xmlns:a16="http://schemas.microsoft.com/office/drawing/2014/main" id="{AA53BC70-28BE-B397-6586-2C10C7F4AB4D}"/>
              </a:ext>
            </a:extLst>
          </p:cNvPr>
          <p:cNvCxnSpPr>
            <a:cxnSpLocks/>
          </p:cNvCxnSpPr>
          <p:nvPr/>
        </p:nvCxnSpPr>
        <p:spPr>
          <a:xfrm flipV="1">
            <a:off x="5303980" y="3936878"/>
            <a:ext cx="280558" cy="172680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onnecteur droit 7">
            <a:extLst>
              <a:ext uri="{FF2B5EF4-FFF2-40B4-BE49-F238E27FC236}">
                <a16:creationId xmlns:a16="http://schemas.microsoft.com/office/drawing/2014/main" id="{58E55430-D923-AD89-24E1-84D07104D5F5}"/>
              </a:ext>
            </a:extLst>
          </p:cNvPr>
          <p:cNvCxnSpPr>
            <a:cxnSpLocks/>
          </p:cNvCxnSpPr>
          <p:nvPr/>
        </p:nvCxnSpPr>
        <p:spPr>
          <a:xfrm flipH="1" flipV="1">
            <a:off x="5593774" y="3936878"/>
            <a:ext cx="251113" cy="171115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necteur droit 10">
            <a:extLst>
              <a:ext uri="{FF2B5EF4-FFF2-40B4-BE49-F238E27FC236}">
                <a16:creationId xmlns:a16="http://schemas.microsoft.com/office/drawing/2014/main" id="{7300EE3D-910D-CB25-8581-FA679EED483E}"/>
              </a:ext>
            </a:extLst>
          </p:cNvPr>
          <p:cNvCxnSpPr>
            <a:cxnSpLocks/>
          </p:cNvCxnSpPr>
          <p:nvPr/>
        </p:nvCxnSpPr>
        <p:spPr>
          <a:xfrm flipV="1">
            <a:off x="6607463" y="5390573"/>
            <a:ext cx="133927" cy="2574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cteur droit 12">
            <a:extLst>
              <a:ext uri="{FF2B5EF4-FFF2-40B4-BE49-F238E27FC236}">
                <a16:creationId xmlns:a16="http://schemas.microsoft.com/office/drawing/2014/main" id="{5429AF4E-226C-AE71-964A-72ABC7CC79CF}"/>
              </a:ext>
            </a:extLst>
          </p:cNvPr>
          <p:cNvCxnSpPr>
            <a:cxnSpLocks/>
          </p:cNvCxnSpPr>
          <p:nvPr/>
        </p:nvCxnSpPr>
        <p:spPr>
          <a:xfrm flipH="1" flipV="1">
            <a:off x="6750626" y="5374925"/>
            <a:ext cx="138545" cy="28875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eur droit 16">
            <a:extLst>
              <a:ext uri="{FF2B5EF4-FFF2-40B4-BE49-F238E27FC236}">
                <a16:creationId xmlns:a16="http://schemas.microsoft.com/office/drawing/2014/main" id="{4604C1CC-FDF0-45C6-F9D1-0AC8C11A983A}"/>
              </a:ext>
            </a:extLst>
          </p:cNvPr>
          <p:cNvCxnSpPr>
            <a:cxnSpLocks/>
          </p:cNvCxnSpPr>
          <p:nvPr/>
        </p:nvCxnSpPr>
        <p:spPr>
          <a:xfrm>
            <a:off x="3422072" y="5648037"/>
            <a:ext cx="429029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ZoneTexte 20">
            <a:extLst>
              <a:ext uri="{FF2B5EF4-FFF2-40B4-BE49-F238E27FC236}">
                <a16:creationId xmlns:a16="http://schemas.microsoft.com/office/drawing/2014/main" id="{2AF416C7-8722-E7B9-1082-35F5556C0475}"/>
              </a:ext>
            </a:extLst>
          </p:cNvPr>
          <p:cNvSpPr txBox="1"/>
          <p:nvPr/>
        </p:nvSpPr>
        <p:spPr>
          <a:xfrm>
            <a:off x="5428383" y="3559055"/>
            <a:ext cx="290947" cy="37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E</a:t>
            </a: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87454B10-77C8-C4D0-F886-3E7E0F09CD34}"/>
              </a:ext>
            </a:extLst>
          </p:cNvPr>
          <p:cNvSpPr txBox="1"/>
          <p:nvPr/>
        </p:nvSpPr>
        <p:spPr>
          <a:xfrm>
            <a:off x="6607463" y="4915024"/>
            <a:ext cx="387927" cy="371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B4B1A14C-ED66-5799-2956-76EA543147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86570" y="4174040"/>
            <a:ext cx="1908438" cy="2038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884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21" grpId="0"/>
      <p:bldP spid="2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C6E3644-21D4-7B5C-645C-3750B5798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03918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Cardiopathie typiquement restrictive: amylose</a:t>
            </a:r>
          </a:p>
        </p:txBody>
      </p:sp>
      <p:pic>
        <p:nvPicPr>
          <p:cNvPr id="3" name="Amylose 4 cav restrictive">
            <a:hlinkClick r:id="" action="ppaction://media"/>
            <a:extLst>
              <a:ext uri="{FF2B5EF4-FFF2-40B4-BE49-F238E27FC236}">
                <a16:creationId xmlns:a16="http://schemas.microsoft.com/office/drawing/2014/main" id="{A1B1523F-C965-5AD9-7A41-CA88FA5ECD5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0560" y="1340536"/>
            <a:ext cx="7785771" cy="5388014"/>
          </a:xfrm>
          <a:prstGeom prst="rect">
            <a:avLst/>
          </a:prstGeom>
        </p:spPr>
      </p:pic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5"/>
          <a:srcRect l="41962" t="41388" r="16871" b="2809"/>
          <a:stretch/>
        </p:blipFill>
        <p:spPr>
          <a:xfrm>
            <a:off x="8807669" y="2415948"/>
            <a:ext cx="2838868" cy="2681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01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1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0AB160E8-F785-EBFD-4E37-B894BDCE68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080" t="22222" r="14646" b="2357"/>
          <a:stretch/>
        </p:blipFill>
        <p:spPr>
          <a:xfrm>
            <a:off x="3084945" y="1403928"/>
            <a:ext cx="5237019" cy="5172364"/>
          </a:xfrm>
          <a:prstGeom prst="rect">
            <a:avLst/>
          </a:prstGeom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91CC4C5B-5360-EC77-7BB1-5C42A3A46773}"/>
              </a:ext>
            </a:extLst>
          </p:cNvPr>
          <p:cNvSpPr txBox="1"/>
          <p:nvPr/>
        </p:nvSpPr>
        <p:spPr>
          <a:xfrm>
            <a:off x="2031999" y="378569"/>
            <a:ext cx="7342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800" dirty="0"/>
              <a:t>Pour mémoire….</a:t>
            </a:r>
          </a:p>
        </p:txBody>
      </p:sp>
    </p:spTree>
    <p:extLst>
      <p:ext uri="{BB962C8B-B14F-4D97-AF65-F5344CB8AC3E}">
        <p14:creationId xmlns:p14="http://schemas.microsoft.com/office/powerpoint/2010/main" val="3403151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59275C1-4330-2B22-EC5D-F71457B9F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4217"/>
            <a:ext cx="10515600" cy="734002"/>
          </a:xfrm>
        </p:spPr>
        <p:txBody>
          <a:bodyPr/>
          <a:lstStyle/>
          <a:p>
            <a:pPr algn="ctr"/>
            <a:r>
              <a:rPr lang="fr-FR" dirty="0"/>
              <a:t>Doppler tissulaire (TVI + doppler pulsé)</a:t>
            </a:r>
          </a:p>
        </p:txBody>
      </p:sp>
      <p:pic>
        <p:nvPicPr>
          <p:cNvPr id="4098" name="Picture 2" descr="Apport du Doppler">
            <a:extLst>
              <a:ext uri="{FF2B5EF4-FFF2-40B4-BE49-F238E27FC236}">
                <a16:creationId xmlns:a16="http://schemas.microsoft.com/office/drawing/2014/main" id="{3BFE9694-3FE1-FD05-3769-39D44A9BC9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55" y="3620722"/>
            <a:ext cx="4574310" cy="3128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B55AD9D7-AE29-4000-46BA-CB804319BDE7}"/>
              </a:ext>
            </a:extLst>
          </p:cNvPr>
          <p:cNvSpPr txBox="1"/>
          <p:nvPr/>
        </p:nvSpPr>
        <p:spPr>
          <a:xfrm>
            <a:off x="2441586" y="6132695"/>
            <a:ext cx="40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>
                <a:solidFill>
                  <a:srgbClr val="FF0000"/>
                </a:solidFill>
              </a:rPr>
              <a:t>E’</a:t>
            </a:r>
          </a:p>
        </p:txBody>
      </p:sp>
      <p:pic>
        <p:nvPicPr>
          <p:cNvPr id="4100" name="Picture 4" descr="Comment utiliser le doppler tissulaire en pratique | Semantic Scholar">
            <a:extLst>
              <a:ext uri="{FF2B5EF4-FFF2-40B4-BE49-F238E27FC236}">
                <a16:creationId xmlns:a16="http://schemas.microsoft.com/office/drawing/2014/main" id="{3C109DF7-9DD1-9CD1-2B21-04924389B3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5" t="5801" r="4028" b="13557"/>
          <a:stretch/>
        </p:blipFill>
        <p:spPr bwMode="auto">
          <a:xfrm>
            <a:off x="5458691" y="1065355"/>
            <a:ext cx="5818910" cy="3128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4E6AAB91-FA5A-0402-95C1-6D9CAE8CF2E7}"/>
              </a:ext>
            </a:extLst>
          </p:cNvPr>
          <p:cNvSpPr txBox="1"/>
          <p:nvPr/>
        </p:nvSpPr>
        <p:spPr>
          <a:xfrm>
            <a:off x="5458691" y="4824248"/>
            <a:ext cx="5551055" cy="175432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fr-FR" dirty="0"/>
              <a:t>E/E’ &gt; 15 = °POG &gt; 20 </a:t>
            </a:r>
            <a:r>
              <a:rPr lang="fr-FR" dirty="0" err="1"/>
              <a:t>mmHg</a:t>
            </a:r>
            <a:endParaRPr lang="fr-FR" dirty="0"/>
          </a:p>
          <a:p>
            <a:r>
              <a:rPr lang="fr-FR" dirty="0"/>
              <a:t>E/E’ &lt; 8 = °POG basse</a:t>
            </a:r>
          </a:p>
          <a:p>
            <a:endParaRPr lang="fr-FR" dirty="0"/>
          </a:p>
          <a:p>
            <a:r>
              <a:rPr lang="fr-FR" dirty="0"/>
              <a:t>E/E’ s’affranchit de l’influence de la relaxation VG: intérêt pour rechercher une insuffisance cardiaque gauche dans les cas de FEVG préservée</a:t>
            </a:r>
          </a:p>
        </p:txBody>
      </p:sp>
      <p:pic>
        <p:nvPicPr>
          <p:cNvPr id="3" name="Image 2"/>
          <p:cNvPicPr>
            <a:picLocks noChangeAspect="1"/>
          </p:cNvPicPr>
          <p:nvPr/>
        </p:nvPicPr>
        <p:blipFill rotWithShape="1">
          <a:blip r:embed="rId4"/>
          <a:srcRect l="13829" t="7719" r="14047" b="2342"/>
          <a:stretch/>
        </p:blipFill>
        <p:spPr>
          <a:xfrm>
            <a:off x="714703" y="966952"/>
            <a:ext cx="3341005" cy="251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288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51BF77E-EB2D-B4CD-6726-61583FDC9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7583"/>
            <a:ext cx="10515600" cy="706293"/>
          </a:xfrm>
        </p:spPr>
        <p:txBody>
          <a:bodyPr/>
          <a:lstStyle/>
          <a:p>
            <a:pPr algn="ctr"/>
            <a:r>
              <a:rPr lang="fr-FR" dirty="0"/>
              <a:t>Mesure volume OG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EB64855-79B1-3890-5C38-A59EF73C1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727" y="1253331"/>
            <a:ext cx="11649364" cy="5239544"/>
          </a:xfrm>
        </p:spPr>
        <p:txBody>
          <a:bodyPr/>
          <a:lstStyle/>
          <a:p>
            <a:r>
              <a:rPr lang="fr-FR" dirty="0"/>
              <a:t>« l’hémoglobine glyquée » de la fonction diastolique </a:t>
            </a:r>
            <a:r>
              <a:rPr lang="fr-FR" sz="1600" dirty="0">
                <a:solidFill>
                  <a:srgbClr val="FF0000"/>
                </a:solidFill>
              </a:rPr>
              <a:t>(Diag différentiel: FA chronique, IM </a:t>
            </a:r>
            <a:r>
              <a:rPr lang="fr-FR" sz="1600" dirty="0" err="1">
                <a:solidFill>
                  <a:srgbClr val="FF0000"/>
                </a:solidFill>
              </a:rPr>
              <a:t>severe</a:t>
            </a:r>
            <a:r>
              <a:rPr lang="fr-FR" sz="1600" dirty="0">
                <a:solidFill>
                  <a:srgbClr val="FF0000"/>
                </a:solidFill>
              </a:rPr>
              <a:t>)</a:t>
            </a:r>
          </a:p>
          <a:p>
            <a:r>
              <a:rPr lang="fr-FR" dirty="0">
                <a:solidFill>
                  <a:srgbClr val="0070C0"/>
                </a:solidFill>
              </a:rPr>
              <a:t>Dilatée si &gt; 34 ml/m²</a:t>
            </a:r>
          </a:p>
          <a:p>
            <a:r>
              <a:rPr lang="fr-FR" dirty="0"/>
              <a:t>Mesure en télésystole</a:t>
            </a:r>
          </a:p>
          <a:p>
            <a:r>
              <a:rPr lang="fr-FR" dirty="0"/>
              <a:t>Bien dégager le toit de l’oreillette (ajuster la profondeur)</a:t>
            </a:r>
          </a:p>
          <a:p>
            <a:r>
              <a:rPr lang="fr-FR" dirty="0"/>
              <a:t>Vérifier au moins que les longueurs sont similaires dans les 2 plans de coupe</a:t>
            </a:r>
          </a:p>
          <a:p>
            <a:endParaRPr lang="fr-FR" dirty="0"/>
          </a:p>
          <a:p>
            <a:endParaRPr lang="fr-FR" dirty="0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CC66A8DD-DB0C-357C-1A4F-D0C3891F8A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43" t="56161" r="5959" b="6532"/>
          <a:stretch/>
        </p:blipFill>
        <p:spPr>
          <a:xfrm>
            <a:off x="1911926" y="3851564"/>
            <a:ext cx="8211129" cy="2558472"/>
          </a:xfrm>
          <a:prstGeom prst="rect">
            <a:avLst/>
          </a:prstGeom>
        </p:spPr>
      </p:pic>
      <p:cxnSp>
        <p:nvCxnSpPr>
          <p:cNvPr id="7" name="Connecteur droit avec flèche 6">
            <a:extLst>
              <a:ext uri="{FF2B5EF4-FFF2-40B4-BE49-F238E27FC236}">
                <a16:creationId xmlns:a16="http://schemas.microsoft.com/office/drawing/2014/main" id="{94FB841B-441E-3CE3-EFAC-14B97EBDD1C9}"/>
              </a:ext>
            </a:extLst>
          </p:cNvPr>
          <p:cNvCxnSpPr/>
          <p:nvPr/>
        </p:nvCxnSpPr>
        <p:spPr>
          <a:xfrm flipH="1">
            <a:off x="3685309" y="4590473"/>
            <a:ext cx="295564" cy="1196109"/>
          </a:xfrm>
          <a:prstGeom prst="straightConnector1">
            <a:avLst/>
          </a:prstGeom>
          <a:ln w="381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onnecteur droit avec flèche 7">
            <a:extLst>
              <a:ext uri="{FF2B5EF4-FFF2-40B4-BE49-F238E27FC236}">
                <a16:creationId xmlns:a16="http://schemas.microsoft.com/office/drawing/2014/main" id="{50F1AE8E-C5FD-D909-D671-F2E0F8968301}"/>
              </a:ext>
            </a:extLst>
          </p:cNvPr>
          <p:cNvCxnSpPr>
            <a:cxnSpLocks/>
          </p:cNvCxnSpPr>
          <p:nvPr/>
        </p:nvCxnSpPr>
        <p:spPr>
          <a:xfrm>
            <a:off x="8331200" y="4590473"/>
            <a:ext cx="230909" cy="1099127"/>
          </a:xfrm>
          <a:prstGeom prst="straightConnector1">
            <a:avLst/>
          </a:prstGeom>
          <a:ln w="381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5569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ours US Cœur - Evaluation fonction diastolique du VG">
            <a:extLst>
              <a:ext uri="{FF2B5EF4-FFF2-40B4-BE49-F238E27FC236}">
                <a16:creationId xmlns:a16="http://schemas.microsoft.com/office/drawing/2014/main" id="{6BCD3507-D7EB-6009-CA18-0B993ADD6B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953" y="304800"/>
            <a:ext cx="10197296" cy="6206836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06EDE60-C687-CF61-E73E-AE9BCFBBA5CD}"/>
              </a:ext>
            </a:extLst>
          </p:cNvPr>
          <p:cNvSpPr/>
          <p:nvPr/>
        </p:nvSpPr>
        <p:spPr>
          <a:xfrm>
            <a:off x="891251" y="1145894"/>
            <a:ext cx="2523281" cy="78707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6E051FA-23F5-4261-53DB-C536307FA097}"/>
              </a:ext>
            </a:extLst>
          </p:cNvPr>
          <p:cNvSpPr/>
          <p:nvPr/>
        </p:nvSpPr>
        <p:spPr>
          <a:xfrm>
            <a:off x="8102278" y="1145894"/>
            <a:ext cx="2176041" cy="78707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Rectangle : coins arrondis 3">
            <a:extLst>
              <a:ext uri="{FF2B5EF4-FFF2-40B4-BE49-F238E27FC236}">
                <a16:creationId xmlns:a16="http://schemas.microsoft.com/office/drawing/2014/main" id="{A31A0F21-E825-6CC0-E6B1-55A3F0FD4934}"/>
              </a:ext>
            </a:extLst>
          </p:cNvPr>
          <p:cNvSpPr/>
          <p:nvPr/>
        </p:nvSpPr>
        <p:spPr>
          <a:xfrm>
            <a:off x="3993266" y="1076445"/>
            <a:ext cx="3240911" cy="787078"/>
          </a:xfrm>
          <a:prstGeom prst="round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 : coins arrondis 4">
            <a:extLst>
              <a:ext uri="{FF2B5EF4-FFF2-40B4-BE49-F238E27FC236}">
                <a16:creationId xmlns:a16="http://schemas.microsoft.com/office/drawing/2014/main" id="{1ACD5C89-A0D5-291D-76B1-120ED891E7AD}"/>
              </a:ext>
            </a:extLst>
          </p:cNvPr>
          <p:cNvSpPr/>
          <p:nvPr/>
        </p:nvSpPr>
        <p:spPr>
          <a:xfrm>
            <a:off x="4305782" y="2241629"/>
            <a:ext cx="2465408" cy="999282"/>
          </a:xfrm>
          <a:prstGeom prst="round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29996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9B2DC63-39B0-336A-BCA7-721865EAF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7344"/>
            <a:ext cx="10515600" cy="595457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Compte rendu type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E0077EB-3ED9-A979-68D4-C0285A6B8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455" y="1154545"/>
            <a:ext cx="11277600" cy="5384800"/>
          </a:xfrm>
        </p:spPr>
        <p:txBody>
          <a:bodyPr/>
          <a:lstStyle/>
          <a:p>
            <a:r>
              <a:rPr lang="fr-FR" dirty="0"/>
              <a:t>VG non dilaté </a:t>
            </a:r>
            <a:r>
              <a:rPr lang="fr-FR" dirty="0">
                <a:solidFill>
                  <a:srgbClr val="0070C0"/>
                </a:solidFill>
              </a:rPr>
              <a:t>(DTDVG … mm) </a:t>
            </a:r>
            <a:r>
              <a:rPr lang="fr-FR" dirty="0"/>
              <a:t>non hypertrophié </a:t>
            </a:r>
            <a:r>
              <a:rPr lang="fr-FR" dirty="0">
                <a:solidFill>
                  <a:srgbClr val="0070C0"/>
                </a:solidFill>
              </a:rPr>
              <a:t>(SIV … mm; PP … mm)</a:t>
            </a:r>
          </a:p>
          <a:p>
            <a:r>
              <a:rPr lang="fr-FR" dirty="0"/>
              <a:t>Avec trouble cinétique (citer chaque segment concerné), FEVG </a:t>
            </a:r>
          </a:p>
          <a:p>
            <a:r>
              <a:rPr lang="fr-FR" dirty="0"/>
              <a:t>Débit cardiaque </a:t>
            </a:r>
            <a:r>
              <a:rPr lang="fr-FR" dirty="0">
                <a:solidFill>
                  <a:srgbClr val="0070C0"/>
                </a:solidFill>
              </a:rPr>
              <a:t>normal à 4 – 6 L/min </a:t>
            </a:r>
            <a:r>
              <a:rPr lang="fr-FR" dirty="0"/>
              <a:t>soit IC </a:t>
            </a:r>
            <a:r>
              <a:rPr lang="fr-FR" dirty="0">
                <a:solidFill>
                  <a:srgbClr val="0070C0"/>
                </a:solidFill>
              </a:rPr>
              <a:t>normal à 2,5 – 3,5 L/min/m²</a:t>
            </a:r>
          </a:p>
          <a:p>
            <a:r>
              <a:rPr lang="fr-FR" dirty="0"/>
              <a:t>Profil diastolique </a:t>
            </a:r>
            <a:r>
              <a:rPr lang="fr-FR" dirty="0">
                <a:solidFill>
                  <a:srgbClr val="0070C0"/>
                </a:solidFill>
              </a:rPr>
              <a:t>type </a:t>
            </a:r>
            <a:r>
              <a:rPr lang="fr-FR" dirty="0"/>
              <a:t>, E/E’ moyen , OG </a:t>
            </a:r>
            <a:r>
              <a:rPr lang="fr-FR" dirty="0">
                <a:solidFill>
                  <a:srgbClr val="0070C0"/>
                </a:solidFill>
              </a:rPr>
              <a:t>(non) dilatée </a:t>
            </a:r>
            <a:r>
              <a:rPr lang="fr-FR" dirty="0" err="1">
                <a:solidFill>
                  <a:srgbClr val="0070C0"/>
                </a:solidFill>
              </a:rPr>
              <a:t>mL</a:t>
            </a:r>
            <a:r>
              <a:rPr lang="fr-FR" dirty="0">
                <a:solidFill>
                  <a:srgbClr val="0070C0"/>
                </a:solidFill>
              </a:rPr>
              <a:t>/m²</a:t>
            </a:r>
          </a:p>
        </p:txBody>
      </p:sp>
    </p:spTree>
    <p:extLst>
      <p:ext uri="{BB962C8B-B14F-4D97-AF65-F5344CB8AC3E}">
        <p14:creationId xmlns:p14="http://schemas.microsoft.com/office/powerpoint/2010/main" val="3209779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C14DFAD-64CF-C355-680E-22FA83AF2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928"/>
            <a:ext cx="10515600" cy="595457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Description valves gauches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443E7A5-8A7F-DAAA-E7E2-160C629F7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380" y="951345"/>
            <a:ext cx="6606311" cy="561570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fr-FR" u="sng" dirty="0"/>
              <a:t>Valve aortique</a:t>
            </a:r>
          </a:p>
          <a:p>
            <a:r>
              <a:rPr lang="fr-FR" u="sng" dirty="0">
                <a:solidFill>
                  <a:srgbClr val="0070C0"/>
                </a:solidFill>
              </a:rPr>
              <a:t>Tricuspide ou non ? </a:t>
            </a:r>
            <a:r>
              <a:rPr lang="fr-FR" dirty="0"/>
              <a:t>Coupe PSPA</a:t>
            </a:r>
          </a:p>
          <a:p>
            <a:r>
              <a:rPr lang="fr-FR" u="sng" dirty="0">
                <a:solidFill>
                  <a:srgbClr val="0070C0"/>
                </a:solidFill>
              </a:rPr>
              <a:t>Sténosée? </a:t>
            </a:r>
            <a:r>
              <a:rPr lang="fr-FR" dirty="0"/>
              <a:t>Avoir le meilleur alignement </a:t>
            </a:r>
          </a:p>
          <a:p>
            <a:pPr marL="0" indent="0">
              <a:buNone/>
            </a:pPr>
            <a:r>
              <a:rPr lang="fr-FR" dirty="0"/>
              <a:t>possible en 5 cavités</a:t>
            </a:r>
          </a:p>
          <a:p>
            <a:pPr marL="0" indent="0">
              <a:buNone/>
            </a:pPr>
            <a:r>
              <a:rPr lang="fr-FR" dirty="0"/>
              <a:t>= sonde le + bas et le plus axillaire possible</a:t>
            </a:r>
          </a:p>
          <a:p>
            <a:pPr marL="0" indent="0">
              <a:buNone/>
            </a:pPr>
            <a:r>
              <a:rPr lang="fr-FR" dirty="0"/>
              <a:t>becquée vers le haut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fr-FR" dirty="0">
                <a:sym typeface="Wingdings" panose="05000000000000000000" pitchFamily="2" charset="2"/>
              </a:rPr>
              <a:t>Doppler continu, </a:t>
            </a:r>
            <a:r>
              <a:rPr lang="fr-FR" dirty="0" err="1">
                <a:sym typeface="Wingdings" panose="05000000000000000000" pitchFamily="2" charset="2"/>
              </a:rPr>
              <a:t>contourer</a:t>
            </a:r>
            <a:r>
              <a:rPr lang="fr-FR" dirty="0">
                <a:sym typeface="Wingdings" panose="05000000000000000000" pitchFamily="2" charset="2"/>
              </a:rPr>
              <a:t> ITV aortique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fr-FR" dirty="0"/>
              <a:t>Rapporter au moins le gradient moyen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fr-FR" dirty="0"/>
              <a:t>Décrire ouverture visuelle, calcifications…</a:t>
            </a:r>
          </a:p>
          <a:p>
            <a:pPr marL="0" indent="0">
              <a:buNone/>
            </a:pPr>
            <a:endParaRPr lang="fr-FR" dirty="0"/>
          </a:p>
          <a:p>
            <a:pPr marL="0" indent="0">
              <a:buNone/>
            </a:pPr>
            <a:r>
              <a:rPr lang="fr-FR" u="sng" dirty="0"/>
              <a:t>Valve mitrale: </a:t>
            </a:r>
            <a:r>
              <a:rPr lang="fr-FR" u="sng" dirty="0">
                <a:solidFill>
                  <a:srgbClr val="0070C0"/>
                </a:solidFill>
              </a:rPr>
              <a:t>fuite?</a:t>
            </a:r>
          </a:p>
          <a:p>
            <a:r>
              <a:rPr lang="fr-FR" dirty="0"/>
              <a:t>Doppler couleur en PSGA, 4, 2 et 3 cavités</a:t>
            </a:r>
          </a:p>
          <a:p>
            <a:pPr marL="0" indent="0">
              <a:buNone/>
            </a:pPr>
            <a:endParaRPr lang="fr-FR" dirty="0"/>
          </a:p>
        </p:txBody>
      </p:sp>
      <p:pic>
        <p:nvPicPr>
          <p:cNvPr id="9218" name="Picture 2" descr="L'échocardiographie cardiaque">
            <a:extLst>
              <a:ext uri="{FF2B5EF4-FFF2-40B4-BE49-F238E27FC236}">
                <a16:creationId xmlns:a16="http://schemas.microsoft.com/office/drawing/2014/main" id="{77BD3BBF-58C2-24AA-0079-E1AB9363D3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34" t="23676" r="20681" b="19676"/>
          <a:stretch/>
        </p:blipFill>
        <p:spPr bwMode="auto">
          <a:xfrm>
            <a:off x="8092793" y="858747"/>
            <a:ext cx="3425523" cy="2796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24754CBD-D7D6-7ECF-DD4F-82FA3764B2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061" t="8619" r="40303" b="13872"/>
          <a:stretch/>
        </p:blipFill>
        <p:spPr>
          <a:xfrm>
            <a:off x="9805555" y="3874653"/>
            <a:ext cx="2258376" cy="2447638"/>
          </a:xfrm>
          <a:prstGeom prst="rect">
            <a:avLst/>
          </a:prstGeom>
        </p:spPr>
      </p:pic>
      <p:pic>
        <p:nvPicPr>
          <p:cNvPr id="9220" name="Picture 4" descr="Two-dimensional transesophageal echocardiography midesophageal aortic ...">
            <a:extLst>
              <a:ext uri="{FF2B5EF4-FFF2-40B4-BE49-F238E27FC236}">
                <a16:creationId xmlns:a16="http://schemas.microsoft.com/office/drawing/2014/main" id="{E8FB7EE1-8AF1-2482-8310-15A6852843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49" t="44183" r="33807" b="4261"/>
          <a:stretch/>
        </p:blipFill>
        <p:spPr bwMode="auto">
          <a:xfrm>
            <a:off x="7375152" y="3874654"/>
            <a:ext cx="2258375" cy="2447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3708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9B2DC63-39B0-336A-BCA7-721865EAF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7344"/>
            <a:ext cx="10515600" cy="595457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Compte rendu type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E0077EB-3ED9-A979-68D4-C0285A6B8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455" y="1154545"/>
            <a:ext cx="11277600" cy="5384800"/>
          </a:xfrm>
        </p:spPr>
        <p:txBody>
          <a:bodyPr/>
          <a:lstStyle/>
          <a:p>
            <a:r>
              <a:rPr lang="fr-FR" dirty="0"/>
              <a:t>VG non dilaté </a:t>
            </a:r>
            <a:r>
              <a:rPr lang="fr-FR" dirty="0">
                <a:solidFill>
                  <a:srgbClr val="0070C0"/>
                </a:solidFill>
              </a:rPr>
              <a:t>(DTDVG … mm) </a:t>
            </a:r>
            <a:r>
              <a:rPr lang="fr-FR" dirty="0"/>
              <a:t>non hypertrophié </a:t>
            </a:r>
            <a:r>
              <a:rPr lang="fr-FR" dirty="0">
                <a:solidFill>
                  <a:srgbClr val="0070C0"/>
                </a:solidFill>
              </a:rPr>
              <a:t>(SIV … mm; PP … mm)</a:t>
            </a:r>
          </a:p>
          <a:p>
            <a:r>
              <a:rPr lang="fr-FR" dirty="0"/>
              <a:t>Avec trouble cinétique (citer chaque segment concerné), FEVG </a:t>
            </a:r>
          </a:p>
          <a:p>
            <a:r>
              <a:rPr lang="fr-FR" dirty="0"/>
              <a:t>Débit cardiaque </a:t>
            </a:r>
            <a:r>
              <a:rPr lang="fr-FR" dirty="0">
                <a:solidFill>
                  <a:srgbClr val="0070C0"/>
                </a:solidFill>
              </a:rPr>
              <a:t>normal à 4 – 6 L/min </a:t>
            </a:r>
            <a:r>
              <a:rPr lang="fr-FR" dirty="0"/>
              <a:t>soit IC </a:t>
            </a:r>
            <a:r>
              <a:rPr lang="fr-FR" dirty="0">
                <a:solidFill>
                  <a:srgbClr val="0070C0"/>
                </a:solidFill>
              </a:rPr>
              <a:t>normal à 2,5 – 3,5 L/min/m²</a:t>
            </a:r>
          </a:p>
          <a:p>
            <a:r>
              <a:rPr lang="fr-FR" dirty="0"/>
              <a:t>Profil diastolique </a:t>
            </a:r>
            <a:r>
              <a:rPr lang="fr-FR" dirty="0">
                <a:solidFill>
                  <a:srgbClr val="0070C0"/>
                </a:solidFill>
              </a:rPr>
              <a:t>type </a:t>
            </a:r>
            <a:r>
              <a:rPr lang="fr-FR" dirty="0"/>
              <a:t>, E/E’ moyen , OG </a:t>
            </a:r>
            <a:r>
              <a:rPr lang="fr-FR" dirty="0">
                <a:solidFill>
                  <a:srgbClr val="0070C0"/>
                </a:solidFill>
              </a:rPr>
              <a:t>(non) dilatée </a:t>
            </a:r>
            <a:r>
              <a:rPr lang="fr-FR" dirty="0" err="1">
                <a:solidFill>
                  <a:srgbClr val="0070C0"/>
                </a:solidFill>
              </a:rPr>
              <a:t>mL</a:t>
            </a:r>
            <a:r>
              <a:rPr lang="fr-FR" dirty="0">
                <a:solidFill>
                  <a:srgbClr val="0070C0"/>
                </a:solidFill>
              </a:rPr>
              <a:t>/m²</a:t>
            </a:r>
          </a:p>
          <a:p>
            <a:r>
              <a:rPr lang="fr-FR" dirty="0"/>
              <a:t>Valve aortique </a:t>
            </a:r>
            <a:r>
              <a:rPr lang="fr-FR" dirty="0">
                <a:solidFill>
                  <a:srgbClr val="0070C0"/>
                </a:solidFill>
              </a:rPr>
              <a:t>bi/tricuspide</a:t>
            </a:r>
            <a:r>
              <a:rPr lang="fr-FR" dirty="0"/>
              <a:t>, (non) fuyante, (non) </a:t>
            </a:r>
            <a:r>
              <a:rPr lang="fr-FR" dirty="0" err="1"/>
              <a:t>stenosante</a:t>
            </a:r>
            <a:r>
              <a:rPr lang="fr-FR" dirty="0"/>
              <a:t> </a:t>
            </a:r>
            <a:r>
              <a:rPr lang="fr-FR" dirty="0">
                <a:solidFill>
                  <a:srgbClr val="0070C0"/>
                </a:solidFill>
              </a:rPr>
              <a:t>GM </a:t>
            </a:r>
            <a:r>
              <a:rPr lang="fr-FR" dirty="0" err="1">
                <a:solidFill>
                  <a:srgbClr val="0070C0"/>
                </a:solidFill>
              </a:rPr>
              <a:t>mmHg</a:t>
            </a:r>
            <a:endParaRPr lang="fr-FR" dirty="0">
              <a:solidFill>
                <a:srgbClr val="0070C0"/>
              </a:solidFill>
            </a:endParaRPr>
          </a:p>
          <a:p>
            <a:r>
              <a:rPr lang="fr-FR" dirty="0"/>
              <a:t>Valve mitrale fine/épaissie , IM </a:t>
            </a:r>
            <a:r>
              <a:rPr lang="fr-FR" dirty="0">
                <a:solidFill>
                  <a:srgbClr val="0070C0"/>
                </a:solidFill>
              </a:rPr>
              <a:t>/4 (ou minime/ semblant massive)</a:t>
            </a:r>
          </a:p>
        </p:txBody>
      </p:sp>
    </p:spTree>
    <p:extLst>
      <p:ext uri="{BB962C8B-B14F-4D97-AF65-F5344CB8AC3E}">
        <p14:creationId xmlns:p14="http://schemas.microsoft.com/office/powerpoint/2010/main" val="2169838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DDB1392-5EFE-692A-1BA7-0AA423334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7601"/>
            <a:ext cx="10515600" cy="715530"/>
          </a:xfrm>
        </p:spPr>
        <p:txBody>
          <a:bodyPr/>
          <a:lstStyle/>
          <a:p>
            <a:pPr algn="ctr"/>
            <a:r>
              <a:rPr lang="fr-FR" dirty="0"/>
              <a:t>Cœur droit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FD9FF2E-1DA8-27A5-1C49-00618AC6B6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856" y="863131"/>
            <a:ext cx="6504709" cy="4351338"/>
          </a:xfrm>
        </p:spPr>
        <p:txBody>
          <a:bodyPr/>
          <a:lstStyle/>
          <a:p>
            <a:pPr marL="0" indent="0">
              <a:buNone/>
            </a:pPr>
            <a:r>
              <a:rPr lang="fr-FR" b="1" dirty="0"/>
              <a:t>Morphologie VD</a:t>
            </a:r>
          </a:p>
          <a:p>
            <a:pPr marL="0" indent="0">
              <a:buNone/>
            </a:pPr>
            <a:r>
              <a:rPr lang="fr-FR" dirty="0"/>
              <a:t>- 1 chambre d’admission (</a:t>
            </a:r>
            <a:r>
              <a:rPr lang="fr-FR" dirty="0">
                <a:solidFill>
                  <a:srgbClr val="FF0000"/>
                </a:solidFill>
              </a:rPr>
              <a:t>coupe </a:t>
            </a:r>
            <a:r>
              <a:rPr lang="fr-FR" dirty="0" err="1">
                <a:solidFill>
                  <a:srgbClr val="FF0000"/>
                </a:solidFill>
              </a:rPr>
              <a:t>transapicale</a:t>
            </a:r>
            <a:r>
              <a:rPr lang="fr-FR" dirty="0"/>
              <a:t>)</a:t>
            </a:r>
          </a:p>
          <a:p>
            <a:pPr marL="0" indent="0">
              <a:buNone/>
            </a:pPr>
            <a:r>
              <a:rPr lang="fr-FR" dirty="0"/>
              <a:t>- 1 chambre d’éjection (infundibulum </a:t>
            </a:r>
          </a:p>
          <a:p>
            <a:pPr marL="0" indent="0">
              <a:buNone/>
            </a:pPr>
            <a:r>
              <a:rPr lang="fr-FR" dirty="0"/>
              <a:t>pulmonaire) </a:t>
            </a:r>
            <a:r>
              <a:rPr lang="fr-FR" dirty="0">
                <a:solidFill>
                  <a:srgbClr val="00B050"/>
                </a:solidFill>
              </a:rPr>
              <a:t>(coupe PS – petit axe ++)</a:t>
            </a:r>
          </a:p>
        </p:txBody>
      </p:sp>
      <p:pic>
        <p:nvPicPr>
          <p:cNvPr id="10242" name="Picture 2" descr="Configurationintérieure">
            <a:extLst>
              <a:ext uri="{FF2B5EF4-FFF2-40B4-BE49-F238E27FC236}">
                <a16:creationId xmlns:a16="http://schemas.microsoft.com/office/drawing/2014/main" id="{F17B1015-9617-4FE2-90B0-CA20100D27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755" y="950079"/>
            <a:ext cx="2908927" cy="2442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Echocardiobot - Echocardiographie du ventricule droit">
            <a:extLst>
              <a:ext uri="{FF2B5EF4-FFF2-40B4-BE49-F238E27FC236}">
                <a16:creationId xmlns:a16="http://schemas.microsoft.com/office/drawing/2014/main" id="{A6602BDE-CB6D-D825-945F-39CA575FDC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59" t="6462" r="60595"/>
          <a:stretch/>
        </p:blipFill>
        <p:spPr bwMode="auto">
          <a:xfrm>
            <a:off x="523875" y="3620655"/>
            <a:ext cx="3226089" cy="3128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WEBANESTH: L'ETT pour les Nuls en réanimation">
            <a:extLst>
              <a:ext uri="{FF2B5EF4-FFF2-40B4-BE49-F238E27FC236}">
                <a16:creationId xmlns:a16="http://schemas.microsoft.com/office/drawing/2014/main" id="{84AA6276-ED86-4E12-5C93-F3273DAC31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95" t="17240" r="22946" b="12586"/>
          <a:stretch/>
        </p:blipFill>
        <p:spPr bwMode="auto">
          <a:xfrm>
            <a:off x="8264325" y="3596001"/>
            <a:ext cx="3089476" cy="3128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Anatomy Of Right Atrium - ANATOMY">
            <a:extLst>
              <a:ext uri="{FF2B5EF4-FFF2-40B4-BE49-F238E27FC236}">
                <a16:creationId xmlns:a16="http://schemas.microsoft.com/office/drawing/2014/main" id="{8003299C-1352-BE29-7B66-93AF84533A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31" r="10539" b="2153"/>
          <a:stretch/>
        </p:blipFill>
        <p:spPr bwMode="auto">
          <a:xfrm>
            <a:off x="4275859" y="3789669"/>
            <a:ext cx="3181350" cy="284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Connecteur droit avec flèche 4">
            <a:extLst>
              <a:ext uri="{FF2B5EF4-FFF2-40B4-BE49-F238E27FC236}">
                <a16:creationId xmlns:a16="http://schemas.microsoft.com/office/drawing/2014/main" id="{1B0F6018-AC75-2362-6C24-A673EBEB5CEE}"/>
              </a:ext>
            </a:extLst>
          </p:cNvPr>
          <p:cNvCxnSpPr/>
          <p:nvPr/>
        </p:nvCxnSpPr>
        <p:spPr>
          <a:xfrm>
            <a:off x="4077040" y="5181750"/>
            <a:ext cx="2951544" cy="1528649"/>
          </a:xfrm>
          <a:prstGeom prst="straightConnector1">
            <a:avLst/>
          </a:prstGeom>
          <a:ln w="571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Connecteur droit avec flèche 6">
            <a:extLst>
              <a:ext uri="{FF2B5EF4-FFF2-40B4-BE49-F238E27FC236}">
                <a16:creationId xmlns:a16="http://schemas.microsoft.com/office/drawing/2014/main" id="{7061D465-69E4-820D-9AE5-2CD35907115D}"/>
              </a:ext>
            </a:extLst>
          </p:cNvPr>
          <p:cNvCxnSpPr>
            <a:cxnSpLocks/>
          </p:cNvCxnSpPr>
          <p:nvPr/>
        </p:nvCxnSpPr>
        <p:spPr>
          <a:xfrm flipH="1">
            <a:off x="4560425" y="4166886"/>
            <a:ext cx="1858171" cy="2472382"/>
          </a:xfrm>
          <a:prstGeom prst="straightConnector1">
            <a:avLst/>
          </a:prstGeom>
          <a:ln w="57150">
            <a:solidFill>
              <a:srgbClr val="00B05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7" r="5641"/>
          <a:stretch/>
        </p:blipFill>
        <p:spPr>
          <a:xfrm>
            <a:off x="9259615" y="378828"/>
            <a:ext cx="2743200" cy="2826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736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5CE97C07-12A9-7C0F-B017-08AFD5CFCD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07959"/>
            <a:ext cx="12192000" cy="5135909"/>
          </a:xfrm>
          <a:prstGeom prst="rect">
            <a:avLst/>
          </a:prstGeom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A3ED4DF1-806F-84BB-43AE-8AD1A4507A8D}"/>
              </a:ext>
            </a:extLst>
          </p:cNvPr>
          <p:cNvSpPr txBox="1"/>
          <p:nvPr/>
        </p:nvSpPr>
        <p:spPr>
          <a:xfrm>
            <a:off x="2176041" y="0"/>
            <a:ext cx="80791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4000" b="1" dirty="0"/>
              <a:t>Voies d’exploration du VD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63FF1169-A7B8-3891-CCA9-31D033408B27}"/>
              </a:ext>
            </a:extLst>
          </p:cNvPr>
          <p:cNvSpPr txBox="1"/>
          <p:nvPr/>
        </p:nvSpPr>
        <p:spPr>
          <a:xfrm>
            <a:off x="266218" y="923256"/>
            <a:ext cx="2384385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fr-FR" b="1" dirty="0"/>
              <a:t>Infundibulum proximal</a:t>
            </a:r>
          </a:p>
        </p:txBody>
      </p:sp>
      <p:cxnSp>
        <p:nvCxnSpPr>
          <p:cNvPr id="7" name="Connecteur droit avec flèche 6">
            <a:extLst>
              <a:ext uri="{FF2B5EF4-FFF2-40B4-BE49-F238E27FC236}">
                <a16:creationId xmlns:a16="http://schemas.microsoft.com/office/drawing/2014/main" id="{419B0B78-0649-9FDC-DC56-4FB2329BD470}"/>
              </a:ext>
            </a:extLst>
          </p:cNvPr>
          <p:cNvCxnSpPr>
            <a:stCxn id="5" idx="2"/>
          </p:cNvCxnSpPr>
          <p:nvPr/>
        </p:nvCxnSpPr>
        <p:spPr>
          <a:xfrm flipH="1">
            <a:off x="1435261" y="1292588"/>
            <a:ext cx="23150" cy="952901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oneTexte 7">
            <a:extLst>
              <a:ext uri="{FF2B5EF4-FFF2-40B4-BE49-F238E27FC236}">
                <a16:creationId xmlns:a16="http://schemas.microsoft.com/office/drawing/2014/main" id="{9AF59304-12FB-34F9-81FB-E7DF42A91A95}"/>
              </a:ext>
            </a:extLst>
          </p:cNvPr>
          <p:cNvSpPr txBox="1"/>
          <p:nvPr/>
        </p:nvSpPr>
        <p:spPr>
          <a:xfrm>
            <a:off x="4734047" y="923256"/>
            <a:ext cx="2129741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fr-FR" b="1" dirty="0"/>
              <a:t>Infundibulum distal</a:t>
            </a:r>
          </a:p>
        </p:txBody>
      </p:sp>
      <p:cxnSp>
        <p:nvCxnSpPr>
          <p:cNvPr id="10" name="Connecteur droit avec flèche 9">
            <a:extLst>
              <a:ext uri="{FF2B5EF4-FFF2-40B4-BE49-F238E27FC236}">
                <a16:creationId xmlns:a16="http://schemas.microsoft.com/office/drawing/2014/main" id="{5F082D64-8E53-275C-18C8-2325F8113357}"/>
              </a:ext>
            </a:extLst>
          </p:cNvPr>
          <p:cNvCxnSpPr>
            <a:stCxn id="8" idx="2"/>
          </p:cNvCxnSpPr>
          <p:nvPr/>
        </p:nvCxnSpPr>
        <p:spPr>
          <a:xfrm flipH="1">
            <a:off x="5625296" y="1292588"/>
            <a:ext cx="173622" cy="1103371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oneTexte 10">
            <a:extLst>
              <a:ext uri="{FF2B5EF4-FFF2-40B4-BE49-F238E27FC236}">
                <a16:creationId xmlns:a16="http://schemas.microsoft.com/office/drawing/2014/main" id="{802D1B8C-B7D0-2CE9-419F-AA285C6B05D2}"/>
              </a:ext>
            </a:extLst>
          </p:cNvPr>
          <p:cNvSpPr txBox="1"/>
          <p:nvPr/>
        </p:nvSpPr>
        <p:spPr>
          <a:xfrm>
            <a:off x="1238491" y="4803494"/>
            <a:ext cx="717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>
                <a:solidFill>
                  <a:srgbClr val="FF0000"/>
                </a:solidFill>
              </a:rPr>
              <a:t>VD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0C279A4A-F15F-473F-A94B-9C0857053967}"/>
              </a:ext>
            </a:extLst>
          </p:cNvPr>
          <p:cNvSpPr txBox="1"/>
          <p:nvPr/>
        </p:nvSpPr>
        <p:spPr>
          <a:xfrm>
            <a:off x="1597306" y="5638291"/>
            <a:ext cx="509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>
                <a:solidFill>
                  <a:srgbClr val="FF0000"/>
                </a:solidFill>
              </a:rPr>
              <a:t>OD</a:t>
            </a:r>
          </a:p>
        </p:txBody>
      </p:sp>
    </p:spTree>
    <p:extLst>
      <p:ext uri="{BB962C8B-B14F-4D97-AF65-F5344CB8AC3E}">
        <p14:creationId xmlns:p14="http://schemas.microsoft.com/office/powerpoint/2010/main" val="1308243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65FB99A-56FF-67B5-E42A-074C34D07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4264" y="-43331"/>
            <a:ext cx="1923472" cy="798657"/>
          </a:xfrm>
        </p:spPr>
        <p:txBody>
          <a:bodyPr>
            <a:normAutofit/>
          </a:bodyPr>
          <a:lstStyle/>
          <a:p>
            <a:r>
              <a:rPr lang="fr-FR" sz="2800" b="1" dirty="0"/>
              <a:t>Mesures VD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36FD0C5-2924-B490-CF7C-35794AF5A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364" y="566753"/>
            <a:ext cx="8213436" cy="41474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sz="2200" u="sng" dirty="0"/>
              <a:t>Chambre admission: </a:t>
            </a:r>
          </a:p>
          <a:p>
            <a:pPr marL="0" indent="0">
              <a:buNone/>
            </a:pPr>
            <a:r>
              <a:rPr lang="fr-FR" sz="2200" dirty="0"/>
              <a:t>Apicale 4 cavités , sonde en axillaire, orienté partie antérieure thorax</a:t>
            </a:r>
          </a:p>
          <a:p>
            <a:pPr marL="0" indent="0">
              <a:buNone/>
            </a:pPr>
            <a:r>
              <a:rPr lang="fr-FR" sz="2200" dirty="0"/>
              <a:t>- diamètre basal 33+/- 4mm</a:t>
            </a:r>
          </a:p>
          <a:p>
            <a:pPr marL="0" indent="0">
              <a:buNone/>
            </a:pPr>
            <a:r>
              <a:rPr lang="fr-FR" sz="2200" dirty="0"/>
              <a:t>- rapport diamètre basaux VD-VG (normale &lt; 0,9)</a:t>
            </a:r>
          </a:p>
          <a:p>
            <a:pPr marL="0" indent="0">
              <a:buNone/>
            </a:pPr>
            <a:r>
              <a:rPr lang="fr-FR" sz="2200" dirty="0">
                <a:solidFill>
                  <a:srgbClr val="0070C0"/>
                </a:solidFill>
              </a:rPr>
              <a:t>- anneau tricuspide (dilaté si &gt;40 mm ou &gt; 21 mm/m²)</a:t>
            </a:r>
          </a:p>
          <a:p>
            <a:pPr marL="0" indent="0">
              <a:buNone/>
            </a:pPr>
            <a:r>
              <a:rPr lang="fr-FR" sz="2200" u="sng" dirty="0"/>
              <a:t>Infundibulum proximal:</a:t>
            </a:r>
          </a:p>
          <a:p>
            <a:pPr marL="0" indent="0">
              <a:buNone/>
            </a:pPr>
            <a:r>
              <a:rPr lang="fr-FR" sz="2200" dirty="0"/>
              <a:t>- PSGA 28 +/- 3,5 mm</a:t>
            </a:r>
          </a:p>
          <a:p>
            <a:pPr marL="0" indent="0">
              <a:buNone/>
            </a:pPr>
            <a:r>
              <a:rPr lang="fr-FR" sz="2200" u="sng" dirty="0"/>
              <a:t>Infundibulum distal:</a:t>
            </a:r>
          </a:p>
          <a:p>
            <a:pPr marL="0" indent="0">
              <a:buNone/>
            </a:pPr>
            <a:r>
              <a:rPr lang="fr-FR" sz="2200" dirty="0"/>
              <a:t>- PSPA 22 +/- 2,5 mm</a:t>
            </a:r>
          </a:p>
          <a:p>
            <a:pPr marL="0" indent="0">
              <a:buNone/>
            </a:pPr>
            <a:endParaRPr lang="fr-FR" dirty="0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40D89A0D-CAAE-E541-6894-E0F27C43295A}"/>
              </a:ext>
            </a:extLst>
          </p:cNvPr>
          <p:cNvSpPr txBox="1"/>
          <p:nvPr/>
        </p:nvSpPr>
        <p:spPr>
          <a:xfrm>
            <a:off x="169878" y="4395787"/>
            <a:ext cx="6667573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200" u="sng" dirty="0"/>
              <a:t>Fonction VD</a:t>
            </a:r>
          </a:p>
          <a:p>
            <a:r>
              <a:rPr lang="fr-FR" sz="2200" dirty="0">
                <a:solidFill>
                  <a:srgbClr val="0070C0"/>
                </a:solidFill>
              </a:rPr>
              <a:t>TAPSE  &gt; 17 mm </a:t>
            </a:r>
            <a:r>
              <a:rPr lang="fr-FR" sz="2200" dirty="0"/>
              <a:t>(mode MM curseur passant par le bord latéral AT)</a:t>
            </a:r>
          </a:p>
          <a:p>
            <a:r>
              <a:rPr lang="fr-FR" sz="2200" dirty="0">
                <a:solidFill>
                  <a:srgbClr val="0070C0"/>
                </a:solidFill>
              </a:rPr>
              <a:t>Onde S’ &gt; 9,5 cm/sec </a:t>
            </a:r>
            <a:r>
              <a:rPr lang="fr-FR" sz="2200" dirty="0"/>
              <a:t>(TVI + doppler pulsé bord latéral AT)</a:t>
            </a:r>
          </a:p>
          <a:p>
            <a:r>
              <a:rPr lang="fr-FR" sz="2200" dirty="0">
                <a:solidFill>
                  <a:srgbClr val="FF0000"/>
                </a:solidFill>
                <a:sym typeface="Wingdings" panose="05000000000000000000" pitchFamily="2" charset="2"/>
              </a:rPr>
              <a:t> A évaluer impérativement quand IDM inferieur, EP, HTAP sévère</a:t>
            </a:r>
            <a:endParaRPr lang="fr-FR" sz="2200" dirty="0">
              <a:solidFill>
                <a:srgbClr val="FF0000"/>
              </a:solidFill>
            </a:endParaRP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F81766E0-ACD3-9B3E-DD40-F8AD20306D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5531" y="2939170"/>
            <a:ext cx="2198261" cy="1819335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AA8D2837-245A-6AC9-3836-7F4181443C8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347" t="47826" r="32226" b="226"/>
          <a:stretch/>
        </p:blipFill>
        <p:spPr>
          <a:xfrm>
            <a:off x="8238603" y="140583"/>
            <a:ext cx="3953397" cy="2667965"/>
          </a:xfrm>
          <a:prstGeom prst="rect">
            <a:avLst/>
          </a:prstGeom>
        </p:spPr>
      </p:pic>
      <p:cxnSp>
        <p:nvCxnSpPr>
          <p:cNvPr id="11" name="Connecteur droit avec flèche 10">
            <a:extLst>
              <a:ext uri="{FF2B5EF4-FFF2-40B4-BE49-F238E27FC236}">
                <a16:creationId xmlns:a16="http://schemas.microsoft.com/office/drawing/2014/main" id="{DDFDCF81-3DE4-2B7A-AA79-7FE9BCBC0CF0}"/>
              </a:ext>
            </a:extLst>
          </p:cNvPr>
          <p:cNvCxnSpPr/>
          <p:nvPr/>
        </p:nvCxnSpPr>
        <p:spPr>
          <a:xfrm flipV="1">
            <a:off x="9467026" y="2167659"/>
            <a:ext cx="509287" cy="555585"/>
          </a:xfrm>
          <a:prstGeom prst="straightConnector1">
            <a:avLst/>
          </a:prstGeom>
          <a:ln w="381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Image 4"/>
          <p:cNvPicPr>
            <a:picLocks noChangeAspect="1"/>
          </p:cNvPicPr>
          <p:nvPr/>
        </p:nvPicPr>
        <p:blipFill rotWithShape="1">
          <a:blip r:embed="rId5"/>
          <a:srcRect l="14482" t="6784" r="20020" b="5303"/>
          <a:stretch/>
        </p:blipFill>
        <p:spPr>
          <a:xfrm>
            <a:off x="6735532" y="4802841"/>
            <a:ext cx="2198261" cy="1966488"/>
          </a:xfrm>
          <a:prstGeom prst="rect">
            <a:avLst/>
          </a:prstGeom>
        </p:spPr>
      </p:pic>
      <p:pic>
        <p:nvPicPr>
          <p:cNvPr id="7" name="Image 6"/>
          <p:cNvPicPr>
            <a:picLocks noChangeAspect="1"/>
          </p:cNvPicPr>
          <p:nvPr/>
        </p:nvPicPr>
        <p:blipFill rotWithShape="1">
          <a:blip r:embed="rId6"/>
          <a:srcRect l="1555" r="29906" b="2809"/>
          <a:stretch/>
        </p:blipFill>
        <p:spPr>
          <a:xfrm>
            <a:off x="9119899" y="3464630"/>
            <a:ext cx="2977507" cy="3304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631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C6FC34D-E383-BAC9-212B-B50FB597B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483"/>
            <a:ext cx="10515600" cy="491402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Exemple de cœur pulmonaire aigu </a:t>
            </a:r>
          </a:p>
        </p:txBody>
      </p:sp>
      <p:pic>
        <p:nvPicPr>
          <p:cNvPr id="4" name="CPA PSGA">
            <a:hlinkClick r:id="" action="ppaction://media"/>
            <a:extLst>
              <a:ext uri="{FF2B5EF4-FFF2-40B4-BE49-F238E27FC236}">
                <a16:creationId xmlns:a16="http://schemas.microsoft.com/office/drawing/2014/main" id="{A968347F-5617-541D-8903-9C3A7AE8EBD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4172" y="674225"/>
            <a:ext cx="5658734" cy="2754775"/>
          </a:xfrm>
          <a:prstGeom prst="rect">
            <a:avLst/>
          </a:prstGeom>
        </p:spPr>
      </p:pic>
      <p:pic>
        <p:nvPicPr>
          <p:cNvPr id="5" name="CPA PSPA">
            <a:hlinkClick r:id="" action="ppaction://media"/>
            <a:extLst>
              <a:ext uri="{FF2B5EF4-FFF2-40B4-BE49-F238E27FC236}">
                <a16:creationId xmlns:a16="http://schemas.microsoft.com/office/drawing/2014/main" id="{9589A5A9-D795-730A-741C-F52259032522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4172" y="3564479"/>
            <a:ext cx="5658734" cy="3183038"/>
          </a:xfrm>
          <a:prstGeom prst="rect">
            <a:avLst/>
          </a:prstGeom>
        </p:spPr>
      </p:pic>
      <p:pic>
        <p:nvPicPr>
          <p:cNvPr id="6" name="CPA 4 Cav">
            <a:hlinkClick r:id="" action="ppaction://media"/>
            <a:extLst>
              <a:ext uri="{FF2B5EF4-FFF2-40B4-BE49-F238E27FC236}">
                <a16:creationId xmlns:a16="http://schemas.microsoft.com/office/drawing/2014/main" id="{650DD5D7-97DF-744C-200A-F7772A6693DC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6551270" y="705794"/>
            <a:ext cx="5405377" cy="2754775"/>
          </a:xfrm>
          <a:prstGeom prst="rect">
            <a:avLst/>
          </a:prstGeom>
        </p:spPr>
      </p:pic>
      <p:pic>
        <p:nvPicPr>
          <p:cNvPr id="7" name="Cpa 4 cav marquée">
            <a:hlinkClick r:id="" action="ppaction://media"/>
            <a:extLst>
              <a:ext uri="{FF2B5EF4-FFF2-40B4-BE49-F238E27FC236}">
                <a16:creationId xmlns:a16="http://schemas.microsoft.com/office/drawing/2014/main" id="{1A443F9B-71C8-4D5A-1538-3091F746FFAE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6551271" y="3646025"/>
            <a:ext cx="5405376" cy="3101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476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05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9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68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3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9B2DC63-39B0-336A-BCA7-721865EAF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7344"/>
            <a:ext cx="10515600" cy="595457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Compte rendu type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E0077EB-3ED9-A979-68D4-C0285A6B8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455" y="1154545"/>
            <a:ext cx="11277600" cy="5384800"/>
          </a:xfrm>
        </p:spPr>
        <p:txBody>
          <a:bodyPr/>
          <a:lstStyle/>
          <a:p>
            <a:r>
              <a:rPr lang="fr-FR" dirty="0"/>
              <a:t>VG non dilaté </a:t>
            </a:r>
            <a:r>
              <a:rPr lang="fr-FR" dirty="0">
                <a:solidFill>
                  <a:srgbClr val="0070C0"/>
                </a:solidFill>
              </a:rPr>
              <a:t>(DTDVG … mm) </a:t>
            </a:r>
            <a:r>
              <a:rPr lang="fr-FR" dirty="0"/>
              <a:t>non hypertrophié </a:t>
            </a:r>
            <a:r>
              <a:rPr lang="fr-FR" dirty="0">
                <a:solidFill>
                  <a:srgbClr val="0070C0"/>
                </a:solidFill>
              </a:rPr>
              <a:t>(SIV … mm; PP … mm)</a:t>
            </a:r>
          </a:p>
          <a:p>
            <a:r>
              <a:rPr lang="fr-FR" dirty="0"/>
              <a:t>Avec trouble cinétique (citer chaque segment concerné), FEVG </a:t>
            </a:r>
          </a:p>
          <a:p>
            <a:r>
              <a:rPr lang="fr-FR" dirty="0"/>
              <a:t>Débit cardiaque </a:t>
            </a:r>
            <a:r>
              <a:rPr lang="fr-FR" dirty="0">
                <a:solidFill>
                  <a:srgbClr val="0070C0"/>
                </a:solidFill>
              </a:rPr>
              <a:t>normal à 4 – 6 L/min </a:t>
            </a:r>
            <a:r>
              <a:rPr lang="fr-FR" dirty="0"/>
              <a:t>soit IC </a:t>
            </a:r>
            <a:r>
              <a:rPr lang="fr-FR" dirty="0">
                <a:solidFill>
                  <a:srgbClr val="0070C0"/>
                </a:solidFill>
              </a:rPr>
              <a:t>normal à 2,5 – 3,5 L/min/m²</a:t>
            </a:r>
          </a:p>
          <a:p>
            <a:r>
              <a:rPr lang="fr-FR" dirty="0"/>
              <a:t>Profil diastolique </a:t>
            </a:r>
            <a:r>
              <a:rPr lang="fr-FR" dirty="0">
                <a:solidFill>
                  <a:srgbClr val="0070C0"/>
                </a:solidFill>
              </a:rPr>
              <a:t>type </a:t>
            </a:r>
            <a:r>
              <a:rPr lang="fr-FR" dirty="0"/>
              <a:t>, E/E’ moyen , OG </a:t>
            </a:r>
            <a:r>
              <a:rPr lang="fr-FR" dirty="0">
                <a:solidFill>
                  <a:srgbClr val="0070C0"/>
                </a:solidFill>
              </a:rPr>
              <a:t>(non) dilatée </a:t>
            </a:r>
            <a:r>
              <a:rPr lang="fr-FR" dirty="0" err="1">
                <a:solidFill>
                  <a:srgbClr val="0070C0"/>
                </a:solidFill>
              </a:rPr>
              <a:t>mL</a:t>
            </a:r>
            <a:r>
              <a:rPr lang="fr-FR" dirty="0">
                <a:solidFill>
                  <a:srgbClr val="0070C0"/>
                </a:solidFill>
              </a:rPr>
              <a:t>/m²</a:t>
            </a:r>
          </a:p>
          <a:p>
            <a:r>
              <a:rPr lang="fr-FR" dirty="0"/>
              <a:t>Valve aortique </a:t>
            </a:r>
            <a:r>
              <a:rPr lang="fr-FR" dirty="0">
                <a:solidFill>
                  <a:srgbClr val="0070C0"/>
                </a:solidFill>
              </a:rPr>
              <a:t>bi/tricuspide</a:t>
            </a:r>
            <a:r>
              <a:rPr lang="fr-FR" dirty="0"/>
              <a:t>, (non) fuyante, (non) </a:t>
            </a:r>
            <a:r>
              <a:rPr lang="fr-FR" dirty="0" err="1"/>
              <a:t>stenosante</a:t>
            </a:r>
            <a:r>
              <a:rPr lang="fr-FR" dirty="0"/>
              <a:t> </a:t>
            </a:r>
            <a:r>
              <a:rPr lang="fr-FR" dirty="0">
                <a:solidFill>
                  <a:srgbClr val="0070C0"/>
                </a:solidFill>
              </a:rPr>
              <a:t>GM </a:t>
            </a:r>
            <a:r>
              <a:rPr lang="fr-FR" dirty="0" err="1">
                <a:solidFill>
                  <a:srgbClr val="0070C0"/>
                </a:solidFill>
              </a:rPr>
              <a:t>mmHg</a:t>
            </a:r>
            <a:endParaRPr lang="fr-FR" dirty="0">
              <a:solidFill>
                <a:srgbClr val="0070C0"/>
              </a:solidFill>
            </a:endParaRPr>
          </a:p>
          <a:p>
            <a:r>
              <a:rPr lang="fr-FR" dirty="0"/>
              <a:t>Valve mitrale fine/épaissie , IM </a:t>
            </a:r>
            <a:r>
              <a:rPr lang="fr-FR" dirty="0">
                <a:solidFill>
                  <a:srgbClr val="0070C0"/>
                </a:solidFill>
              </a:rPr>
              <a:t>/4 (ou minime/ semblant massive)</a:t>
            </a:r>
          </a:p>
          <a:p>
            <a:r>
              <a:rPr lang="fr-FR" dirty="0"/>
              <a:t>VD non dilaté </a:t>
            </a:r>
            <a:r>
              <a:rPr lang="fr-FR" dirty="0">
                <a:solidFill>
                  <a:srgbClr val="0070C0"/>
                </a:solidFill>
              </a:rPr>
              <a:t>(AT = mm) </a:t>
            </a:r>
            <a:r>
              <a:rPr lang="fr-FR" dirty="0" err="1"/>
              <a:t>normokinétique</a:t>
            </a:r>
            <a:r>
              <a:rPr lang="fr-FR" dirty="0"/>
              <a:t> </a:t>
            </a:r>
            <a:r>
              <a:rPr lang="fr-FR" dirty="0">
                <a:solidFill>
                  <a:srgbClr val="0070C0"/>
                </a:solidFill>
              </a:rPr>
              <a:t>(</a:t>
            </a:r>
            <a:r>
              <a:rPr lang="fr-FR" dirty="0" err="1">
                <a:solidFill>
                  <a:srgbClr val="0070C0"/>
                </a:solidFill>
              </a:rPr>
              <a:t>TAPSe</a:t>
            </a:r>
            <a:r>
              <a:rPr lang="fr-FR" dirty="0">
                <a:solidFill>
                  <a:srgbClr val="0070C0"/>
                </a:solidFill>
              </a:rPr>
              <a:t> mm, onde S’ cm/sec)</a:t>
            </a:r>
          </a:p>
        </p:txBody>
      </p:sp>
    </p:spTree>
    <p:extLst>
      <p:ext uri="{BB962C8B-B14F-4D97-AF65-F5344CB8AC3E}">
        <p14:creationId xmlns:p14="http://schemas.microsoft.com/office/powerpoint/2010/main" val="32872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D0CE190-AF95-02CD-BCC4-E97CDA4EC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315912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Mesure </a:t>
            </a:r>
            <a:r>
              <a:rPr lang="fr-FR" dirty="0" err="1"/>
              <a:t>PAPs</a:t>
            </a:r>
            <a:r>
              <a:rPr lang="fr-FR" dirty="0"/>
              <a:t>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C58BDBD-A924-71C8-BA89-49E930F83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055" y="969818"/>
            <a:ext cx="11392996" cy="5597237"/>
          </a:xfrm>
        </p:spPr>
        <p:txBody>
          <a:bodyPr>
            <a:normAutofit lnSpcReduction="10000"/>
          </a:bodyPr>
          <a:lstStyle/>
          <a:p>
            <a:r>
              <a:rPr lang="fr-FR" sz="2400" dirty="0"/>
              <a:t>Principe: « mesurer » la pression dans le VD (°P VD)en considérant que c’est la même que dans l’AP</a:t>
            </a:r>
          </a:p>
          <a:p>
            <a:r>
              <a:rPr lang="fr-FR" sz="2400" dirty="0"/>
              <a:t>Donc au préalable: éliminer une sténose pulmonaire (</a:t>
            </a:r>
            <a:r>
              <a:rPr lang="fr-FR" sz="2400" dirty="0">
                <a:solidFill>
                  <a:srgbClr val="0070C0"/>
                </a:solidFill>
              </a:rPr>
              <a:t>doppler continu à travers la valve pulmonaire</a:t>
            </a:r>
            <a:r>
              <a:rPr lang="fr-FR" sz="2400" dirty="0"/>
              <a:t>)</a:t>
            </a:r>
          </a:p>
          <a:p>
            <a:r>
              <a:rPr lang="fr-FR" sz="2400" dirty="0"/>
              <a:t>HTP en cardiologie = post capillaire (groupe 2), reflet d’une élévation chronique de la POG 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fr-FR" sz="2400" i="1" dirty="0">
                <a:sym typeface="Wingdings" panose="05000000000000000000" pitchFamily="2" charset="2"/>
              </a:rPr>
              <a:t>Fait partie du faisceau d’argument pour diagnostiquer une ins cardiaque G!</a:t>
            </a:r>
          </a:p>
          <a:p>
            <a:pPr>
              <a:buFont typeface="Wingdings" panose="05000000000000000000" pitchFamily="2" charset="2"/>
              <a:buChar char="à"/>
            </a:pPr>
            <a:endParaRPr lang="fr-FR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fr-FR" dirty="0"/>
              <a:t>°P VD - °P OD = </a:t>
            </a:r>
            <a:r>
              <a:rPr lang="el-GR" dirty="0"/>
              <a:t>Δ</a:t>
            </a:r>
            <a:r>
              <a:rPr lang="fr-FR" dirty="0"/>
              <a:t>°P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el-GR" dirty="0"/>
              <a:t>Δ</a:t>
            </a:r>
            <a:r>
              <a:rPr lang="fr-FR" dirty="0"/>
              <a:t>°P + °P OD = °P VD = </a:t>
            </a:r>
            <a:r>
              <a:rPr lang="fr-FR" dirty="0" err="1">
                <a:solidFill>
                  <a:srgbClr val="FF0000"/>
                </a:solidFill>
              </a:rPr>
              <a:t>PAPs</a:t>
            </a:r>
            <a:r>
              <a:rPr lang="fr-FR" dirty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endParaRPr lang="fr-FR" dirty="0">
              <a:solidFill>
                <a:srgbClr val="FF0000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l-GR" dirty="0"/>
              <a:t>Δ</a:t>
            </a:r>
            <a:r>
              <a:rPr lang="fr-FR" dirty="0"/>
              <a:t>°P estimé par le flux d’IT  = </a:t>
            </a:r>
            <a:r>
              <a:rPr lang="fr-FR" dirty="0">
                <a:solidFill>
                  <a:srgbClr val="00B050"/>
                </a:solidFill>
              </a:rPr>
              <a:t>4 (</a:t>
            </a:r>
            <a:r>
              <a:rPr lang="fr-FR" dirty="0" err="1">
                <a:solidFill>
                  <a:srgbClr val="00B050"/>
                </a:solidFill>
              </a:rPr>
              <a:t>vmax</a:t>
            </a:r>
            <a:r>
              <a:rPr lang="fr-FR" dirty="0">
                <a:solidFill>
                  <a:srgbClr val="00B050"/>
                </a:solidFill>
              </a:rPr>
              <a:t> IT)²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fr-FR" dirty="0"/>
              <a:t>°P OD estimé par le comportement de la VCI</a:t>
            </a:r>
          </a:p>
          <a:p>
            <a:pPr marL="0" indent="0">
              <a:buNone/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426336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A8302E4-4637-6E73-D8FC-DB49952544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553" y="333290"/>
            <a:ext cx="4671349" cy="18738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dirty="0"/>
              <a:t>Le flux d’IT doit être enregistré systématiquement en utilisant toutes les voies possibles, </a:t>
            </a:r>
            <a:r>
              <a:rPr lang="fr-FR" dirty="0" smtClean="0">
                <a:solidFill>
                  <a:srgbClr val="0070C0"/>
                </a:solidFill>
              </a:rPr>
              <a:t>en Doppler continu</a:t>
            </a:r>
            <a:endParaRPr lang="fr-FR" dirty="0">
              <a:solidFill>
                <a:srgbClr val="0070C0"/>
              </a:solidFill>
            </a:endParaRP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5E6B3AF4-47E2-3E06-6CD5-B838862643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94" t="14515" r="8518" b="3291"/>
          <a:stretch/>
        </p:blipFill>
        <p:spPr>
          <a:xfrm>
            <a:off x="231494" y="2207173"/>
            <a:ext cx="4062714" cy="3522295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760C54AF-53F6-02FF-DAEC-75952EFABC4A}"/>
              </a:ext>
            </a:extLst>
          </p:cNvPr>
          <p:cNvSpPr txBox="1"/>
          <p:nvPr/>
        </p:nvSpPr>
        <p:spPr>
          <a:xfrm>
            <a:off x="5185458" y="2997844"/>
            <a:ext cx="5208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7200" dirty="0"/>
              <a:t>+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80574AE-239D-65A3-F037-28B9716B5518}"/>
              </a:ext>
            </a:extLst>
          </p:cNvPr>
          <p:cNvSpPr txBox="1"/>
          <p:nvPr/>
        </p:nvSpPr>
        <p:spPr>
          <a:xfrm>
            <a:off x="-231493" y="5756067"/>
            <a:ext cx="520860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l-GR" sz="2800" dirty="0">
                <a:solidFill>
                  <a:srgbClr val="FF0000"/>
                </a:solidFill>
              </a:rPr>
              <a:t>Δ</a:t>
            </a:r>
            <a:r>
              <a:rPr lang="fr-FR" sz="2800" dirty="0">
                <a:solidFill>
                  <a:srgbClr val="FF0000"/>
                </a:solidFill>
              </a:rPr>
              <a:t>°P </a:t>
            </a:r>
            <a:r>
              <a:rPr lang="fr-FR" sz="2800" dirty="0"/>
              <a:t>estimé par le flux d’IT  = </a:t>
            </a:r>
            <a:r>
              <a:rPr lang="fr-FR" sz="2800" dirty="0">
                <a:solidFill>
                  <a:srgbClr val="00B050"/>
                </a:solidFill>
              </a:rPr>
              <a:t>4 (</a:t>
            </a:r>
            <a:r>
              <a:rPr lang="fr-FR" sz="2800" dirty="0" err="1">
                <a:solidFill>
                  <a:srgbClr val="00B050"/>
                </a:solidFill>
              </a:rPr>
              <a:t>vmax</a:t>
            </a:r>
            <a:r>
              <a:rPr lang="fr-FR" sz="2800" dirty="0">
                <a:solidFill>
                  <a:srgbClr val="00B050"/>
                </a:solidFill>
              </a:rPr>
              <a:t> IT)²</a:t>
            </a:r>
          </a:p>
          <a:p>
            <a:pPr algn="ctr"/>
            <a:endParaRPr lang="fr-FR" dirty="0"/>
          </a:p>
        </p:txBody>
      </p:sp>
      <p:graphicFrame>
        <p:nvGraphicFramePr>
          <p:cNvPr id="8" name="Tableau 7">
            <a:extLst>
              <a:ext uri="{FF2B5EF4-FFF2-40B4-BE49-F238E27FC236}">
                <a16:creationId xmlns:a16="http://schemas.microsoft.com/office/drawing/2014/main" id="{1E602861-21C3-C608-7C78-DC0AB8AA82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1402387"/>
              </p:ext>
            </p:extLst>
          </p:nvPr>
        </p:nvGraphicFramePr>
        <p:xfrm>
          <a:off x="6291805" y="81024"/>
          <a:ext cx="4924062" cy="5532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1354">
                  <a:extLst>
                    <a:ext uri="{9D8B030D-6E8A-4147-A177-3AD203B41FA5}">
                      <a16:colId xmlns:a16="http://schemas.microsoft.com/office/drawing/2014/main" val="1024501130"/>
                    </a:ext>
                  </a:extLst>
                </a:gridCol>
                <a:gridCol w="1641354">
                  <a:extLst>
                    <a:ext uri="{9D8B030D-6E8A-4147-A177-3AD203B41FA5}">
                      <a16:colId xmlns:a16="http://schemas.microsoft.com/office/drawing/2014/main" val="1228434429"/>
                    </a:ext>
                  </a:extLst>
                </a:gridCol>
                <a:gridCol w="1641354">
                  <a:extLst>
                    <a:ext uri="{9D8B030D-6E8A-4147-A177-3AD203B41FA5}">
                      <a16:colId xmlns:a16="http://schemas.microsoft.com/office/drawing/2014/main" val="799236276"/>
                    </a:ext>
                  </a:extLst>
                </a:gridCol>
              </a:tblGrid>
              <a:tr h="1106540">
                <a:tc>
                  <a:txBody>
                    <a:bodyPr/>
                    <a:lstStyle/>
                    <a:p>
                      <a:endParaRPr lang="fr-FR" dirty="0"/>
                    </a:p>
                    <a:p>
                      <a:pPr algn="ctr"/>
                      <a:r>
                        <a:rPr lang="fr-FR" dirty="0"/>
                        <a:t>Diamètre VCI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/>
                        <a:t>Variation inspiratoire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r-FR" dirty="0"/>
                    </a:p>
                    <a:p>
                      <a:pPr algn="ctr"/>
                      <a:r>
                        <a:rPr lang="fr-FR" dirty="0"/>
                        <a:t>POD estimée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2173131"/>
                  </a:ext>
                </a:extLst>
              </a:tr>
              <a:tr h="1106540">
                <a:tc>
                  <a:txBody>
                    <a:bodyPr/>
                    <a:lstStyle/>
                    <a:p>
                      <a:pPr algn="ctr"/>
                      <a:endParaRPr lang="fr-FR" dirty="0"/>
                    </a:p>
                    <a:p>
                      <a:pPr algn="ctr"/>
                      <a:r>
                        <a:rPr lang="fr-FR" dirty="0"/>
                        <a:t>&lt; 20 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r-FR" dirty="0"/>
                    </a:p>
                    <a:p>
                      <a:pPr algn="ctr"/>
                      <a:r>
                        <a:rPr lang="fr-FR" dirty="0"/>
                        <a:t>&gt; 50%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r-FR" dirty="0"/>
                    </a:p>
                    <a:p>
                      <a:pPr algn="ctr"/>
                      <a:r>
                        <a:rPr lang="fr-FR" dirty="0"/>
                        <a:t>3 </a:t>
                      </a:r>
                      <a:r>
                        <a:rPr lang="fr-FR" dirty="0" err="1"/>
                        <a:t>mmHg</a:t>
                      </a:r>
                      <a:endParaRPr lang="fr-FR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9463988"/>
                  </a:ext>
                </a:extLst>
              </a:tr>
              <a:tr h="1106540">
                <a:tc>
                  <a:txBody>
                    <a:bodyPr/>
                    <a:lstStyle/>
                    <a:p>
                      <a:endParaRPr lang="fr-FR" dirty="0"/>
                    </a:p>
                    <a:p>
                      <a:pPr algn="ctr"/>
                      <a:r>
                        <a:rPr lang="fr-FR" dirty="0"/>
                        <a:t>&gt; 20 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r-FR" dirty="0"/>
                    </a:p>
                    <a:p>
                      <a:pPr algn="ctr"/>
                      <a:r>
                        <a:rPr lang="fr-FR" dirty="0"/>
                        <a:t>&lt; 50%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r-FR" dirty="0"/>
                    </a:p>
                    <a:p>
                      <a:pPr algn="ctr"/>
                      <a:r>
                        <a:rPr lang="fr-FR" dirty="0"/>
                        <a:t>12 </a:t>
                      </a:r>
                      <a:r>
                        <a:rPr lang="fr-FR" dirty="0" err="1"/>
                        <a:t>mmHg</a:t>
                      </a:r>
                      <a:endParaRPr lang="fr-FR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4435160"/>
                  </a:ext>
                </a:extLst>
              </a:tr>
              <a:tr h="1106540">
                <a:tc>
                  <a:txBody>
                    <a:bodyPr/>
                    <a:lstStyle/>
                    <a:p>
                      <a:endParaRPr lang="fr-FR" dirty="0"/>
                    </a:p>
                    <a:p>
                      <a:pPr algn="ctr"/>
                      <a:r>
                        <a:rPr lang="fr-FR" dirty="0"/>
                        <a:t>&lt; 20 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r-FR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dirty="0"/>
                        <a:t>&lt; 50%</a:t>
                      </a:r>
                    </a:p>
                    <a:p>
                      <a:pPr algn="ctr"/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r-FR" dirty="0"/>
                    </a:p>
                    <a:p>
                      <a:pPr algn="ctr"/>
                      <a:r>
                        <a:rPr lang="fr-FR" dirty="0"/>
                        <a:t>8 </a:t>
                      </a:r>
                      <a:r>
                        <a:rPr lang="fr-FR" dirty="0" err="1"/>
                        <a:t>mmHg</a:t>
                      </a:r>
                      <a:endParaRPr lang="fr-FR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892979"/>
                  </a:ext>
                </a:extLst>
              </a:tr>
              <a:tr h="1106540">
                <a:tc>
                  <a:txBody>
                    <a:bodyPr/>
                    <a:lstStyle/>
                    <a:p>
                      <a:endParaRPr lang="fr-FR" dirty="0"/>
                    </a:p>
                    <a:p>
                      <a:pPr algn="ctr"/>
                      <a:r>
                        <a:rPr lang="fr-FR" dirty="0"/>
                        <a:t>&gt; 20 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r-FR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dirty="0"/>
                        <a:t>&gt; 50%</a:t>
                      </a:r>
                    </a:p>
                    <a:p>
                      <a:pPr algn="ctr"/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r-FR" dirty="0"/>
                    </a:p>
                    <a:p>
                      <a:pPr algn="ctr"/>
                      <a:r>
                        <a:rPr lang="fr-FR" dirty="0"/>
                        <a:t>8 </a:t>
                      </a:r>
                      <a:r>
                        <a:rPr lang="fr-FR" dirty="0" err="1"/>
                        <a:t>mmHg</a:t>
                      </a:r>
                      <a:endParaRPr lang="fr-FR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6186854"/>
                  </a:ext>
                </a:extLst>
              </a:tr>
            </a:tbl>
          </a:graphicData>
        </a:graphic>
      </p:graphicFrame>
      <p:sp>
        <p:nvSpPr>
          <p:cNvPr id="9" name="ZoneTexte 8">
            <a:extLst>
              <a:ext uri="{FF2B5EF4-FFF2-40B4-BE49-F238E27FC236}">
                <a16:creationId xmlns:a16="http://schemas.microsoft.com/office/drawing/2014/main" id="{197C92C9-AF26-2FD7-0345-99DF06AF20BD}"/>
              </a:ext>
            </a:extLst>
          </p:cNvPr>
          <p:cNvSpPr txBox="1"/>
          <p:nvPr/>
        </p:nvSpPr>
        <p:spPr>
          <a:xfrm>
            <a:off x="7720314" y="5984111"/>
            <a:ext cx="23380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800" dirty="0">
                <a:solidFill>
                  <a:srgbClr val="FF0000"/>
                </a:solidFill>
              </a:rPr>
              <a:t>POD</a:t>
            </a:r>
          </a:p>
        </p:txBody>
      </p:sp>
      <p:cxnSp>
        <p:nvCxnSpPr>
          <p:cNvPr id="4" name="Connecteur droit 3"/>
          <p:cNvCxnSpPr/>
          <p:nvPr/>
        </p:nvCxnSpPr>
        <p:spPr>
          <a:xfrm>
            <a:off x="2396359" y="4834759"/>
            <a:ext cx="241738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9694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7C346F9-ABFA-AD49-8472-0B612E14B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65022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Un mot sur l’IP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A63068E-2684-9E9D-5C81-07563B7F3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90" y="692997"/>
            <a:ext cx="11222620" cy="2175669"/>
          </a:xfrm>
        </p:spPr>
        <p:txBody>
          <a:bodyPr/>
          <a:lstStyle/>
          <a:p>
            <a:r>
              <a:rPr lang="fr-FR" dirty="0"/>
              <a:t>Repérer le flux d’IP en PSPA</a:t>
            </a:r>
          </a:p>
          <a:p>
            <a:r>
              <a:rPr lang="fr-FR" dirty="0"/>
              <a:t>Tir Doppler continu</a:t>
            </a:r>
          </a:p>
          <a:p>
            <a:pPr marL="0" indent="0">
              <a:buNone/>
            </a:pPr>
            <a:endParaRPr lang="fr-FR" dirty="0"/>
          </a:p>
          <a:p>
            <a:r>
              <a:rPr lang="fr-FR" dirty="0" err="1"/>
              <a:t>PAPs</a:t>
            </a:r>
            <a:r>
              <a:rPr lang="fr-FR" dirty="0"/>
              <a:t> = 3 (vit proto D IP² + POD) – 2 (vit </a:t>
            </a:r>
            <a:r>
              <a:rPr lang="fr-FR" dirty="0" err="1"/>
              <a:t>téléD</a:t>
            </a:r>
            <a:r>
              <a:rPr lang="fr-FR" dirty="0"/>
              <a:t> IP² + POD) 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700ABF01-5967-01A3-1CF9-361AC4EFF6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965" y="2997879"/>
            <a:ext cx="4190035" cy="371059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C658141A-0565-A21E-1053-74588F1F82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754" y="2997878"/>
            <a:ext cx="4438650" cy="3702934"/>
          </a:xfrm>
          <a:prstGeom prst="rect">
            <a:avLst/>
          </a:prstGeom>
        </p:spPr>
      </p:pic>
      <p:cxnSp>
        <p:nvCxnSpPr>
          <p:cNvPr id="11" name="Connecteur droit avec flèche 10">
            <a:extLst>
              <a:ext uri="{FF2B5EF4-FFF2-40B4-BE49-F238E27FC236}">
                <a16:creationId xmlns:a16="http://schemas.microsoft.com/office/drawing/2014/main" id="{43461D0B-8A03-37D9-BB81-4D2767756970}"/>
              </a:ext>
            </a:extLst>
          </p:cNvPr>
          <p:cNvCxnSpPr>
            <a:cxnSpLocks/>
          </p:cNvCxnSpPr>
          <p:nvPr/>
        </p:nvCxnSpPr>
        <p:spPr>
          <a:xfrm>
            <a:off x="2476983" y="3144401"/>
            <a:ext cx="347240" cy="3564073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Image 13">
            <a:extLst>
              <a:ext uri="{FF2B5EF4-FFF2-40B4-BE49-F238E27FC236}">
                <a16:creationId xmlns:a16="http://schemas.microsoft.com/office/drawing/2014/main" id="{05F66B12-41AA-EFB4-3E64-83E48749CA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9871" y="2997878"/>
            <a:ext cx="3171825" cy="3702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432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2F45C20-3A2D-8468-6092-39D23052F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2057"/>
            <a:ext cx="10515600" cy="456678"/>
          </a:xfrm>
        </p:spPr>
        <p:txBody>
          <a:bodyPr>
            <a:normAutofit fontScale="90000"/>
          </a:bodyPr>
          <a:lstStyle/>
          <a:p>
            <a:pPr algn="ctr"/>
            <a:r>
              <a:rPr lang="fr-FR" dirty="0"/>
              <a:t>Compte rendu type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2B3C84A-F77D-95FA-41B0-ECC5D835F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765" y="807053"/>
            <a:ext cx="11326792" cy="4351338"/>
          </a:xfrm>
        </p:spPr>
        <p:txBody>
          <a:bodyPr>
            <a:normAutofit/>
          </a:bodyPr>
          <a:lstStyle/>
          <a:p>
            <a:r>
              <a:rPr lang="fr-FR" dirty="0"/>
              <a:t>VG non dilaté </a:t>
            </a:r>
            <a:r>
              <a:rPr lang="fr-FR" dirty="0">
                <a:solidFill>
                  <a:srgbClr val="0070C0"/>
                </a:solidFill>
              </a:rPr>
              <a:t>(DTDVG … mm) </a:t>
            </a:r>
            <a:r>
              <a:rPr lang="fr-FR" dirty="0"/>
              <a:t>non hypertrophié </a:t>
            </a:r>
            <a:r>
              <a:rPr lang="fr-FR" dirty="0">
                <a:solidFill>
                  <a:srgbClr val="0070C0"/>
                </a:solidFill>
              </a:rPr>
              <a:t>(SIV … mm; PP … mm)</a:t>
            </a:r>
          </a:p>
          <a:p>
            <a:r>
              <a:rPr lang="fr-FR" dirty="0"/>
              <a:t>Avec trouble cinétique (citer chaque segment concerné), FEVG </a:t>
            </a:r>
          </a:p>
          <a:p>
            <a:r>
              <a:rPr lang="fr-FR" dirty="0"/>
              <a:t>Débit cardiaque </a:t>
            </a:r>
            <a:r>
              <a:rPr lang="fr-FR" dirty="0">
                <a:solidFill>
                  <a:srgbClr val="0070C0"/>
                </a:solidFill>
              </a:rPr>
              <a:t>normal à 4 – 6 L/min </a:t>
            </a:r>
            <a:r>
              <a:rPr lang="fr-FR" dirty="0"/>
              <a:t>soit IC </a:t>
            </a:r>
            <a:r>
              <a:rPr lang="fr-FR" dirty="0">
                <a:solidFill>
                  <a:srgbClr val="0070C0"/>
                </a:solidFill>
              </a:rPr>
              <a:t>normal à 2,5 – 3,5 L/min/m²</a:t>
            </a:r>
          </a:p>
          <a:p>
            <a:r>
              <a:rPr lang="fr-FR" dirty="0"/>
              <a:t>Profil diastolique </a:t>
            </a:r>
            <a:r>
              <a:rPr lang="fr-FR" dirty="0">
                <a:solidFill>
                  <a:srgbClr val="0070C0"/>
                </a:solidFill>
              </a:rPr>
              <a:t>type </a:t>
            </a:r>
            <a:r>
              <a:rPr lang="fr-FR" dirty="0"/>
              <a:t>, E/E’ moyen , OG </a:t>
            </a:r>
            <a:r>
              <a:rPr lang="fr-FR" dirty="0">
                <a:solidFill>
                  <a:srgbClr val="0070C0"/>
                </a:solidFill>
              </a:rPr>
              <a:t>(non) dilatée </a:t>
            </a:r>
            <a:r>
              <a:rPr lang="fr-FR" dirty="0" err="1">
                <a:solidFill>
                  <a:srgbClr val="0070C0"/>
                </a:solidFill>
              </a:rPr>
              <a:t>mL</a:t>
            </a:r>
            <a:r>
              <a:rPr lang="fr-FR" dirty="0">
                <a:solidFill>
                  <a:srgbClr val="0070C0"/>
                </a:solidFill>
              </a:rPr>
              <a:t>/m²</a:t>
            </a:r>
          </a:p>
          <a:p>
            <a:r>
              <a:rPr lang="fr-FR" dirty="0"/>
              <a:t>Valve aortique </a:t>
            </a:r>
            <a:r>
              <a:rPr lang="fr-FR" dirty="0">
                <a:solidFill>
                  <a:srgbClr val="0070C0"/>
                </a:solidFill>
              </a:rPr>
              <a:t>bi/tricuspide</a:t>
            </a:r>
            <a:r>
              <a:rPr lang="fr-FR" dirty="0"/>
              <a:t>, (non) fuyante, (non) </a:t>
            </a:r>
            <a:r>
              <a:rPr lang="fr-FR" dirty="0" err="1"/>
              <a:t>stenosante</a:t>
            </a:r>
            <a:r>
              <a:rPr lang="fr-FR" dirty="0"/>
              <a:t> </a:t>
            </a:r>
            <a:r>
              <a:rPr lang="fr-FR" dirty="0">
                <a:solidFill>
                  <a:srgbClr val="0070C0"/>
                </a:solidFill>
              </a:rPr>
              <a:t>GM </a:t>
            </a:r>
            <a:r>
              <a:rPr lang="fr-FR" dirty="0" err="1">
                <a:solidFill>
                  <a:srgbClr val="0070C0"/>
                </a:solidFill>
              </a:rPr>
              <a:t>mmHg</a:t>
            </a:r>
            <a:endParaRPr lang="fr-FR" dirty="0">
              <a:solidFill>
                <a:srgbClr val="0070C0"/>
              </a:solidFill>
            </a:endParaRPr>
          </a:p>
          <a:p>
            <a:r>
              <a:rPr lang="fr-FR" dirty="0"/>
              <a:t>Valve mitrale fine/épaissie , IM </a:t>
            </a:r>
            <a:r>
              <a:rPr lang="fr-FR" dirty="0">
                <a:solidFill>
                  <a:srgbClr val="0070C0"/>
                </a:solidFill>
              </a:rPr>
              <a:t>/4 (ou minime/ semblant massive)</a:t>
            </a:r>
          </a:p>
          <a:p>
            <a:r>
              <a:rPr lang="fr-FR" dirty="0"/>
              <a:t>VD non dilaté </a:t>
            </a:r>
            <a:r>
              <a:rPr lang="fr-FR" dirty="0">
                <a:solidFill>
                  <a:srgbClr val="0070C0"/>
                </a:solidFill>
              </a:rPr>
              <a:t>(AT = mm) </a:t>
            </a:r>
            <a:r>
              <a:rPr lang="fr-FR" dirty="0" err="1"/>
              <a:t>normokinétique</a:t>
            </a:r>
            <a:r>
              <a:rPr lang="fr-FR" dirty="0"/>
              <a:t> </a:t>
            </a:r>
            <a:r>
              <a:rPr lang="fr-FR" dirty="0">
                <a:solidFill>
                  <a:srgbClr val="0070C0"/>
                </a:solidFill>
              </a:rPr>
              <a:t>(</a:t>
            </a:r>
            <a:r>
              <a:rPr lang="fr-FR" dirty="0" err="1">
                <a:solidFill>
                  <a:srgbClr val="0070C0"/>
                </a:solidFill>
              </a:rPr>
              <a:t>TAPSe</a:t>
            </a:r>
            <a:r>
              <a:rPr lang="fr-FR" dirty="0">
                <a:solidFill>
                  <a:srgbClr val="0070C0"/>
                </a:solidFill>
              </a:rPr>
              <a:t> mm, onde S’ cm/sec)</a:t>
            </a:r>
          </a:p>
          <a:p>
            <a:r>
              <a:rPr lang="fr-FR" dirty="0" err="1"/>
              <a:t>PAPs</a:t>
            </a:r>
            <a:r>
              <a:rPr lang="fr-FR" dirty="0"/>
              <a:t> par l’IT = </a:t>
            </a:r>
            <a:r>
              <a:rPr lang="fr-FR" dirty="0">
                <a:solidFill>
                  <a:srgbClr val="0070C0"/>
                </a:solidFill>
              </a:rPr>
              <a:t>gradient °P (</a:t>
            </a:r>
            <a:r>
              <a:rPr lang="fr-FR" dirty="0" err="1">
                <a:solidFill>
                  <a:srgbClr val="0070C0"/>
                </a:solidFill>
              </a:rPr>
              <a:t>mmHg</a:t>
            </a:r>
            <a:r>
              <a:rPr lang="fr-FR" dirty="0">
                <a:solidFill>
                  <a:srgbClr val="0070C0"/>
                </a:solidFill>
              </a:rPr>
              <a:t>) </a:t>
            </a:r>
            <a:r>
              <a:rPr lang="fr-FR" dirty="0"/>
              <a:t>+</a:t>
            </a:r>
            <a:r>
              <a:rPr lang="fr-FR" dirty="0">
                <a:solidFill>
                  <a:srgbClr val="0070C0"/>
                </a:solidFill>
              </a:rPr>
              <a:t> °POD (</a:t>
            </a:r>
            <a:r>
              <a:rPr lang="fr-FR" dirty="0" err="1">
                <a:solidFill>
                  <a:srgbClr val="0070C0"/>
                </a:solidFill>
              </a:rPr>
              <a:t>mmHg</a:t>
            </a:r>
            <a:r>
              <a:rPr lang="fr-FR" dirty="0">
                <a:solidFill>
                  <a:srgbClr val="0070C0"/>
                </a:solidFill>
              </a:rPr>
              <a:t>)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756894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4505613-32CB-E07E-0992-B1216BD6A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8907"/>
            <a:ext cx="10515600" cy="746045"/>
          </a:xfrm>
        </p:spPr>
        <p:txBody>
          <a:bodyPr/>
          <a:lstStyle/>
          <a:p>
            <a:pPr algn="ctr"/>
            <a:r>
              <a:rPr lang="fr-FR" b="1" dirty="0"/>
              <a:t>Péricarde</a:t>
            </a:r>
          </a:p>
        </p:txBody>
      </p:sp>
      <p:pic>
        <p:nvPicPr>
          <p:cNvPr id="4" name="video swinging heart">
            <a:hlinkClick r:id="" action="ppaction://media"/>
            <a:extLst>
              <a:ext uri="{FF2B5EF4-FFF2-40B4-BE49-F238E27FC236}">
                <a16:creationId xmlns:a16="http://schemas.microsoft.com/office/drawing/2014/main" id="{A2CDBD04-54CB-821A-E551-4D8706B33B2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53671" y="1219200"/>
            <a:ext cx="3683381" cy="4876800"/>
          </a:xfrm>
          <a:prstGeom prst="rect">
            <a:avLst/>
          </a:prstGeom>
        </p:spPr>
      </p:pic>
      <p:pic>
        <p:nvPicPr>
          <p:cNvPr id="7" name="Épanchement capotage od">
            <a:hlinkClick r:id="" action="ppaction://media"/>
            <a:extLst>
              <a:ext uri="{FF2B5EF4-FFF2-40B4-BE49-F238E27FC236}">
                <a16:creationId xmlns:a16="http://schemas.microsoft.com/office/drawing/2014/main" id="{5856E32E-9301-0B43-7157-8D00EA6017A2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965540" y="1219199"/>
            <a:ext cx="6872789" cy="4876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812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55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B320F79-EF13-C951-6559-E0B9F87FC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6229"/>
            <a:ext cx="10515600" cy="711321"/>
          </a:xfrm>
        </p:spPr>
        <p:txBody>
          <a:bodyPr/>
          <a:lstStyle/>
          <a:p>
            <a:pPr algn="ctr"/>
            <a:r>
              <a:rPr lang="fr-FR" dirty="0"/>
              <a:t>Compte-rendu type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201EBEC-F8C9-06ED-682C-B6525395CB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936" y="1253330"/>
            <a:ext cx="11349942" cy="5147469"/>
          </a:xfrm>
        </p:spPr>
        <p:txBody>
          <a:bodyPr/>
          <a:lstStyle/>
          <a:p>
            <a:r>
              <a:rPr lang="fr-FR" dirty="0"/>
              <a:t>VG non dilaté </a:t>
            </a:r>
            <a:r>
              <a:rPr lang="fr-FR" dirty="0">
                <a:solidFill>
                  <a:srgbClr val="0070C0"/>
                </a:solidFill>
              </a:rPr>
              <a:t>(DTDVG … mm) </a:t>
            </a:r>
            <a:r>
              <a:rPr lang="fr-FR" dirty="0"/>
              <a:t>non hypertrophié </a:t>
            </a:r>
            <a:r>
              <a:rPr lang="fr-FR" dirty="0">
                <a:solidFill>
                  <a:srgbClr val="0070C0"/>
                </a:solidFill>
              </a:rPr>
              <a:t>(SIV … mm; PP … mm)</a:t>
            </a:r>
          </a:p>
          <a:p>
            <a:r>
              <a:rPr lang="fr-FR" dirty="0"/>
              <a:t>Avec trouble cinétique (citer chaque segment concerné), FEVG </a:t>
            </a:r>
          </a:p>
          <a:p>
            <a:r>
              <a:rPr lang="fr-FR" dirty="0"/>
              <a:t>Débit cardiaque </a:t>
            </a:r>
            <a:r>
              <a:rPr lang="fr-FR" dirty="0">
                <a:solidFill>
                  <a:srgbClr val="0070C0"/>
                </a:solidFill>
              </a:rPr>
              <a:t>normal à 4 – 6 L/min </a:t>
            </a:r>
            <a:r>
              <a:rPr lang="fr-FR" dirty="0"/>
              <a:t>soit IC </a:t>
            </a:r>
            <a:r>
              <a:rPr lang="fr-FR" dirty="0">
                <a:solidFill>
                  <a:srgbClr val="0070C0"/>
                </a:solidFill>
              </a:rPr>
              <a:t>normal à 2,5 – 3,5 L/min/m²</a:t>
            </a:r>
          </a:p>
          <a:p>
            <a:r>
              <a:rPr lang="fr-FR" dirty="0"/>
              <a:t>Profil diastolique </a:t>
            </a:r>
            <a:r>
              <a:rPr lang="fr-FR" dirty="0">
                <a:solidFill>
                  <a:srgbClr val="0070C0"/>
                </a:solidFill>
              </a:rPr>
              <a:t>type </a:t>
            </a:r>
            <a:r>
              <a:rPr lang="fr-FR" dirty="0"/>
              <a:t>, E/E’ moyen , OG </a:t>
            </a:r>
            <a:r>
              <a:rPr lang="fr-FR" dirty="0">
                <a:solidFill>
                  <a:srgbClr val="0070C0"/>
                </a:solidFill>
              </a:rPr>
              <a:t>(non) dilatée </a:t>
            </a:r>
            <a:r>
              <a:rPr lang="fr-FR" dirty="0" err="1">
                <a:solidFill>
                  <a:srgbClr val="0070C0"/>
                </a:solidFill>
              </a:rPr>
              <a:t>mL</a:t>
            </a:r>
            <a:r>
              <a:rPr lang="fr-FR" dirty="0">
                <a:solidFill>
                  <a:srgbClr val="0070C0"/>
                </a:solidFill>
              </a:rPr>
              <a:t>/m²</a:t>
            </a:r>
          </a:p>
          <a:p>
            <a:r>
              <a:rPr lang="fr-FR" dirty="0"/>
              <a:t>Valve aortique </a:t>
            </a:r>
            <a:r>
              <a:rPr lang="fr-FR" dirty="0">
                <a:solidFill>
                  <a:srgbClr val="0070C0"/>
                </a:solidFill>
              </a:rPr>
              <a:t>bi/tricuspide</a:t>
            </a:r>
            <a:r>
              <a:rPr lang="fr-FR" dirty="0"/>
              <a:t>, (non) fuyante, (non) </a:t>
            </a:r>
            <a:r>
              <a:rPr lang="fr-FR" dirty="0" err="1"/>
              <a:t>stenosante</a:t>
            </a:r>
            <a:r>
              <a:rPr lang="fr-FR" dirty="0"/>
              <a:t> </a:t>
            </a:r>
            <a:r>
              <a:rPr lang="fr-FR" dirty="0">
                <a:solidFill>
                  <a:srgbClr val="0070C0"/>
                </a:solidFill>
              </a:rPr>
              <a:t>GM </a:t>
            </a:r>
            <a:r>
              <a:rPr lang="fr-FR" dirty="0" err="1">
                <a:solidFill>
                  <a:srgbClr val="0070C0"/>
                </a:solidFill>
              </a:rPr>
              <a:t>mmHg</a:t>
            </a:r>
            <a:endParaRPr lang="fr-FR" dirty="0">
              <a:solidFill>
                <a:srgbClr val="0070C0"/>
              </a:solidFill>
            </a:endParaRPr>
          </a:p>
          <a:p>
            <a:r>
              <a:rPr lang="fr-FR" dirty="0"/>
              <a:t>Valve mitrale fine/épaissie , IM </a:t>
            </a:r>
            <a:r>
              <a:rPr lang="fr-FR" dirty="0">
                <a:solidFill>
                  <a:srgbClr val="0070C0"/>
                </a:solidFill>
              </a:rPr>
              <a:t>/4 (ou minime/ semblant massive)</a:t>
            </a:r>
          </a:p>
          <a:p>
            <a:r>
              <a:rPr lang="fr-FR" dirty="0"/>
              <a:t>VD non dilaté </a:t>
            </a:r>
            <a:r>
              <a:rPr lang="fr-FR" dirty="0">
                <a:solidFill>
                  <a:srgbClr val="0070C0"/>
                </a:solidFill>
              </a:rPr>
              <a:t>(AT = mm) </a:t>
            </a:r>
            <a:r>
              <a:rPr lang="fr-FR" dirty="0" err="1"/>
              <a:t>normokinétique</a:t>
            </a:r>
            <a:r>
              <a:rPr lang="fr-FR" dirty="0"/>
              <a:t> </a:t>
            </a:r>
            <a:r>
              <a:rPr lang="fr-FR" dirty="0">
                <a:solidFill>
                  <a:srgbClr val="0070C0"/>
                </a:solidFill>
              </a:rPr>
              <a:t>(</a:t>
            </a:r>
            <a:r>
              <a:rPr lang="fr-FR" dirty="0" err="1">
                <a:solidFill>
                  <a:srgbClr val="0070C0"/>
                </a:solidFill>
              </a:rPr>
              <a:t>TAPSe</a:t>
            </a:r>
            <a:r>
              <a:rPr lang="fr-FR" dirty="0">
                <a:solidFill>
                  <a:srgbClr val="0070C0"/>
                </a:solidFill>
              </a:rPr>
              <a:t> mm, onde S’ cm/sec)</a:t>
            </a:r>
          </a:p>
          <a:p>
            <a:r>
              <a:rPr lang="fr-FR" dirty="0" err="1"/>
              <a:t>PAPs</a:t>
            </a:r>
            <a:r>
              <a:rPr lang="fr-FR" dirty="0"/>
              <a:t> par l’IT = </a:t>
            </a:r>
            <a:r>
              <a:rPr lang="fr-FR" dirty="0">
                <a:solidFill>
                  <a:srgbClr val="0070C0"/>
                </a:solidFill>
              </a:rPr>
              <a:t>gradient °P (</a:t>
            </a:r>
            <a:r>
              <a:rPr lang="fr-FR" dirty="0" err="1">
                <a:solidFill>
                  <a:srgbClr val="0070C0"/>
                </a:solidFill>
              </a:rPr>
              <a:t>mmHg</a:t>
            </a:r>
            <a:r>
              <a:rPr lang="fr-FR" dirty="0">
                <a:solidFill>
                  <a:srgbClr val="0070C0"/>
                </a:solidFill>
              </a:rPr>
              <a:t>) </a:t>
            </a:r>
            <a:r>
              <a:rPr lang="fr-FR" dirty="0"/>
              <a:t>+</a:t>
            </a:r>
            <a:r>
              <a:rPr lang="fr-FR" dirty="0">
                <a:solidFill>
                  <a:srgbClr val="0070C0"/>
                </a:solidFill>
              </a:rPr>
              <a:t> °POD (</a:t>
            </a:r>
            <a:r>
              <a:rPr lang="fr-FR" dirty="0" err="1">
                <a:solidFill>
                  <a:srgbClr val="0070C0"/>
                </a:solidFill>
              </a:rPr>
              <a:t>mmHg</a:t>
            </a:r>
            <a:r>
              <a:rPr lang="fr-FR" dirty="0">
                <a:solidFill>
                  <a:srgbClr val="0070C0"/>
                </a:solidFill>
              </a:rPr>
              <a:t>)</a:t>
            </a:r>
          </a:p>
          <a:p>
            <a:r>
              <a:rPr lang="fr-FR" dirty="0"/>
              <a:t>Péricarde</a:t>
            </a:r>
            <a:r>
              <a:rPr lang="fr-FR" dirty="0">
                <a:solidFill>
                  <a:srgbClr val="0070C0"/>
                </a:solidFill>
              </a:rPr>
              <a:t> sec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650219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1926</TotalTime>
  <Words>1744</Words>
  <Application>Microsoft Office PowerPoint</Application>
  <PresentationFormat>Grand écran</PresentationFormat>
  <Paragraphs>301</Paragraphs>
  <Slides>35</Slides>
  <Notes>3</Notes>
  <HiddenSlides>0</HiddenSlides>
  <MMClips>14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35</vt:i4>
      </vt:variant>
    </vt:vector>
  </HeadingPairs>
  <TitlesOfParts>
    <vt:vector size="40" baseType="lpstr">
      <vt:lpstr>Arial</vt:lpstr>
      <vt:lpstr>Calibri</vt:lpstr>
      <vt:lpstr>Calibri Light</vt:lpstr>
      <vt:lpstr>Wingdings</vt:lpstr>
      <vt:lpstr>Thème Office</vt:lpstr>
      <vt:lpstr>Cours ETT internes </vt:lpstr>
      <vt:lpstr>Présentation PowerPoint</vt:lpstr>
      <vt:lpstr>Cœur gauche</vt:lpstr>
      <vt:lpstr>Etude VG: morphologie</vt:lpstr>
      <vt:lpstr>Exemples d’hypertrophie</vt:lpstr>
      <vt:lpstr>Compte rendu type</vt:lpstr>
      <vt:lpstr>Systole: comportement VG</vt:lpstr>
      <vt:lpstr>Compte rendu type</vt:lpstr>
      <vt:lpstr>Systole: hémodynamique (débit cardiaque)</vt:lpstr>
      <vt:lpstr>Compte rendu type</vt:lpstr>
      <vt:lpstr>Diastole</vt:lpstr>
      <vt:lpstr>Profil normal</vt:lpstr>
      <vt:lpstr>Les types de dysfonction diastolique</vt:lpstr>
      <vt:lpstr>Profil type 1: trouble de la relaxation</vt:lpstr>
      <vt:lpstr>Profil type 2: pseudo-normal</vt:lpstr>
      <vt:lpstr>Profil type 3 : restrictif</vt:lpstr>
      <vt:lpstr>Cardiopathie typiquement restrictive: amylose</vt:lpstr>
      <vt:lpstr>Présentation PowerPoint</vt:lpstr>
      <vt:lpstr>Doppler tissulaire (TVI + doppler pulsé)</vt:lpstr>
      <vt:lpstr>Mesure volume OG</vt:lpstr>
      <vt:lpstr>Présentation PowerPoint</vt:lpstr>
      <vt:lpstr>Compte rendu type</vt:lpstr>
      <vt:lpstr>Description valves gauches</vt:lpstr>
      <vt:lpstr>Compte rendu type</vt:lpstr>
      <vt:lpstr>Cœur droit</vt:lpstr>
      <vt:lpstr>Présentation PowerPoint</vt:lpstr>
      <vt:lpstr>Mesures VD</vt:lpstr>
      <vt:lpstr>Exemple de cœur pulmonaire aigu </vt:lpstr>
      <vt:lpstr>Compte rendu type</vt:lpstr>
      <vt:lpstr>Mesure PAPs </vt:lpstr>
      <vt:lpstr>Présentation PowerPoint</vt:lpstr>
      <vt:lpstr>Un mot sur l’IP</vt:lpstr>
      <vt:lpstr>Compte rendu type</vt:lpstr>
      <vt:lpstr>Péricarde</vt:lpstr>
      <vt:lpstr>Compte-rendu type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 ETT internes </dc:title>
  <dc:creator>marc vivien</dc:creator>
  <cp:lastModifiedBy>VIVIEN Marc</cp:lastModifiedBy>
  <cp:revision>47</cp:revision>
  <dcterms:created xsi:type="dcterms:W3CDTF">2023-11-20T07:13:01Z</dcterms:created>
  <dcterms:modified xsi:type="dcterms:W3CDTF">2023-12-14T14:24:53Z</dcterms:modified>
</cp:coreProperties>
</file>