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59" r:id="rId3"/>
    <p:sldId id="269" r:id="rId4"/>
    <p:sldId id="260" r:id="rId5"/>
    <p:sldId id="258" r:id="rId6"/>
    <p:sldId id="261" r:id="rId7"/>
    <p:sldId id="265" r:id="rId8"/>
    <p:sldId id="262" r:id="rId9"/>
    <p:sldId id="263" r:id="rId10"/>
    <p:sldId id="257" r:id="rId11"/>
    <p:sldId id="256" r:id="rId12"/>
    <p:sldId id="267" r:id="rId13"/>
    <p:sldId id="268" r:id="rId14"/>
    <p:sldId id="270" r:id="rId15"/>
    <p:sldId id="271" r:id="rId16"/>
    <p:sldId id="272" r:id="rId17"/>
    <p:sldId id="273" r:id="rId18"/>
    <p:sldId id="274"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74" d="100"/>
          <a:sy n="74" d="100"/>
        </p:scale>
        <p:origin x="691"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9FA397-1BF1-F19C-D7A4-E97AEC57FF7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85514ED-AC96-8769-A06F-8C8C2E64B35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D9C93F2-4EDB-E561-C350-2920BE716845}"/>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5" name="Espace réservé du pied de page 4">
            <a:extLst>
              <a:ext uri="{FF2B5EF4-FFF2-40B4-BE49-F238E27FC236}">
                <a16:creationId xmlns:a16="http://schemas.microsoft.com/office/drawing/2014/main" id="{21288711-4B0F-D6AC-E590-2D9B628E245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0F1919D-7431-2F9C-4BFB-9F66158B2E3D}"/>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3889901467"/>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4D17BE7-5B6D-35E4-89AE-0ADBC66ACE2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3452BD-FA9D-068B-D8FD-58387A2099B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CE0AFE7-F257-AB28-3451-2F9B57671DD9}"/>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5" name="Espace réservé du pied de page 4">
            <a:extLst>
              <a:ext uri="{FF2B5EF4-FFF2-40B4-BE49-F238E27FC236}">
                <a16:creationId xmlns:a16="http://schemas.microsoft.com/office/drawing/2014/main" id="{88C87CA3-E0F2-17C3-6F69-2252F2B391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E1C295-0BA8-DB1C-2AF7-CD5E812BEDAE}"/>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3755730554"/>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E3F5F6-E30A-0F35-F071-912303044A8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411E755-AA64-907D-9B96-97EDE65420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931B5B4-6F33-5FA6-FCED-631CFD4B6AA1}"/>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5" name="Espace réservé du pied de page 4">
            <a:extLst>
              <a:ext uri="{FF2B5EF4-FFF2-40B4-BE49-F238E27FC236}">
                <a16:creationId xmlns:a16="http://schemas.microsoft.com/office/drawing/2014/main" id="{70B1F1E7-0949-A6D1-160F-3082675F765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893A1F7-78F6-1457-9115-121D96B6BDB4}"/>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1521367815"/>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766731B-5C0C-C30E-31AB-118C043973C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F0F5B86-772B-0E83-3BFB-90D3F0C4C00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7061F06-214D-8D46-8DA3-5BF5EFF2F2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5150F8C-290D-8764-FB14-96DEA0FA040F}"/>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6" name="Espace réservé du pied de page 5">
            <a:extLst>
              <a:ext uri="{FF2B5EF4-FFF2-40B4-BE49-F238E27FC236}">
                <a16:creationId xmlns:a16="http://schemas.microsoft.com/office/drawing/2014/main" id="{0BCE5ECC-6616-356E-7026-0F0CA3D2D3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E70F4A-F463-A89A-3BCF-D082CE7420FF}"/>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3198756367"/>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47D597-635A-0E86-E4E7-3E64E771737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1D3A356-AA8B-99DA-79FA-BC76AB18C1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D2A75E5-343B-C987-DBF3-91C149AB8BB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31AE4D3-6687-B7A2-F8FD-B67259D1BB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83596F-5409-36BC-240E-97DB6AC25E0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D002900-AA9E-D683-4FB5-DACBA93785DE}"/>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8" name="Espace réservé du pied de page 7">
            <a:extLst>
              <a:ext uri="{FF2B5EF4-FFF2-40B4-BE49-F238E27FC236}">
                <a16:creationId xmlns:a16="http://schemas.microsoft.com/office/drawing/2014/main" id="{1B2CAB80-0565-2389-A040-B119F6DF025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B4FFF13-32DA-EC22-0156-29C2D78CB7BF}"/>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2346079686"/>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0BECD4-7724-9527-D1D2-25272E8752B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DDB42EE-389E-E3A3-4902-D3AF36EB8EBE}"/>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4" name="Espace réservé du pied de page 3">
            <a:extLst>
              <a:ext uri="{FF2B5EF4-FFF2-40B4-BE49-F238E27FC236}">
                <a16:creationId xmlns:a16="http://schemas.microsoft.com/office/drawing/2014/main" id="{F66E4144-D0DE-4E59-15F4-9C194A104A3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D2FE598-2802-FE92-034F-19436DF2578A}"/>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2426540480"/>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BFEFE79-8C90-1AB0-23B8-0FD8FE25A44A}"/>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3" name="Espace réservé du pied de page 2">
            <a:extLst>
              <a:ext uri="{FF2B5EF4-FFF2-40B4-BE49-F238E27FC236}">
                <a16:creationId xmlns:a16="http://schemas.microsoft.com/office/drawing/2014/main" id="{9890447A-29DD-338E-101A-046F7400C81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C1211DB-CA2A-7422-A6D2-BF2E2F9598C9}"/>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3729559755"/>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526B05-5955-CE3A-FA7D-2730903F123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DCDACB4-37F0-5858-A604-16A863F325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441D39B-2F5B-8A6B-CCFB-5E34B5E502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C6D547A-4B3F-8221-8B0F-57F8D7E2F88A}"/>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6" name="Espace réservé du pied de page 5">
            <a:extLst>
              <a:ext uri="{FF2B5EF4-FFF2-40B4-BE49-F238E27FC236}">
                <a16:creationId xmlns:a16="http://schemas.microsoft.com/office/drawing/2014/main" id="{2B84D32C-F2FD-CB6F-3632-AD98768AC0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CF4D06-698C-4153-E78A-19CB46D7D0F4}"/>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1973941608"/>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8C7F14-219E-B370-2F2D-761E13A89C1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8DF93D0-C59B-48C7-A8B4-A85D4D4DDF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01DE850-BA56-A807-E3F2-6CF9BEF56A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A92FBCF-65CA-1FD6-D859-48CD3E433B38}"/>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6" name="Espace réservé du pied de page 5">
            <a:extLst>
              <a:ext uri="{FF2B5EF4-FFF2-40B4-BE49-F238E27FC236}">
                <a16:creationId xmlns:a16="http://schemas.microsoft.com/office/drawing/2014/main" id="{F218F90C-BDE9-D5A6-D8B9-3F37C3BDCA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B21A73-E6E3-6D8B-3809-DFBE6C4A5421}"/>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193099290"/>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14C493-073D-7621-964F-8C9015CE6B9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6B7DB5D-5A24-2854-B1CB-2E7E7A213B49}"/>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720C2B5-2924-8E04-65F7-02FB87E78BA4}"/>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5" name="Espace réservé du pied de page 4">
            <a:extLst>
              <a:ext uri="{FF2B5EF4-FFF2-40B4-BE49-F238E27FC236}">
                <a16:creationId xmlns:a16="http://schemas.microsoft.com/office/drawing/2014/main" id="{02EE9621-1952-0A94-3BA9-6571BFAACF2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28DE078-03BE-DCF3-E059-5100457B129C}"/>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540439364"/>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FCC5ABF-F7AD-B26B-D60D-4822DD917B6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25193E7-5717-5474-9BA3-04BAABBE0D2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F66CBAF-2EE2-FFCA-EA37-5BD5F0D7231A}"/>
              </a:ext>
            </a:extLst>
          </p:cNvPr>
          <p:cNvSpPr>
            <a:spLocks noGrp="1"/>
          </p:cNvSpPr>
          <p:nvPr>
            <p:ph type="dt" sz="half" idx="10"/>
          </p:nvPr>
        </p:nvSpPr>
        <p:spPr/>
        <p:txBody>
          <a:bodyPr/>
          <a:lstStyle/>
          <a:p>
            <a:fld id="{50DA33AA-9809-4AEB-B658-1BA8A44D33BE}" type="datetimeFigureOut">
              <a:rPr lang="fr-FR" smtClean="0"/>
              <a:t>26/05/2024</a:t>
            </a:fld>
            <a:endParaRPr lang="fr-FR"/>
          </a:p>
        </p:txBody>
      </p:sp>
      <p:sp>
        <p:nvSpPr>
          <p:cNvPr id="5" name="Espace réservé du pied de page 4">
            <a:extLst>
              <a:ext uri="{FF2B5EF4-FFF2-40B4-BE49-F238E27FC236}">
                <a16:creationId xmlns:a16="http://schemas.microsoft.com/office/drawing/2014/main" id="{8490D4A9-762D-97EE-003C-D5A7B55DE3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C345928-CBF3-9DE3-43D5-91C5EA8A55B8}"/>
              </a:ext>
            </a:extLst>
          </p:cNvPr>
          <p:cNvSpPr>
            <a:spLocks noGrp="1"/>
          </p:cNvSpPr>
          <p:nvPr>
            <p:ph type="sldNum" sz="quarter" idx="12"/>
          </p:nvPr>
        </p:nvSpPr>
        <p:spPr/>
        <p:txBody>
          <a:bodyPr/>
          <a:lstStyle/>
          <a:p>
            <a:fld id="{C357EBDB-2A46-404A-A33A-449F1721C462}" type="slidenum">
              <a:rPr lang="fr-FR" smtClean="0"/>
              <a:t>‹N°›</a:t>
            </a:fld>
            <a:endParaRPr lang="fr-FR"/>
          </a:p>
        </p:txBody>
      </p:sp>
    </p:spTree>
    <p:extLst>
      <p:ext uri="{BB962C8B-B14F-4D97-AF65-F5344CB8AC3E}">
        <p14:creationId xmlns:p14="http://schemas.microsoft.com/office/powerpoint/2010/main" val="376078590"/>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997451B-A1FA-A5C4-4D82-9FDCDC7B0A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24F9A7C-9029-7B8C-9128-30ED3E6CE7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41BCAE-665F-EFD4-8990-A3B6F927681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DA33AA-9809-4AEB-B658-1BA8A44D33BE}" type="datetimeFigureOut">
              <a:rPr lang="fr-FR" smtClean="0"/>
              <a:t>26/05/2024</a:t>
            </a:fld>
            <a:endParaRPr lang="fr-FR"/>
          </a:p>
        </p:txBody>
      </p:sp>
      <p:sp>
        <p:nvSpPr>
          <p:cNvPr id="5" name="Espace réservé du pied de page 4">
            <a:extLst>
              <a:ext uri="{FF2B5EF4-FFF2-40B4-BE49-F238E27FC236}">
                <a16:creationId xmlns:a16="http://schemas.microsoft.com/office/drawing/2014/main" id="{3E864384-082A-9A1E-9F3D-D2C958C318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47249DD-B678-68F2-F716-8B11ED2386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57EBDB-2A46-404A-A33A-449F1721C462}" type="slidenum">
              <a:rPr lang="fr-FR" smtClean="0"/>
              <a:t>‹N°›</a:t>
            </a:fld>
            <a:endParaRPr lang="fr-FR"/>
          </a:p>
        </p:txBody>
      </p:sp>
    </p:spTree>
    <p:extLst>
      <p:ext uri="{BB962C8B-B14F-4D97-AF65-F5344CB8AC3E}">
        <p14:creationId xmlns:p14="http://schemas.microsoft.com/office/powerpoint/2010/main" val="33580749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C58CFC6E-8471-BF0F-8C1E-A722814AE11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762250" y="1390650"/>
            <a:ext cx="6667500" cy="4762500"/>
          </a:xfrm>
          <a:prstGeom prst="rect">
            <a:avLst/>
          </a:prstGeom>
        </p:spPr>
      </p:pic>
      <p:sp>
        <p:nvSpPr>
          <p:cNvPr id="2" name="Rectangle 1">
            <a:extLst>
              <a:ext uri="{FF2B5EF4-FFF2-40B4-BE49-F238E27FC236}">
                <a16:creationId xmlns:a16="http://schemas.microsoft.com/office/drawing/2014/main" id="{076BFF7B-BB95-DED3-016D-E8771AF4D44C}"/>
              </a:ext>
            </a:extLst>
          </p:cNvPr>
          <p:cNvSpPr/>
          <p:nvPr/>
        </p:nvSpPr>
        <p:spPr>
          <a:xfrm>
            <a:off x="3186113" y="271463"/>
            <a:ext cx="5722068" cy="923330"/>
          </a:xfrm>
          <a:prstGeom prst="rect">
            <a:avLst/>
          </a:prstGeom>
          <a:noFill/>
        </p:spPr>
        <p:txBody>
          <a:bodyPr wrap="square" lIns="91440" tIns="45720" rIns="91440" bIns="45720">
            <a:spAutoFit/>
          </a:bodyPr>
          <a:lstStyle/>
          <a:p>
            <a:pPr algn="ctr"/>
            <a:r>
              <a:rPr lang="fr-FR" sz="5400" dirty="0">
                <a:ln w="0"/>
                <a:solidFill>
                  <a:srgbClr val="FFFF00"/>
                </a:solidFill>
                <a:effectLst>
                  <a:outerShdw blurRad="38100" dist="19050" dir="2700000" algn="tl" rotWithShape="0">
                    <a:schemeClr val="dk1">
                      <a:alpha val="40000"/>
                    </a:schemeClr>
                  </a:outerShdw>
                </a:effectLst>
              </a:rPr>
              <a:t>Marguerite  DURAS</a:t>
            </a:r>
            <a:endParaRPr lang="fr-FR" sz="5400" b="0" cap="none" spc="0" dirty="0">
              <a:ln w="0"/>
              <a:solidFill>
                <a:srgbClr val="FFFF00"/>
              </a:solidFill>
              <a:effectLst>
                <a:outerShdw blurRad="38100" dist="19050" dir="2700000" algn="tl" rotWithShape="0">
                  <a:schemeClr val="dk1">
                    <a:alpha val="40000"/>
                  </a:schemeClr>
                </a:outerShdw>
              </a:effectLst>
            </a:endParaRPr>
          </a:p>
        </p:txBody>
      </p:sp>
      <p:sp>
        <p:nvSpPr>
          <p:cNvPr id="4" name="ZoneTexte 3">
            <a:extLst>
              <a:ext uri="{FF2B5EF4-FFF2-40B4-BE49-F238E27FC236}">
                <a16:creationId xmlns:a16="http://schemas.microsoft.com/office/drawing/2014/main" id="{DA4A4F0A-C866-8BE1-9DC6-9CE8CFBE603B}"/>
              </a:ext>
            </a:extLst>
          </p:cNvPr>
          <p:cNvSpPr txBox="1"/>
          <p:nvPr/>
        </p:nvSpPr>
        <p:spPr>
          <a:xfrm>
            <a:off x="9507682" y="3855027"/>
            <a:ext cx="2684318" cy="1384995"/>
          </a:xfrm>
          <a:prstGeom prst="rect">
            <a:avLst/>
          </a:prstGeom>
          <a:noFill/>
        </p:spPr>
        <p:txBody>
          <a:bodyPr wrap="square" rtlCol="0">
            <a:spAutoFit/>
          </a:bodyPr>
          <a:lstStyle/>
          <a:p>
            <a:r>
              <a:rPr lang="fr-FR" sz="2800" b="1" dirty="0">
                <a:solidFill>
                  <a:srgbClr val="FFFF00"/>
                </a:solidFill>
              </a:rPr>
              <a:t>Cliquez Droit pour Avancer</a:t>
            </a:r>
          </a:p>
          <a:p>
            <a:r>
              <a:rPr lang="fr-FR" sz="2800" b="1" dirty="0">
                <a:solidFill>
                  <a:srgbClr val="FFFF00"/>
                </a:solidFill>
              </a:rPr>
              <a:t>Merci</a:t>
            </a:r>
            <a:endParaRPr lang="fr-FR" sz="2400" b="1" dirty="0">
              <a:solidFill>
                <a:srgbClr val="FFFF00"/>
              </a:solidFill>
            </a:endParaRPr>
          </a:p>
        </p:txBody>
      </p:sp>
    </p:spTree>
    <p:extLst>
      <p:ext uri="{BB962C8B-B14F-4D97-AF65-F5344CB8AC3E}">
        <p14:creationId xmlns:p14="http://schemas.microsoft.com/office/powerpoint/2010/main" val="2304569410"/>
      </p:ext>
    </p:extLst>
  </p:cSld>
  <p:clrMapOvr>
    <a:masterClrMapping/>
  </p:clrMapOvr>
  <mc:AlternateContent xmlns:mc="http://schemas.openxmlformats.org/markup-compatibility/2006">
    <mc:Choice xmlns:p14="http://schemas.microsoft.com/office/powerpoint/2010/main" Requires="p14">
      <p:transition spd="slow" p14:dur="5000">
        <p:wipe/>
        <p:sndAc>
          <p:stSnd loop="1">
            <p:snd r:embed="rId2" name="The Lake and I composed by Ernesto Cortazar.wav"/>
          </p:stSnd>
        </p:sndAc>
      </p:transition>
    </mc:Choice>
    <mc:Fallback>
      <p:transition spd="slow">
        <p:wipe/>
        <p:sndAc>
          <p:stSnd loop="1">
            <p:snd r:embed="rId2" name="The Lake and I composed by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C8FC786-254D-6D53-BA39-807E9B516D5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96000" y="1045368"/>
            <a:ext cx="4767263" cy="4767263"/>
          </a:xfrm>
          <a:prstGeom prst="rect">
            <a:avLst/>
          </a:prstGeom>
          <a:ln w="38100">
            <a:solidFill>
              <a:srgbClr val="FFFF00"/>
            </a:solidFill>
          </a:ln>
        </p:spPr>
      </p:pic>
      <p:sp>
        <p:nvSpPr>
          <p:cNvPr id="2" name="ZoneTexte 1">
            <a:extLst>
              <a:ext uri="{FF2B5EF4-FFF2-40B4-BE49-F238E27FC236}">
                <a16:creationId xmlns:a16="http://schemas.microsoft.com/office/drawing/2014/main" id="{3DAF6A10-1669-6BB2-5572-F1B3642E9132}"/>
              </a:ext>
            </a:extLst>
          </p:cNvPr>
          <p:cNvSpPr txBox="1"/>
          <p:nvPr/>
        </p:nvSpPr>
        <p:spPr>
          <a:xfrm>
            <a:off x="396240" y="488096"/>
            <a:ext cx="5600700" cy="5324535"/>
          </a:xfrm>
          <a:prstGeom prst="rect">
            <a:avLst/>
          </a:prstGeom>
          <a:noFill/>
        </p:spPr>
        <p:txBody>
          <a:bodyPr wrap="square" rtlCol="0">
            <a:spAutoFit/>
          </a:bodyPr>
          <a:lstStyle/>
          <a:p>
            <a:r>
              <a:rPr lang="fr-FR" sz="2000" b="1" dirty="0">
                <a:solidFill>
                  <a:srgbClr val="FFFF00"/>
                </a:solidFill>
              </a:rPr>
              <a:t>Née en 1914, en Indochine (actuel Vietnam)</a:t>
            </a:r>
          </a:p>
          <a:p>
            <a:endParaRPr lang="fr-FR" sz="2000" b="1" dirty="0">
              <a:solidFill>
                <a:srgbClr val="FFFF00"/>
              </a:solidFill>
            </a:endParaRPr>
          </a:p>
          <a:p>
            <a:r>
              <a:rPr lang="fr-FR" sz="2000" b="1" dirty="0">
                <a:solidFill>
                  <a:srgbClr val="FFFF00"/>
                </a:solidFill>
              </a:rPr>
              <a:t> près de Saïgon  ,</a:t>
            </a:r>
          </a:p>
          <a:p>
            <a:r>
              <a:rPr lang="fr-FR" sz="2000" b="1" dirty="0">
                <a:solidFill>
                  <a:srgbClr val="FFFF00"/>
                </a:solidFill>
              </a:rPr>
              <a:t> nom de naissance : Marguerite  DONNADIEU  ,</a:t>
            </a:r>
          </a:p>
          <a:p>
            <a:r>
              <a:rPr lang="fr-FR" sz="2000" b="1" dirty="0">
                <a:solidFill>
                  <a:srgbClr val="FFFF00"/>
                </a:solidFill>
              </a:rPr>
              <a:t> son père Henri dirige le collège</a:t>
            </a:r>
          </a:p>
          <a:p>
            <a:r>
              <a:rPr lang="fr-FR" sz="2000" b="1" dirty="0">
                <a:solidFill>
                  <a:srgbClr val="FFFF00"/>
                </a:solidFill>
              </a:rPr>
              <a:t>  du protectorat Français à Hanoï et, inspecte les</a:t>
            </a:r>
          </a:p>
          <a:p>
            <a:r>
              <a:rPr lang="fr-FR" sz="2000" b="1" dirty="0">
                <a:solidFill>
                  <a:srgbClr val="FFFF00"/>
                </a:solidFill>
              </a:rPr>
              <a:t>  écoles de Phnom Penh.</a:t>
            </a:r>
          </a:p>
          <a:p>
            <a:endParaRPr lang="fr-FR" sz="2000" b="1" dirty="0">
              <a:solidFill>
                <a:srgbClr val="FFFF00"/>
              </a:solidFill>
            </a:endParaRPr>
          </a:p>
          <a:p>
            <a:r>
              <a:rPr lang="fr-FR" sz="2000" b="1" dirty="0">
                <a:solidFill>
                  <a:srgbClr val="FFFF00"/>
                </a:solidFill>
              </a:rPr>
              <a:t> rapatrié en France (raison santé) en 1921</a:t>
            </a:r>
          </a:p>
          <a:p>
            <a:r>
              <a:rPr lang="fr-FR" sz="2000" b="1" dirty="0">
                <a:solidFill>
                  <a:srgbClr val="FFFF00"/>
                </a:solidFill>
              </a:rPr>
              <a:t> natif de Villeneuve sur Lot, il s’installe près de DURAS</a:t>
            </a:r>
          </a:p>
          <a:p>
            <a:r>
              <a:rPr lang="fr-FR" sz="2000" b="1" dirty="0">
                <a:solidFill>
                  <a:srgbClr val="FFFF00"/>
                </a:solidFill>
              </a:rPr>
              <a:t> et, acquiert l’ancienne ferme Platier à Pardaillan</a:t>
            </a:r>
          </a:p>
          <a:p>
            <a:r>
              <a:rPr lang="fr-FR" sz="2000" b="1" dirty="0">
                <a:solidFill>
                  <a:srgbClr val="FFFF00"/>
                </a:solidFill>
              </a:rPr>
              <a:t> il décède fin 1921 prématurément.</a:t>
            </a:r>
          </a:p>
          <a:p>
            <a:r>
              <a:rPr lang="fr-FR" sz="2000" b="1" dirty="0">
                <a:solidFill>
                  <a:srgbClr val="FFFF00"/>
                </a:solidFill>
              </a:rPr>
              <a:t>Sa veuve, directrice d’école à Phnom Penh rentre en France avec Marguerite et ses 2 autres enfants en 1922</a:t>
            </a:r>
          </a:p>
          <a:p>
            <a:r>
              <a:rPr lang="fr-FR" sz="2000" b="1" dirty="0">
                <a:solidFill>
                  <a:srgbClr val="FFFF00"/>
                </a:solidFill>
              </a:rPr>
              <a:t> et, s’installe dans la maison paternelle du Platier</a:t>
            </a:r>
          </a:p>
        </p:txBody>
      </p:sp>
    </p:spTree>
    <p:extLst>
      <p:ext uri="{BB962C8B-B14F-4D97-AF65-F5344CB8AC3E}">
        <p14:creationId xmlns:p14="http://schemas.microsoft.com/office/powerpoint/2010/main" val="3607784033"/>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CA4EC0D-9A33-CD57-5747-68120BEFD2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266700"/>
            <a:ext cx="9753600" cy="6324600"/>
          </a:xfrm>
          <a:prstGeom prst="rect">
            <a:avLst/>
          </a:prstGeom>
          <a:ln w="31750">
            <a:solidFill>
              <a:srgbClr val="7030A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883989978"/>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AA07A47-88C7-5364-0902-210C8FBA6C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14487" y="595312"/>
            <a:ext cx="3619500" cy="5667375"/>
          </a:xfrm>
          <a:prstGeom prst="rect">
            <a:avLst/>
          </a:prstGeom>
          <a:ln w="38100">
            <a:solidFill>
              <a:srgbClr val="FFFF00"/>
            </a:solidFill>
          </a:ln>
        </p:spPr>
      </p:pic>
      <p:sp>
        <p:nvSpPr>
          <p:cNvPr id="2" name="ZoneTexte 1">
            <a:extLst>
              <a:ext uri="{FF2B5EF4-FFF2-40B4-BE49-F238E27FC236}">
                <a16:creationId xmlns:a16="http://schemas.microsoft.com/office/drawing/2014/main" id="{5AA2CBC7-0EA6-EAC2-E5FD-5972E9BE45EA}"/>
              </a:ext>
            </a:extLst>
          </p:cNvPr>
          <p:cNvSpPr txBox="1"/>
          <p:nvPr/>
        </p:nvSpPr>
        <p:spPr>
          <a:xfrm>
            <a:off x="6096000" y="728663"/>
            <a:ext cx="5119688" cy="4247317"/>
          </a:xfrm>
          <a:prstGeom prst="rect">
            <a:avLst/>
          </a:prstGeom>
          <a:noFill/>
        </p:spPr>
        <p:txBody>
          <a:bodyPr wrap="square" rtlCol="0">
            <a:spAutoFit/>
          </a:bodyPr>
          <a:lstStyle/>
          <a:p>
            <a:r>
              <a:rPr lang="fr-FR" b="1" dirty="0"/>
              <a:t>Elle prend comme nom de plume celui du village</a:t>
            </a:r>
          </a:p>
          <a:p>
            <a:r>
              <a:rPr lang="fr-FR" b="1" dirty="0"/>
              <a:t> de Lot en Garonne où son père s’était installé</a:t>
            </a:r>
          </a:p>
          <a:p>
            <a:endParaRPr lang="fr-FR" b="1" dirty="0"/>
          </a:p>
          <a:p>
            <a:r>
              <a:rPr lang="fr-FR" b="1" dirty="0"/>
              <a:t>Premier roman en 1943 y sera consacré</a:t>
            </a:r>
          </a:p>
          <a:p>
            <a:endParaRPr lang="fr-FR" b="1" dirty="0"/>
          </a:p>
          <a:p>
            <a:r>
              <a:rPr lang="fr-FR" b="1" dirty="0"/>
              <a:t>Elle crée un style minimaliste, loin des codes traditionnels du roman</a:t>
            </a:r>
          </a:p>
          <a:p>
            <a:r>
              <a:rPr lang="fr-FR" b="1" dirty="0"/>
              <a:t> inventant l’autofiction</a:t>
            </a:r>
          </a:p>
          <a:p>
            <a:endParaRPr lang="fr-FR" b="1" dirty="0"/>
          </a:p>
          <a:p>
            <a:r>
              <a:rPr lang="fr-FR" b="1" dirty="0"/>
              <a:t>Son œuvre sera constituée de sensations, d’intimité avec des lieux, entre les êtres, témoin des réalités sociales. L’enfance n’est jamais bien loin</a:t>
            </a:r>
          </a:p>
          <a:p>
            <a:endParaRPr lang="fr-FR" b="1" dirty="0"/>
          </a:p>
          <a:p>
            <a:r>
              <a:rPr lang="fr-FR" b="1" dirty="0"/>
              <a:t>Ses thèmes : l’attente, l’amour, la folie, l’écriture; la sensualité féminine, l’</a:t>
            </a:r>
            <a:r>
              <a:rPr lang="fr-FR" b="1" dirty="0" err="1"/>
              <a:t>alccol</a:t>
            </a:r>
            <a:r>
              <a:rPr lang="fr-FR" b="1" dirty="0"/>
              <a:t>……..</a:t>
            </a:r>
          </a:p>
        </p:txBody>
      </p:sp>
    </p:spTree>
    <p:extLst>
      <p:ext uri="{BB962C8B-B14F-4D97-AF65-F5344CB8AC3E}">
        <p14:creationId xmlns:p14="http://schemas.microsoft.com/office/powerpoint/2010/main" val="3566124823"/>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7FFDECB-43AC-8F4F-69AB-76193180BE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90862" y="185737"/>
            <a:ext cx="3810000" cy="6486525"/>
          </a:xfrm>
          <a:prstGeom prst="rect">
            <a:avLst/>
          </a:prstGeom>
          <a:ln w="38100">
            <a:solidFill>
              <a:srgbClr val="7030A0"/>
            </a:solidFill>
            <a:extLst>
              <a:ext uri="{C807C97D-BFC1-408E-A445-0C87EB9F89A2}">
                <ask:lineSketchStyleProps xmlns:ask="http://schemas.microsoft.com/office/drawing/2018/sketchyshapes">
                  <ask:type>
                    <ask:lineSketchNone/>
                  </ask:type>
                </ask:lineSketchStyleProps>
              </a:ext>
            </a:extLst>
          </a:ln>
        </p:spPr>
      </p:pic>
      <p:sp>
        <p:nvSpPr>
          <p:cNvPr id="2" name="ZoneTexte 1">
            <a:extLst>
              <a:ext uri="{FF2B5EF4-FFF2-40B4-BE49-F238E27FC236}">
                <a16:creationId xmlns:a16="http://schemas.microsoft.com/office/drawing/2014/main" id="{C0AF5F8E-C212-99F4-9629-DF3D73F7F7DA}"/>
              </a:ext>
            </a:extLst>
          </p:cNvPr>
          <p:cNvSpPr txBox="1"/>
          <p:nvPr/>
        </p:nvSpPr>
        <p:spPr>
          <a:xfrm>
            <a:off x="7300913" y="3986213"/>
            <a:ext cx="4657725" cy="1569660"/>
          </a:xfrm>
          <a:prstGeom prst="rect">
            <a:avLst/>
          </a:prstGeom>
          <a:noFill/>
        </p:spPr>
        <p:txBody>
          <a:bodyPr wrap="square" rtlCol="0">
            <a:spAutoFit/>
          </a:bodyPr>
          <a:lstStyle/>
          <a:p>
            <a:r>
              <a:rPr lang="fr-FR" sz="2400" b="1" dirty="0"/>
              <a:t>Roman inspiré de son enfance en Indochine</a:t>
            </a:r>
          </a:p>
          <a:p>
            <a:endParaRPr lang="fr-FR" sz="2400" b="1" dirty="0"/>
          </a:p>
          <a:p>
            <a:r>
              <a:rPr lang="fr-FR" sz="2400" b="1" dirty="0"/>
              <a:t> 1950</a:t>
            </a:r>
            <a:endParaRPr lang="fr-FR" b="1" dirty="0"/>
          </a:p>
        </p:txBody>
      </p:sp>
    </p:spTree>
    <p:extLst>
      <p:ext uri="{BB962C8B-B14F-4D97-AF65-F5344CB8AC3E}">
        <p14:creationId xmlns:p14="http://schemas.microsoft.com/office/powerpoint/2010/main" val="1136655918"/>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10441A0-F75B-E4A7-1BC5-2093EF92E1E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40820" y="413601"/>
            <a:ext cx="4605337" cy="6030798"/>
          </a:xfrm>
          <a:prstGeom prst="rect">
            <a:avLst/>
          </a:prstGeom>
          <a:ln w="34925">
            <a:solidFill>
              <a:srgbClr val="FF0000"/>
            </a:solidFill>
            <a:extLst>
              <a:ext uri="{C807C97D-BFC1-408E-A445-0C87EB9F89A2}">
                <ask:lineSketchStyleProps xmlns:ask="http://schemas.microsoft.com/office/drawing/2018/sketchyshapes">
                  <ask:type>
                    <ask:lineSketchNone/>
                  </ask:type>
                </ask:lineSketchStyleProps>
              </a:ext>
            </a:extLst>
          </a:ln>
        </p:spPr>
      </p:pic>
      <p:sp>
        <p:nvSpPr>
          <p:cNvPr id="2" name="ZoneTexte 1">
            <a:extLst>
              <a:ext uri="{FF2B5EF4-FFF2-40B4-BE49-F238E27FC236}">
                <a16:creationId xmlns:a16="http://schemas.microsoft.com/office/drawing/2014/main" id="{853F3335-8221-413B-AA53-DBFB0FC5BED5}"/>
              </a:ext>
            </a:extLst>
          </p:cNvPr>
          <p:cNvSpPr txBox="1"/>
          <p:nvPr/>
        </p:nvSpPr>
        <p:spPr>
          <a:xfrm>
            <a:off x="1045845" y="3609023"/>
            <a:ext cx="4605337" cy="1938992"/>
          </a:xfrm>
          <a:prstGeom prst="rect">
            <a:avLst/>
          </a:prstGeom>
          <a:pattFill prst="pct90">
            <a:fgClr>
              <a:schemeClr val="accent3"/>
            </a:fgClr>
            <a:bgClr>
              <a:schemeClr val="bg1"/>
            </a:bgClr>
          </a:pattFill>
        </p:spPr>
        <p:txBody>
          <a:bodyPr wrap="square" rtlCol="0">
            <a:spAutoFit/>
          </a:bodyPr>
          <a:lstStyle/>
          <a:p>
            <a:r>
              <a:rPr lang="fr-FR" sz="2400" b="1" dirty="0"/>
              <a:t>Ce roman obtient le Prix Goncourt en 1984</a:t>
            </a:r>
          </a:p>
          <a:p>
            <a:endParaRPr lang="fr-FR" sz="2400" b="1" dirty="0"/>
          </a:p>
          <a:p>
            <a:r>
              <a:rPr lang="fr-FR" sz="2400" b="1" dirty="0"/>
              <a:t> c’est la ‘consécration’ qui la fera connaitre</a:t>
            </a:r>
          </a:p>
        </p:txBody>
      </p:sp>
    </p:spTree>
    <p:extLst>
      <p:ext uri="{BB962C8B-B14F-4D97-AF65-F5344CB8AC3E}">
        <p14:creationId xmlns:p14="http://schemas.microsoft.com/office/powerpoint/2010/main" val="1160830435"/>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540B318-8C37-03C7-56D5-FB25376B5D6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62250" y="1081088"/>
            <a:ext cx="6667500" cy="4762500"/>
          </a:xfrm>
          <a:prstGeom prst="rect">
            <a:avLst/>
          </a:prstGeom>
          <a:ln w="3492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CC6DEDC1-8CBA-B74F-96AC-7C6829F35100}"/>
              </a:ext>
            </a:extLst>
          </p:cNvPr>
          <p:cNvSpPr txBox="1"/>
          <p:nvPr/>
        </p:nvSpPr>
        <p:spPr>
          <a:xfrm>
            <a:off x="2886075" y="5843588"/>
            <a:ext cx="8195310" cy="461665"/>
          </a:xfrm>
          <a:prstGeom prst="rect">
            <a:avLst/>
          </a:prstGeom>
          <a:noFill/>
        </p:spPr>
        <p:txBody>
          <a:bodyPr wrap="square" rtlCol="0">
            <a:spAutoFit/>
          </a:bodyPr>
          <a:lstStyle/>
          <a:p>
            <a:r>
              <a:rPr lang="fr-FR" sz="2400" b="1" dirty="0"/>
              <a:t>Marguerite DURAS devant la propriété du Platier</a:t>
            </a:r>
          </a:p>
        </p:txBody>
      </p:sp>
      <p:sp>
        <p:nvSpPr>
          <p:cNvPr id="2" name="ZoneTexte 1">
            <a:extLst>
              <a:ext uri="{FF2B5EF4-FFF2-40B4-BE49-F238E27FC236}">
                <a16:creationId xmlns:a16="http://schemas.microsoft.com/office/drawing/2014/main" id="{6512C18B-A7BA-2A02-218B-2278786FB3A4}"/>
              </a:ext>
            </a:extLst>
          </p:cNvPr>
          <p:cNvSpPr txBox="1"/>
          <p:nvPr/>
        </p:nvSpPr>
        <p:spPr>
          <a:xfrm>
            <a:off x="1697354" y="552747"/>
            <a:ext cx="9275445" cy="461665"/>
          </a:xfrm>
          <a:prstGeom prst="rect">
            <a:avLst/>
          </a:prstGeom>
          <a:noFill/>
        </p:spPr>
        <p:txBody>
          <a:bodyPr wrap="square" rtlCol="0">
            <a:spAutoFit/>
          </a:bodyPr>
          <a:lstStyle/>
          <a:p>
            <a:r>
              <a:rPr lang="fr-FR" sz="2400" b="1" dirty="0"/>
              <a:t>Revenue en France dans la maison paternelle du Platier (lot &amp; Garonne)</a:t>
            </a:r>
          </a:p>
        </p:txBody>
      </p:sp>
    </p:spTree>
    <p:extLst>
      <p:ext uri="{BB962C8B-B14F-4D97-AF65-F5344CB8AC3E}">
        <p14:creationId xmlns:p14="http://schemas.microsoft.com/office/powerpoint/2010/main" val="3639866308"/>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3EA4EF6-4CA2-3F50-F5DA-B4CCACD844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82240" y="604837"/>
            <a:ext cx="6667500" cy="4762500"/>
          </a:xfrm>
          <a:prstGeom prst="rect">
            <a:avLst/>
          </a:prstGeom>
          <a:ln w="31750">
            <a:solidFill>
              <a:srgbClr val="FFFF00"/>
            </a:solidFill>
          </a:ln>
        </p:spPr>
      </p:pic>
      <p:sp>
        <p:nvSpPr>
          <p:cNvPr id="2" name="ZoneTexte 1">
            <a:extLst>
              <a:ext uri="{FF2B5EF4-FFF2-40B4-BE49-F238E27FC236}">
                <a16:creationId xmlns:a16="http://schemas.microsoft.com/office/drawing/2014/main" id="{0E523B20-7F7E-D385-B6D2-52F10DA04814}"/>
              </a:ext>
            </a:extLst>
          </p:cNvPr>
          <p:cNvSpPr txBox="1"/>
          <p:nvPr/>
        </p:nvSpPr>
        <p:spPr>
          <a:xfrm>
            <a:off x="777240" y="5367337"/>
            <a:ext cx="10481309" cy="1569660"/>
          </a:xfrm>
          <a:prstGeom prst="rect">
            <a:avLst/>
          </a:prstGeom>
          <a:noFill/>
        </p:spPr>
        <p:txBody>
          <a:bodyPr wrap="square" rtlCol="0">
            <a:spAutoFit/>
          </a:bodyPr>
          <a:lstStyle/>
          <a:p>
            <a:r>
              <a:rPr lang="fr-FR" sz="2400" b="1" dirty="0"/>
              <a:t>La maison du Platier et, son parc arboré a été rachetée par la Communauté des Communes du Pays de Duras  - en Octobre : une biennale évoquera l’œuvre de la romancière – Une exposition permanente sur la vie et son œuvre est ouverte au public</a:t>
            </a:r>
          </a:p>
        </p:txBody>
      </p:sp>
    </p:spTree>
    <p:extLst>
      <p:ext uri="{BB962C8B-B14F-4D97-AF65-F5344CB8AC3E}">
        <p14:creationId xmlns:p14="http://schemas.microsoft.com/office/powerpoint/2010/main" val="2170665623"/>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8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E00B501-210E-28A0-4E42-EB6B3D2D830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62000" y="1047750"/>
            <a:ext cx="6667500" cy="4762500"/>
          </a:xfrm>
          <a:prstGeom prst="rect">
            <a:avLst/>
          </a:prstGeom>
          <a:ln w="3492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CF36A250-BEC5-C871-8635-697F5DE368F6}"/>
              </a:ext>
            </a:extLst>
          </p:cNvPr>
          <p:cNvSpPr txBox="1"/>
          <p:nvPr/>
        </p:nvSpPr>
        <p:spPr>
          <a:xfrm>
            <a:off x="3774758" y="5810250"/>
            <a:ext cx="3228975" cy="461665"/>
          </a:xfrm>
          <a:prstGeom prst="rect">
            <a:avLst/>
          </a:prstGeom>
          <a:noFill/>
        </p:spPr>
        <p:txBody>
          <a:bodyPr wrap="square" rtlCol="0">
            <a:spAutoFit/>
          </a:bodyPr>
          <a:lstStyle/>
          <a:p>
            <a:r>
              <a:rPr lang="fr-FR" sz="2400" b="1" dirty="0">
                <a:solidFill>
                  <a:srgbClr val="FFFF00"/>
                </a:solidFill>
              </a:rPr>
              <a:t>Le platier</a:t>
            </a:r>
          </a:p>
        </p:txBody>
      </p:sp>
      <p:sp>
        <p:nvSpPr>
          <p:cNvPr id="2" name="ZoneTexte 1">
            <a:extLst>
              <a:ext uri="{FF2B5EF4-FFF2-40B4-BE49-F238E27FC236}">
                <a16:creationId xmlns:a16="http://schemas.microsoft.com/office/drawing/2014/main" id="{F3F27D77-F873-E637-9754-A80684B4D5B3}"/>
              </a:ext>
            </a:extLst>
          </p:cNvPr>
          <p:cNvSpPr txBox="1"/>
          <p:nvPr/>
        </p:nvSpPr>
        <p:spPr>
          <a:xfrm>
            <a:off x="7614231" y="0"/>
            <a:ext cx="4171950" cy="7386638"/>
          </a:xfrm>
          <a:prstGeom prst="rect">
            <a:avLst/>
          </a:prstGeom>
          <a:noFill/>
        </p:spPr>
        <p:txBody>
          <a:bodyPr wrap="square" rtlCol="0">
            <a:spAutoFit/>
          </a:bodyPr>
          <a:lstStyle/>
          <a:p>
            <a:r>
              <a:rPr lang="fr-FR" sz="2000" b="1" dirty="0">
                <a:solidFill>
                  <a:srgbClr val="FFFF00"/>
                </a:solidFill>
              </a:rPr>
              <a:t>La «  MILITANTE « </a:t>
            </a:r>
          </a:p>
          <a:p>
            <a:endParaRPr lang="fr-FR" sz="2000" b="1" dirty="0">
              <a:solidFill>
                <a:srgbClr val="FFFF00"/>
              </a:solidFill>
            </a:endParaRPr>
          </a:p>
          <a:p>
            <a:endParaRPr lang="fr-FR" sz="2000" b="1" dirty="0">
              <a:solidFill>
                <a:srgbClr val="FFFF00"/>
              </a:solidFill>
            </a:endParaRPr>
          </a:p>
          <a:p>
            <a:r>
              <a:rPr lang="fr-FR" sz="2000" b="1" dirty="0">
                <a:solidFill>
                  <a:srgbClr val="FFFF00"/>
                </a:solidFill>
              </a:rPr>
              <a:t>Pendant la seconde guerre mondiale</a:t>
            </a:r>
          </a:p>
          <a:p>
            <a:r>
              <a:rPr lang="fr-FR" sz="2000" b="1" dirty="0">
                <a:solidFill>
                  <a:srgbClr val="FFFF00"/>
                </a:solidFill>
              </a:rPr>
              <a:t>Marguerite DURAS entre dans la Résistance</a:t>
            </a:r>
          </a:p>
          <a:p>
            <a:endParaRPr lang="fr-FR" sz="2000" b="1" dirty="0">
              <a:solidFill>
                <a:srgbClr val="FFFF00"/>
              </a:solidFill>
            </a:endParaRPr>
          </a:p>
          <a:p>
            <a:r>
              <a:rPr lang="fr-FR" sz="2000" b="1" dirty="0">
                <a:solidFill>
                  <a:srgbClr val="FFFF00"/>
                </a:solidFill>
              </a:rPr>
              <a:t>Mariée à l’écrivain Robert ANTELME</a:t>
            </a:r>
          </a:p>
          <a:p>
            <a:endParaRPr lang="fr-FR" sz="2000" b="1" dirty="0">
              <a:solidFill>
                <a:srgbClr val="FFFF00"/>
              </a:solidFill>
            </a:endParaRPr>
          </a:p>
          <a:p>
            <a:r>
              <a:rPr lang="fr-FR" sz="2000" b="1" dirty="0">
                <a:solidFill>
                  <a:srgbClr val="FFFF00"/>
                </a:solidFill>
              </a:rPr>
              <a:t>Elle travaille auprès des autorités de Vichy pour l’attribution du papier aux éditeurs (alors, rationné)</a:t>
            </a:r>
          </a:p>
          <a:p>
            <a:endParaRPr lang="fr-FR" sz="2000" b="1" dirty="0">
              <a:solidFill>
                <a:srgbClr val="FFFF00"/>
              </a:solidFill>
            </a:endParaRPr>
          </a:p>
          <a:p>
            <a:r>
              <a:rPr lang="fr-FR" sz="2000" b="1" dirty="0">
                <a:solidFill>
                  <a:srgbClr val="FFFF00"/>
                </a:solidFill>
              </a:rPr>
              <a:t>Son époux est arrêté par la Gestapo, déporté à Buchenwald dont il s’échappe</a:t>
            </a:r>
          </a:p>
          <a:p>
            <a:endParaRPr lang="fr-FR" sz="2000" b="1" dirty="0">
              <a:solidFill>
                <a:srgbClr val="FFFF00"/>
              </a:solidFill>
            </a:endParaRPr>
          </a:p>
          <a:p>
            <a:r>
              <a:rPr lang="fr-FR" sz="2000" b="1" dirty="0">
                <a:solidFill>
                  <a:srgbClr val="FFFF00"/>
                </a:solidFill>
              </a:rPr>
              <a:t>Elle entame un compagnonnage avec le PCF, signe en 1971 le manifeste des 343 femmes réclamant l’avortement libre</a:t>
            </a:r>
          </a:p>
          <a:p>
            <a:r>
              <a:rPr lang="fr-FR" sz="2000" b="1" dirty="0">
                <a:solidFill>
                  <a:srgbClr val="FFFF00"/>
                </a:solidFill>
              </a:rPr>
              <a:t>Et, s’engage auprès de Mitterrand</a:t>
            </a:r>
          </a:p>
          <a:p>
            <a:endParaRPr lang="fr-FR" sz="2000" b="1" dirty="0">
              <a:solidFill>
                <a:srgbClr val="FFFF00"/>
              </a:solidFill>
            </a:endParaRPr>
          </a:p>
          <a:p>
            <a:endParaRPr lang="fr-FR" b="1" dirty="0"/>
          </a:p>
        </p:txBody>
      </p:sp>
    </p:spTree>
    <p:extLst>
      <p:ext uri="{BB962C8B-B14F-4D97-AF65-F5344CB8AC3E}">
        <p14:creationId xmlns:p14="http://schemas.microsoft.com/office/powerpoint/2010/main" val="2181883000"/>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727639C-97FC-35FC-2223-0BCD754CA3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33295" y="583560"/>
            <a:ext cx="3456000" cy="5690880"/>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2" name="ZoneTexte 1">
            <a:extLst>
              <a:ext uri="{FF2B5EF4-FFF2-40B4-BE49-F238E27FC236}">
                <a16:creationId xmlns:a16="http://schemas.microsoft.com/office/drawing/2014/main" id="{5D654E09-2447-5F9E-5EFC-F489C22DB263}"/>
              </a:ext>
            </a:extLst>
          </p:cNvPr>
          <p:cNvSpPr txBox="1"/>
          <p:nvPr/>
        </p:nvSpPr>
        <p:spPr>
          <a:xfrm>
            <a:off x="6096000" y="2130534"/>
            <a:ext cx="4343400" cy="3785652"/>
          </a:xfrm>
          <a:prstGeom prst="rect">
            <a:avLst/>
          </a:prstGeom>
          <a:noFill/>
        </p:spPr>
        <p:txBody>
          <a:bodyPr wrap="square" rtlCol="0">
            <a:spAutoFit/>
          </a:bodyPr>
          <a:lstStyle/>
          <a:p>
            <a:r>
              <a:rPr lang="fr-FR" sz="2400" b="1" dirty="0">
                <a:solidFill>
                  <a:srgbClr val="FFFF00"/>
                </a:solidFill>
              </a:rPr>
              <a:t>Le séjour en Lot &amp; Garonne a inspiré</a:t>
            </a:r>
          </a:p>
          <a:p>
            <a:endParaRPr lang="fr-FR" sz="2400" b="1" dirty="0">
              <a:solidFill>
                <a:srgbClr val="FFFF00"/>
              </a:solidFill>
            </a:endParaRPr>
          </a:p>
          <a:p>
            <a:r>
              <a:rPr lang="fr-FR" sz="2400" b="1" dirty="0">
                <a:solidFill>
                  <a:srgbClr val="FFFF00"/>
                </a:solidFill>
              </a:rPr>
              <a:t>Ce roman « les Impudents » publié en 1943 pendant l’ Occupation allemande</a:t>
            </a:r>
          </a:p>
          <a:p>
            <a:endParaRPr lang="fr-FR" sz="2400" b="1" dirty="0">
              <a:solidFill>
                <a:srgbClr val="FFFF00"/>
              </a:solidFill>
            </a:endParaRPr>
          </a:p>
          <a:p>
            <a:r>
              <a:rPr lang="fr-FR" sz="2400" b="1" dirty="0">
                <a:solidFill>
                  <a:srgbClr val="FFFF00"/>
                </a:solidFill>
              </a:rPr>
              <a:t>Les souvenirs du ‘Platier’ seront racontés </a:t>
            </a:r>
          </a:p>
          <a:p>
            <a:r>
              <a:rPr lang="fr-FR" sz="2400" b="1" dirty="0">
                <a:solidFill>
                  <a:srgbClr val="FFFF00"/>
                </a:solidFill>
              </a:rPr>
              <a:t>  en fin de vie (après 1992)</a:t>
            </a:r>
            <a:endParaRPr lang="fr-FR" b="1" dirty="0">
              <a:solidFill>
                <a:srgbClr val="FFFF00"/>
              </a:solidFill>
            </a:endParaRPr>
          </a:p>
        </p:txBody>
      </p:sp>
    </p:spTree>
    <p:extLst>
      <p:ext uri="{BB962C8B-B14F-4D97-AF65-F5344CB8AC3E}">
        <p14:creationId xmlns:p14="http://schemas.microsoft.com/office/powerpoint/2010/main" val="3655823191"/>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E487C1CF-3C85-56F3-617D-5D36FFF7D6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9280" y="221456"/>
            <a:ext cx="4787378" cy="6415087"/>
          </a:xfrm>
          <a:prstGeom prst="rect">
            <a:avLst/>
          </a:prstGeom>
          <a:ln w="31750">
            <a:solidFill>
              <a:srgbClr val="FFFF00"/>
            </a:solidFill>
          </a:ln>
        </p:spPr>
      </p:pic>
      <p:sp>
        <p:nvSpPr>
          <p:cNvPr id="2" name="ZoneTexte 1">
            <a:extLst>
              <a:ext uri="{FF2B5EF4-FFF2-40B4-BE49-F238E27FC236}">
                <a16:creationId xmlns:a16="http://schemas.microsoft.com/office/drawing/2014/main" id="{8DD01E04-08F9-30D4-C7DD-1C9304E736AC}"/>
              </a:ext>
            </a:extLst>
          </p:cNvPr>
          <p:cNvSpPr txBox="1"/>
          <p:nvPr/>
        </p:nvSpPr>
        <p:spPr>
          <a:xfrm>
            <a:off x="7649528" y="3634740"/>
            <a:ext cx="3314700" cy="1938992"/>
          </a:xfrm>
          <a:prstGeom prst="rect">
            <a:avLst/>
          </a:prstGeom>
          <a:noFill/>
        </p:spPr>
        <p:txBody>
          <a:bodyPr wrap="square" rtlCol="0">
            <a:spAutoFit/>
          </a:bodyPr>
          <a:lstStyle/>
          <a:p>
            <a:r>
              <a:rPr lang="fr-FR" sz="2400" b="1" dirty="0">
                <a:solidFill>
                  <a:srgbClr val="FFFF00"/>
                </a:solidFill>
              </a:rPr>
              <a:t>En 1965 elle écrit le scénario de ce film  de Jean </a:t>
            </a:r>
            <a:r>
              <a:rPr lang="fr-FR" sz="2400" b="1" dirty="0" err="1">
                <a:solidFill>
                  <a:srgbClr val="FFFF00"/>
                </a:solidFill>
              </a:rPr>
              <a:t>Chapot</a:t>
            </a:r>
            <a:r>
              <a:rPr lang="fr-FR" sz="2400" b="1" dirty="0">
                <a:solidFill>
                  <a:srgbClr val="FFFF00"/>
                </a:solidFill>
              </a:rPr>
              <a:t> avec Romy Schneider et Michel Piccoli</a:t>
            </a:r>
          </a:p>
        </p:txBody>
      </p:sp>
    </p:spTree>
    <p:extLst>
      <p:ext uri="{BB962C8B-B14F-4D97-AF65-F5344CB8AC3E}">
        <p14:creationId xmlns:p14="http://schemas.microsoft.com/office/powerpoint/2010/main" val="1802184292"/>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4EB9C6D7-B1C7-1292-4922-9CEC3020136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43225" y="307181"/>
            <a:ext cx="8324850" cy="6243638"/>
          </a:xfrm>
          <a:prstGeom prst="rect">
            <a:avLst/>
          </a:prstGeom>
          <a:ln w="3492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22078E96-5281-6FF2-4B0D-772C22C3E250}"/>
              </a:ext>
            </a:extLst>
          </p:cNvPr>
          <p:cNvSpPr txBox="1"/>
          <p:nvPr/>
        </p:nvSpPr>
        <p:spPr>
          <a:xfrm>
            <a:off x="1060132" y="4229100"/>
            <a:ext cx="2000250" cy="1200329"/>
          </a:xfrm>
          <a:prstGeom prst="rect">
            <a:avLst/>
          </a:prstGeom>
          <a:noFill/>
        </p:spPr>
        <p:txBody>
          <a:bodyPr wrap="square" rtlCol="0">
            <a:spAutoFit/>
          </a:bodyPr>
          <a:lstStyle/>
          <a:p>
            <a:r>
              <a:rPr lang="fr-FR" sz="2400" b="1" dirty="0">
                <a:solidFill>
                  <a:srgbClr val="FFFF00"/>
                </a:solidFill>
              </a:rPr>
              <a:t>DURAS</a:t>
            </a:r>
          </a:p>
          <a:p>
            <a:endParaRPr lang="fr-FR" sz="2400" b="1" dirty="0">
              <a:solidFill>
                <a:srgbClr val="FFFF00"/>
              </a:solidFill>
            </a:endParaRPr>
          </a:p>
          <a:p>
            <a:r>
              <a:rPr lang="fr-FR" sz="2400" b="1" dirty="0">
                <a:solidFill>
                  <a:srgbClr val="FFFF00"/>
                </a:solidFill>
              </a:rPr>
              <a:t> la Mairie</a:t>
            </a:r>
          </a:p>
        </p:txBody>
      </p:sp>
      <p:sp>
        <p:nvSpPr>
          <p:cNvPr id="2" name="ZoneTexte 1">
            <a:extLst>
              <a:ext uri="{FF2B5EF4-FFF2-40B4-BE49-F238E27FC236}">
                <a16:creationId xmlns:a16="http://schemas.microsoft.com/office/drawing/2014/main" id="{A0958C80-9239-B7E3-F7DF-69B098707CFB}"/>
              </a:ext>
            </a:extLst>
          </p:cNvPr>
          <p:cNvSpPr txBox="1"/>
          <p:nvPr/>
        </p:nvSpPr>
        <p:spPr>
          <a:xfrm>
            <a:off x="1060132" y="3260318"/>
            <a:ext cx="2371725" cy="830997"/>
          </a:xfrm>
          <a:prstGeom prst="rect">
            <a:avLst/>
          </a:prstGeom>
          <a:noFill/>
        </p:spPr>
        <p:txBody>
          <a:bodyPr wrap="square" rtlCol="0">
            <a:spAutoFit/>
          </a:bodyPr>
          <a:lstStyle/>
          <a:p>
            <a:r>
              <a:rPr lang="fr-FR" sz="2400" b="1" dirty="0">
                <a:solidFill>
                  <a:srgbClr val="FFFF00"/>
                </a:solidFill>
              </a:rPr>
              <a:t>Le village de DURAS</a:t>
            </a:r>
          </a:p>
        </p:txBody>
      </p:sp>
    </p:spTree>
    <p:extLst>
      <p:ext uri="{BB962C8B-B14F-4D97-AF65-F5344CB8AC3E}">
        <p14:creationId xmlns:p14="http://schemas.microsoft.com/office/powerpoint/2010/main" val="2686019519"/>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481FE42-A26C-7E15-BF4C-8E1CF2A0E12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4350" y="291416"/>
            <a:ext cx="9418637" cy="6275167"/>
          </a:xfrm>
          <a:prstGeom prst="rect">
            <a:avLst/>
          </a:prstGeom>
          <a:ln w="31750">
            <a:solidFill>
              <a:srgbClr val="7030A0"/>
            </a:solidFill>
          </a:ln>
        </p:spPr>
      </p:pic>
      <p:sp>
        <p:nvSpPr>
          <p:cNvPr id="4" name="ZoneTexte 3">
            <a:extLst>
              <a:ext uri="{FF2B5EF4-FFF2-40B4-BE49-F238E27FC236}">
                <a16:creationId xmlns:a16="http://schemas.microsoft.com/office/drawing/2014/main" id="{027D99AE-8D9D-BE56-AEEC-074CBBBDF75B}"/>
              </a:ext>
            </a:extLst>
          </p:cNvPr>
          <p:cNvSpPr txBox="1"/>
          <p:nvPr/>
        </p:nvSpPr>
        <p:spPr>
          <a:xfrm>
            <a:off x="10112693" y="3854768"/>
            <a:ext cx="1900237" cy="1200329"/>
          </a:xfrm>
          <a:prstGeom prst="rect">
            <a:avLst/>
          </a:prstGeom>
          <a:noFill/>
        </p:spPr>
        <p:txBody>
          <a:bodyPr wrap="square" rtlCol="0">
            <a:spAutoFit/>
          </a:bodyPr>
          <a:lstStyle/>
          <a:p>
            <a:r>
              <a:rPr lang="fr-FR" sz="2400" b="1" dirty="0"/>
              <a:t>DURAS</a:t>
            </a:r>
          </a:p>
          <a:p>
            <a:endParaRPr lang="fr-FR" sz="2400" b="1" dirty="0"/>
          </a:p>
          <a:p>
            <a:r>
              <a:rPr lang="fr-FR" sz="2400" b="1" dirty="0"/>
              <a:t> le Château</a:t>
            </a:r>
            <a:endParaRPr lang="fr-FR" b="1" dirty="0"/>
          </a:p>
        </p:txBody>
      </p:sp>
    </p:spTree>
    <p:extLst>
      <p:ext uri="{BB962C8B-B14F-4D97-AF65-F5344CB8AC3E}">
        <p14:creationId xmlns:p14="http://schemas.microsoft.com/office/powerpoint/2010/main" val="2664712371"/>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2EA7E2C-E1B8-CD7F-23D0-6FB5D7A07D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4531" y="367951"/>
            <a:ext cx="5802937" cy="6122098"/>
          </a:xfrm>
          <a:prstGeom prst="rect">
            <a:avLst/>
          </a:prstGeom>
          <a:ln w="31750">
            <a:solidFill>
              <a:srgbClr val="7030A0"/>
            </a:solidFill>
          </a:ln>
        </p:spPr>
      </p:pic>
    </p:spTree>
    <p:extLst>
      <p:ext uri="{BB962C8B-B14F-4D97-AF65-F5344CB8AC3E}">
        <p14:creationId xmlns:p14="http://schemas.microsoft.com/office/powerpoint/2010/main" val="2581638627"/>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1E4610C-1274-BEAD-DE45-16E1450520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23123" y="442912"/>
            <a:ext cx="3619500" cy="5972175"/>
          </a:xfrm>
          <a:prstGeom prst="rect">
            <a:avLst/>
          </a:prstGeom>
          <a:ln w="317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1D592785-69E9-3A72-31AF-E04221FF7F47}"/>
              </a:ext>
            </a:extLst>
          </p:cNvPr>
          <p:cNvSpPr txBox="1"/>
          <p:nvPr/>
        </p:nvSpPr>
        <p:spPr>
          <a:xfrm>
            <a:off x="6015037" y="1337310"/>
            <a:ext cx="5343525" cy="461665"/>
          </a:xfrm>
          <a:prstGeom prst="rect">
            <a:avLst/>
          </a:prstGeom>
          <a:noFill/>
        </p:spPr>
        <p:txBody>
          <a:bodyPr wrap="square" rtlCol="0">
            <a:spAutoFit/>
          </a:bodyPr>
          <a:lstStyle/>
          <a:p>
            <a:r>
              <a:rPr lang="fr-FR" sz="2400" b="1" dirty="0">
                <a:solidFill>
                  <a:srgbClr val="FFFF00"/>
                </a:solidFill>
              </a:rPr>
              <a:t>Quelques autres romans…..</a:t>
            </a:r>
          </a:p>
        </p:txBody>
      </p:sp>
      <p:sp>
        <p:nvSpPr>
          <p:cNvPr id="2" name="ZoneTexte 1">
            <a:extLst>
              <a:ext uri="{FF2B5EF4-FFF2-40B4-BE49-F238E27FC236}">
                <a16:creationId xmlns:a16="http://schemas.microsoft.com/office/drawing/2014/main" id="{E7821569-2A0E-2A50-E2C7-70CA4515AD27}"/>
              </a:ext>
            </a:extLst>
          </p:cNvPr>
          <p:cNvSpPr txBox="1"/>
          <p:nvPr/>
        </p:nvSpPr>
        <p:spPr>
          <a:xfrm>
            <a:off x="6015037" y="1988820"/>
            <a:ext cx="4886325" cy="3785652"/>
          </a:xfrm>
          <a:prstGeom prst="rect">
            <a:avLst/>
          </a:prstGeom>
          <a:noFill/>
        </p:spPr>
        <p:txBody>
          <a:bodyPr wrap="square" rtlCol="0">
            <a:spAutoFit/>
          </a:bodyPr>
          <a:lstStyle/>
          <a:p>
            <a:r>
              <a:rPr lang="fr-FR" sz="2400" b="1" dirty="0">
                <a:solidFill>
                  <a:srgbClr val="FFFF00"/>
                </a:solidFill>
              </a:rPr>
              <a:t>l’un des romans les plus célèbres de DURAS</a:t>
            </a:r>
          </a:p>
          <a:p>
            <a:endParaRPr lang="fr-FR" sz="2400" b="1" dirty="0">
              <a:solidFill>
                <a:srgbClr val="FFFF00"/>
              </a:solidFill>
            </a:endParaRPr>
          </a:p>
          <a:p>
            <a:r>
              <a:rPr lang="fr-FR" sz="2400" b="1" dirty="0">
                <a:solidFill>
                  <a:srgbClr val="FFFF00"/>
                </a:solidFill>
              </a:rPr>
              <a:t> 1964 –</a:t>
            </a:r>
          </a:p>
          <a:p>
            <a:endParaRPr lang="fr-FR" sz="2400" b="1" dirty="0">
              <a:solidFill>
                <a:srgbClr val="FFFF00"/>
              </a:solidFill>
            </a:endParaRPr>
          </a:p>
          <a:p>
            <a:r>
              <a:rPr lang="fr-FR" sz="2400" b="1" dirty="0">
                <a:solidFill>
                  <a:srgbClr val="FFFF00"/>
                </a:solidFill>
              </a:rPr>
              <a:t> la vie imaginaire d’une Femme à travers les yeux d’un homme amoureux d’elle qui, émet des hypothèses et invente des histoires….</a:t>
            </a:r>
          </a:p>
        </p:txBody>
      </p:sp>
    </p:spTree>
    <p:extLst>
      <p:ext uri="{BB962C8B-B14F-4D97-AF65-F5344CB8AC3E}">
        <p14:creationId xmlns:p14="http://schemas.microsoft.com/office/powerpoint/2010/main" val="1297026050"/>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1AF5A383-9626-D7A3-06E9-0B5C5A72BA8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00776" y="443388"/>
            <a:ext cx="4265158" cy="5971223"/>
          </a:xfrm>
          <a:prstGeom prst="rect">
            <a:avLst/>
          </a:prstGeom>
          <a:ln w="34925">
            <a:solidFill>
              <a:srgbClr val="FFFF00"/>
            </a:solidFill>
          </a:ln>
        </p:spPr>
      </p:pic>
      <p:sp>
        <p:nvSpPr>
          <p:cNvPr id="2" name="ZoneTexte 1">
            <a:extLst>
              <a:ext uri="{FF2B5EF4-FFF2-40B4-BE49-F238E27FC236}">
                <a16:creationId xmlns:a16="http://schemas.microsoft.com/office/drawing/2014/main" id="{279F3DC5-CB79-52E2-FEAE-7449FEA3EDF0}"/>
              </a:ext>
            </a:extLst>
          </p:cNvPr>
          <p:cNvSpPr txBox="1"/>
          <p:nvPr/>
        </p:nvSpPr>
        <p:spPr>
          <a:xfrm>
            <a:off x="1076326" y="2966085"/>
            <a:ext cx="4914900" cy="2308324"/>
          </a:xfrm>
          <a:prstGeom prst="rect">
            <a:avLst/>
          </a:prstGeom>
          <a:noFill/>
        </p:spPr>
        <p:txBody>
          <a:bodyPr wrap="square" rtlCol="0">
            <a:spAutoFit/>
          </a:bodyPr>
          <a:lstStyle/>
          <a:p>
            <a:r>
              <a:rPr lang="fr-FR" sz="2400" b="1" dirty="0">
                <a:solidFill>
                  <a:srgbClr val="FFFF00"/>
                </a:solidFill>
              </a:rPr>
              <a:t>Titre provenant d’une indication musicale sur le tempo modéré de la sonatine de Diabelli que travaille un enfant, avec l’histoire d’un meurtre dans un café qui viendra perturber ses leçons de piano……</a:t>
            </a:r>
          </a:p>
        </p:txBody>
      </p:sp>
    </p:spTree>
    <p:extLst>
      <p:ext uri="{BB962C8B-B14F-4D97-AF65-F5344CB8AC3E}">
        <p14:creationId xmlns:p14="http://schemas.microsoft.com/office/powerpoint/2010/main" val="3167055483"/>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A8224B1-8D56-77DA-3569-422A990F7F8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1619" y="626983"/>
            <a:ext cx="4002880" cy="5604033"/>
          </a:xfrm>
          <a:prstGeom prst="rect">
            <a:avLst/>
          </a:prstGeom>
          <a:ln w="31750">
            <a:solidFill>
              <a:srgbClr val="FFFF00"/>
            </a:solidFill>
          </a:ln>
        </p:spPr>
      </p:pic>
      <p:sp>
        <p:nvSpPr>
          <p:cNvPr id="2" name="ZoneTexte 1">
            <a:extLst>
              <a:ext uri="{FF2B5EF4-FFF2-40B4-BE49-F238E27FC236}">
                <a16:creationId xmlns:a16="http://schemas.microsoft.com/office/drawing/2014/main" id="{7BF7B2AA-6F37-6645-B142-B351A0CD8598}"/>
              </a:ext>
            </a:extLst>
          </p:cNvPr>
          <p:cNvSpPr txBox="1"/>
          <p:nvPr/>
        </p:nvSpPr>
        <p:spPr>
          <a:xfrm>
            <a:off x="5971221" y="508635"/>
            <a:ext cx="4914900" cy="6001643"/>
          </a:xfrm>
          <a:prstGeom prst="rect">
            <a:avLst/>
          </a:prstGeom>
          <a:noFill/>
        </p:spPr>
        <p:txBody>
          <a:bodyPr wrap="square" rtlCol="0">
            <a:spAutoFit/>
          </a:bodyPr>
          <a:lstStyle/>
          <a:p>
            <a:r>
              <a:rPr lang="fr-FR" sz="2400" b="1" dirty="0">
                <a:solidFill>
                  <a:srgbClr val="FFFF00"/>
                </a:solidFill>
              </a:rPr>
              <a:t>Scénario du film par Marguerite DURAS</a:t>
            </a:r>
          </a:p>
          <a:p>
            <a:endParaRPr lang="fr-FR" sz="2400" b="1" dirty="0">
              <a:solidFill>
                <a:srgbClr val="FFFF00"/>
              </a:solidFill>
            </a:endParaRPr>
          </a:p>
          <a:p>
            <a:r>
              <a:rPr lang="fr-FR" sz="2400" b="1" dirty="0">
                <a:solidFill>
                  <a:srgbClr val="FFFF00"/>
                </a:solidFill>
              </a:rPr>
              <a:t> film de Resnais en 1959</a:t>
            </a:r>
          </a:p>
          <a:p>
            <a:endParaRPr lang="fr-FR" sz="2400" b="1" dirty="0">
              <a:solidFill>
                <a:srgbClr val="FFFF00"/>
              </a:solidFill>
            </a:endParaRPr>
          </a:p>
          <a:p>
            <a:r>
              <a:rPr lang="fr-FR" sz="2400" b="1" dirty="0">
                <a:solidFill>
                  <a:srgbClr val="FFFF00"/>
                </a:solidFill>
              </a:rPr>
              <a:t> rencontre d’une Française avec un Japonais à Hiroshima, plusieurs années après le bombardement atomique.</a:t>
            </a:r>
          </a:p>
          <a:p>
            <a:r>
              <a:rPr lang="fr-FR" sz="2400" b="1" dirty="0">
                <a:solidFill>
                  <a:srgbClr val="FFFF00"/>
                </a:solidFill>
              </a:rPr>
              <a:t>Poésie d’amour et de mort, faisant appel à la réconciliation des peuples…</a:t>
            </a:r>
          </a:p>
          <a:p>
            <a:endParaRPr lang="fr-FR" sz="2400" b="1" dirty="0">
              <a:solidFill>
                <a:srgbClr val="FFFF00"/>
              </a:solidFill>
            </a:endParaRPr>
          </a:p>
          <a:p>
            <a:r>
              <a:rPr lang="fr-FR" sz="2400" b="1" dirty="0">
                <a:solidFill>
                  <a:srgbClr val="FFFF00"/>
                </a:solidFill>
              </a:rPr>
              <a:t>En Sélection Officielle du Festival de Cannes</a:t>
            </a:r>
          </a:p>
          <a:p>
            <a:r>
              <a:rPr lang="fr-FR" sz="2400" b="1" dirty="0">
                <a:solidFill>
                  <a:srgbClr val="FFFF00"/>
                </a:solidFill>
              </a:rPr>
              <a:t>  en 1959.</a:t>
            </a:r>
            <a:endParaRPr lang="fr-FR" b="1" dirty="0">
              <a:solidFill>
                <a:srgbClr val="FFFF00"/>
              </a:solidFill>
            </a:endParaRPr>
          </a:p>
        </p:txBody>
      </p:sp>
    </p:spTree>
    <p:extLst>
      <p:ext uri="{BB962C8B-B14F-4D97-AF65-F5344CB8AC3E}">
        <p14:creationId xmlns:p14="http://schemas.microsoft.com/office/powerpoint/2010/main" val="1830074788"/>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1F80C66-A97E-37B9-D600-095252F5BF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599" y="865865"/>
            <a:ext cx="4356000" cy="5126270"/>
          </a:xfrm>
          <a:prstGeom prst="rect">
            <a:avLst/>
          </a:prstGeom>
          <a:ln w="31750">
            <a:solidFill>
              <a:srgbClr val="FFFF00"/>
            </a:solidFill>
          </a:ln>
        </p:spPr>
      </p:pic>
      <p:sp>
        <p:nvSpPr>
          <p:cNvPr id="4" name="ZoneTexte 3">
            <a:extLst>
              <a:ext uri="{FF2B5EF4-FFF2-40B4-BE49-F238E27FC236}">
                <a16:creationId xmlns:a16="http://schemas.microsoft.com/office/drawing/2014/main" id="{4CF8B0B0-4E5D-E7D8-5659-D7C9BDEBC6F3}"/>
              </a:ext>
            </a:extLst>
          </p:cNvPr>
          <p:cNvSpPr txBox="1"/>
          <p:nvPr/>
        </p:nvSpPr>
        <p:spPr>
          <a:xfrm>
            <a:off x="1371599" y="5992135"/>
            <a:ext cx="9249728" cy="830997"/>
          </a:xfrm>
          <a:prstGeom prst="rect">
            <a:avLst/>
          </a:prstGeom>
          <a:pattFill prst="pct90">
            <a:fgClr>
              <a:srgbClr val="7030A0"/>
            </a:fgClr>
            <a:bgClr>
              <a:schemeClr val="bg1"/>
            </a:bgClr>
          </a:pattFill>
        </p:spPr>
        <p:txBody>
          <a:bodyPr wrap="square" rtlCol="0">
            <a:spAutoFit/>
          </a:bodyPr>
          <a:lstStyle/>
          <a:p>
            <a:r>
              <a:rPr lang="fr-FR" sz="2400" b="1" dirty="0">
                <a:solidFill>
                  <a:srgbClr val="FFFF00"/>
                </a:solidFill>
              </a:rPr>
              <a:t>Portrait 1993 – elle décède à Paris</a:t>
            </a:r>
          </a:p>
          <a:p>
            <a:r>
              <a:rPr lang="fr-FR" sz="2400" b="1" dirty="0">
                <a:solidFill>
                  <a:srgbClr val="FFFF00"/>
                </a:solidFill>
              </a:rPr>
              <a:t> en 1996.</a:t>
            </a:r>
          </a:p>
        </p:txBody>
      </p:sp>
      <p:sp>
        <p:nvSpPr>
          <p:cNvPr id="2" name="ZoneTexte 1">
            <a:extLst>
              <a:ext uri="{FF2B5EF4-FFF2-40B4-BE49-F238E27FC236}">
                <a16:creationId xmlns:a16="http://schemas.microsoft.com/office/drawing/2014/main" id="{DA500D7E-76EB-0D93-929F-7985D2DA0683}"/>
              </a:ext>
            </a:extLst>
          </p:cNvPr>
          <p:cNvSpPr txBox="1"/>
          <p:nvPr/>
        </p:nvSpPr>
        <p:spPr>
          <a:xfrm>
            <a:off x="342900" y="182881"/>
            <a:ext cx="8892540" cy="584775"/>
          </a:xfrm>
          <a:prstGeom prst="rect">
            <a:avLst/>
          </a:prstGeom>
          <a:noFill/>
        </p:spPr>
        <p:txBody>
          <a:bodyPr wrap="square" rtlCol="0">
            <a:spAutoFit/>
          </a:bodyPr>
          <a:lstStyle/>
          <a:p>
            <a:r>
              <a:rPr lang="fr-FR" sz="3200" b="1" dirty="0">
                <a:solidFill>
                  <a:srgbClr val="FFFF00"/>
                </a:solidFill>
              </a:rPr>
              <a:t>Lorient Vous A Présenté –Margueritte Duras</a:t>
            </a:r>
          </a:p>
        </p:txBody>
      </p:sp>
      <p:sp>
        <p:nvSpPr>
          <p:cNvPr id="5" name="ZoneTexte 4">
            <a:extLst>
              <a:ext uri="{FF2B5EF4-FFF2-40B4-BE49-F238E27FC236}">
                <a16:creationId xmlns:a16="http://schemas.microsoft.com/office/drawing/2014/main" id="{28D456E2-48A7-72BF-4B6A-7D75199CB547}"/>
              </a:ext>
            </a:extLst>
          </p:cNvPr>
          <p:cNvSpPr txBox="1"/>
          <p:nvPr/>
        </p:nvSpPr>
        <p:spPr>
          <a:xfrm>
            <a:off x="5996463" y="1857424"/>
            <a:ext cx="6294119" cy="584775"/>
          </a:xfrm>
          <a:prstGeom prst="rect">
            <a:avLst/>
          </a:prstGeom>
          <a:noFill/>
        </p:spPr>
        <p:txBody>
          <a:bodyPr wrap="square" rtlCol="0">
            <a:spAutoFit/>
          </a:bodyPr>
          <a:lstStyle/>
          <a:p>
            <a:r>
              <a:rPr lang="fr-FR" sz="3200" b="1" dirty="0">
                <a:solidFill>
                  <a:srgbClr val="FFFF00"/>
                </a:solidFill>
              </a:rPr>
              <a:t>Sur Une Suggestion De </a:t>
            </a:r>
            <a:r>
              <a:rPr lang="fr-FR" sz="3200" b="1" dirty="0" err="1">
                <a:solidFill>
                  <a:srgbClr val="FFFF00"/>
                </a:solidFill>
              </a:rPr>
              <a:t>JackDidier</a:t>
            </a:r>
            <a:endParaRPr lang="fr-FR" sz="3200" b="1" dirty="0">
              <a:solidFill>
                <a:srgbClr val="FFFF00"/>
              </a:solidFill>
            </a:endParaRPr>
          </a:p>
        </p:txBody>
      </p:sp>
      <p:sp>
        <p:nvSpPr>
          <p:cNvPr id="6" name="ZoneTexte 5">
            <a:extLst>
              <a:ext uri="{FF2B5EF4-FFF2-40B4-BE49-F238E27FC236}">
                <a16:creationId xmlns:a16="http://schemas.microsoft.com/office/drawing/2014/main" id="{5F0F2E3C-AF7C-990D-325E-AA34A2341220}"/>
              </a:ext>
            </a:extLst>
          </p:cNvPr>
          <p:cNvSpPr txBox="1"/>
          <p:nvPr/>
        </p:nvSpPr>
        <p:spPr>
          <a:xfrm>
            <a:off x="6964680" y="2632752"/>
            <a:ext cx="5574030" cy="584775"/>
          </a:xfrm>
          <a:prstGeom prst="rect">
            <a:avLst/>
          </a:prstGeom>
          <a:noFill/>
        </p:spPr>
        <p:txBody>
          <a:bodyPr wrap="square" rtlCol="0">
            <a:spAutoFit/>
          </a:bodyPr>
          <a:lstStyle/>
          <a:p>
            <a:r>
              <a:rPr lang="fr-FR" sz="3200" b="1" dirty="0">
                <a:solidFill>
                  <a:srgbClr val="FFFF00"/>
                </a:solidFill>
              </a:rPr>
              <a:t>Merci De Votre Visite</a:t>
            </a:r>
          </a:p>
        </p:txBody>
      </p:sp>
      <p:sp>
        <p:nvSpPr>
          <p:cNvPr id="7" name="ZoneTexte 6">
            <a:extLst>
              <a:ext uri="{FF2B5EF4-FFF2-40B4-BE49-F238E27FC236}">
                <a16:creationId xmlns:a16="http://schemas.microsoft.com/office/drawing/2014/main" id="{02871DFD-5A39-1CB9-AB2A-C959E0287853}"/>
              </a:ext>
            </a:extLst>
          </p:cNvPr>
          <p:cNvSpPr txBox="1"/>
          <p:nvPr/>
        </p:nvSpPr>
        <p:spPr>
          <a:xfrm>
            <a:off x="8238172" y="3348086"/>
            <a:ext cx="458343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81004328"/>
      </p:ext>
    </p:extLst>
  </p:cSld>
  <p:clrMapOvr>
    <a:masterClrMapping/>
  </p:clrMapOvr>
  <mc:AlternateContent xmlns:mc="http://schemas.openxmlformats.org/markup-compatibility/2006">
    <mc:Choice xmlns:p14="http://schemas.microsoft.com/office/powerpoint/2010/main" Requires="p14">
      <p:transition spd="slow" p14:dur="5000">
        <p:wipe/>
      </p:transition>
    </mc:Choice>
    <mc:Fallback>
      <p:transition spd="slow">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603</Words>
  <Application>Microsoft Office PowerPoint</Application>
  <PresentationFormat>Grand écran</PresentationFormat>
  <Paragraphs>88</Paragraphs>
  <Slides>18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18</vt:i4>
      </vt:variant>
    </vt:vector>
  </HeadingPairs>
  <TitlesOfParts>
    <vt:vector size="22"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dc:creator>
  <cp:lastModifiedBy>Daniel Moulac</cp:lastModifiedBy>
  <cp:revision>12</cp:revision>
  <dcterms:created xsi:type="dcterms:W3CDTF">2024-05-25T09:58:47Z</dcterms:created>
  <dcterms:modified xsi:type="dcterms:W3CDTF">2024-05-26T05:18:02Z</dcterms:modified>
</cp:coreProperties>
</file>