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71" r:id="rId4"/>
    <p:sldId id="270" r:id="rId5"/>
    <p:sldId id="269" r:id="rId6"/>
    <p:sldId id="268" r:id="rId7"/>
    <p:sldId id="266" r:id="rId8"/>
    <p:sldId id="265" r:id="rId9"/>
    <p:sldId id="264" r:id="rId10"/>
    <p:sldId id="263" r:id="rId11"/>
    <p:sldId id="262" r:id="rId12"/>
    <p:sldId id="261" r:id="rId13"/>
    <p:sldId id="260" r:id="rId14"/>
    <p:sldId id="259" r:id="rId15"/>
    <p:sldId id="258" r:id="rId16"/>
    <p:sldId id="257" r:id="rId17"/>
    <p:sldId id="272" r:id="rId18"/>
    <p:sldId id="273" r:id="rId19"/>
    <p:sldId id="274" r:id="rId20"/>
    <p:sldId id="275" r:id="rId21"/>
    <p:sldId id="277" r:id="rId22"/>
    <p:sldId id="280" r:id="rId23"/>
    <p:sldId id="279" r:id="rId24"/>
    <p:sldId id="278" r:id="rId25"/>
    <p:sldId id="276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74" d="100"/>
          <a:sy n="74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84653F-7E71-D8CC-45C9-FB31E127FC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1B7B5F3-A1F1-0E48-2EDE-2A353F2651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1524CD0-4B46-C84C-8AAC-0EF1EE1F6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96B1B-F5BD-4DCD-A986-DE338F19B69B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34EC50-6235-9F5D-8B75-3FFD4A5FD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8A2B536-3F78-8D1A-266B-429824037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5F46-BF60-4C99-80BF-251C23A245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4068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786C85-1835-0966-C885-9260B5182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32C9323-5D90-1986-7B4B-E348E18AD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CB18EF-2844-8A84-680A-83448BB97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96B1B-F5BD-4DCD-A986-DE338F19B69B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701203C-A81C-F04A-EB54-63D1A8C38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0D37349-54CB-CDD2-334A-44E23EA84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5F46-BF60-4C99-80BF-251C23A245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3844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03A55C-ABD8-4A04-1DA0-68DD9F4BD6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2ACCBE6-679D-F58B-A8D9-D1AC5FF638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DA82DFD-CBB6-9D72-1F72-FAA106723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96B1B-F5BD-4DCD-A986-DE338F19B69B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98CAC3-95AF-9A2A-B8A1-CA7DB5E92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CEABF2-43C2-C2A9-5235-B816A9739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5F46-BF60-4C99-80BF-251C23A245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3721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F8BABE-2294-4D19-588E-CCBF02747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E5433C7-A8B2-1F20-DF45-7878F6EAF8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A85B3FC-ED7A-E8CA-91CA-4122331635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580FDF1-9A4A-A6A6-9320-D2E439DF7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96B1B-F5BD-4DCD-A986-DE338F19B69B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9F8D8DD-EA1E-794B-3915-370AB5695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E801D9-B117-1EFB-47AA-A01A5EA13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5F46-BF60-4C99-80BF-251C23A245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566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D94647-5F20-8542-DAF8-55F6AD6C5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6C49C16-93FF-711F-0B21-40C3DB797C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94147B6-C664-1DF5-8687-697C942427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D5BF8A5-D0BB-9F12-55BC-B0BD488E42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26B4E24-FA4C-5F26-A5B2-EA4310DD27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C2896F1-6E3F-7F72-39FD-9ED8706B5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96B1B-F5BD-4DCD-A986-DE338F19B69B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F9CF7EB-4D55-13BE-18A6-27405F9D7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7A519C6-4B91-6260-B501-6D159653C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5F46-BF60-4C99-80BF-251C23A245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108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CF643D-7DDA-6875-609F-D2390234E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693ECB-6DEF-0D13-C235-C75FB6559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96B1B-F5BD-4DCD-A986-DE338F19B69B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5303F05-531D-A462-83CB-19C155416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BD1C24E-835E-3CBC-950E-77D8EA87E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5F46-BF60-4C99-80BF-251C23A245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191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4E9D98B-6D28-754F-E65C-96F796567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96B1B-F5BD-4DCD-A986-DE338F19B69B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9230C17-8C41-03A7-0D33-4C3625B47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D05554D-12BC-E9B9-2768-ABF5C80F8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5F46-BF60-4C99-80BF-251C23A245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7834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FDC1CD-01AC-B639-7841-E8567F3317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31C4B32-F4CC-4BF6-10BC-3F14FB1A9A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4B47784-C3F8-4855-C6AE-3DF069CA02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67FC9CC-62DF-822A-ACBA-3BC811220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96B1B-F5BD-4DCD-A986-DE338F19B69B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7920D-EB6E-0AC3-8F44-96582920B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41505F7-2538-3034-04F4-3C1891932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5F46-BF60-4C99-80BF-251C23A245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6816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626A63-4E65-D109-1E43-4BA699931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E0DB48B-47DD-77D6-9C5D-B903629B54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916C432-E756-40E5-7107-B8B6607071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8022771-581A-DF1E-F029-4AA05D3A2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96B1B-F5BD-4DCD-A986-DE338F19B69B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1C25124-F75B-B5E0-B4C2-C8F2446DC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E2F83C6-09D9-E816-88AF-5A94DA562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5F46-BF60-4C99-80BF-251C23A245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5922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01932B-367B-0BF4-37FF-6288FF8E5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2605372-ED86-E6FD-2CB0-0A4B00F123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4406C9-E496-2A8C-1104-E69B3F1F3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96B1B-F5BD-4DCD-A986-DE338F19B69B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66856B-5AE8-79DA-D777-156D58D39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882BA0-47F3-70DE-52C1-9F356B41F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5F46-BF60-4C99-80BF-251C23A245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096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F101FE1-A4D6-BA9B-CE64-6738917530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54ECD64-9A52-7B33-EAAC-3B02663F47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70DDED3-79C0-D2A8-E818-A12A4343B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96B1B-F5BD-4DCD-A986-DE338F19B69B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2ABEE8-BD82-4805-951B-B40D2B902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1005BBA-2BDD-4720-3BE2-3943681CC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5F46-BF60-4C99-80BF-251C23A245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2014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9A25629-DED4-5436-5C1C-C5EE3BAF1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6E32D37-B372-84E0-8AF4-0873947DBB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470B06-C063-089D-83D5-A04C44305F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FF96B1B-F5BD-4DCD-A986-DE338F19B69B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BDA8CAD-EF3A-DF52-B98A-1AD9143353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DD5716-2443-FEC2-3A07-407B801ED5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3115F46-BF60-4C99-80BF-251C23A245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273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rsonne, homme&#10;&#10;Description générée automatiquement">
            <a:extLst>
              <a:ext uri="{FF2B5EF4-FFF2-40B4-BE49-F238E27FC236}">
                <a16:creationId xmlns:a16="http://schemas.microsoft.com/office/drawing/2014/main" id="{55E3D33B-7094-E2FE-309A-D8B828EFA67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3693" y="189000"/>
            <a:ext cx="384284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25D9A4-513E-AFD6-443A-D91557427ED2}"/>
              </a:ext>
            </a:extLst>
          </p:cNvPr>
          <p:cNvSpPr txBox="1"/>
          <p:nvPr/>
        </p:nvSpPr>
        <p:spPr>
          <a:xfrm>
            <a:off x="7150919" y="2606040"/>
            <a:ext cx="5772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FFFF00"/>
                </a:solidFill>
              </a:rPr>
              <a:t>Lovis</a:t>
            </a:r>
            <a:r>
              <a:rPr lang="en-US" sz="2800" b="1" dirty="0">
                <a:solidFill>
                  <a:srgbClr val="FFFF00"/>
                </a:solidFill>
              </a:rPr>
              <a:t> Corinth in Paris, 1887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923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  <p:sndAc>
          <p:stSnd loop="1">
            <p:snd r:embed="rId2" name="Pocahontas - The Colors Of The Wind - Panflute - Quena - Instrumental - Raimy Salazar.wav"/>
          </p:stSnd>
        </p:sndAc>
      </p:transition>
    </mc:Choice>
    <mc:Fallback>
      <p:transition spd="slow" advClick="0" advTm="8000">
        <p:fade/>
        <p:sndAc>
          <p:stSnd loop="1">
            <p:snd r:embed="rId2" name="Pocahontas - The Colors Of The Wind - Panflute - Quena - Instrumental - Raimy Sal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B5A19D2-3820-B42C-B59B-8C2267153FEF}"/>
              </a:ext>
            </a:extLst>
          </p:cNvPr>
          <p:cNvSpPr/>
          <p:nvPr/>
        </p:nvSpPr>
        <p:spPr>
          <a:xfrm>
            <a:off x="0" y="0"/>
            <a:ext cx="12192000" cy="693801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err="1"/>
              <a:t>Lovis</a:t>
            </a:r>
            <a:r>
              <a:rPr lang="fr-FR" sz="2800" b="1" dirty="0"/>
              <a:t> Corinth fréquente le lycée de Königsberg jusqu'en 1876, date à laquelle il entre à l'Académie des beaux-arts locale. En 1880, il continue ses études à l'Académie des beaux-arts de Munich, ayant pour condisciple et ami Ludwig Schmid-</a:t>
            </a:r>
            <a:r>
              <a:rPr lang="fr-FR" sz="2800" b="1" dirty="0" err="1"/>
              <a:t>Reutte</a:t>
            </a:r>
            <a:r>
              <a:rPr lang="fr-FR" sz="2800" b="1" dirty="0"/>
              <a:t>, puis, en 1884, s'installe à Paris où il étudie dans l'atelier de </a:t>
            </a:r>
            <a:r>
              <a:rPr lang="fr-FR" sz="2800" b="1" dirty="0" err="1"/>
              <a:t>Bouguereau</a:t>
            </a:r>
            <a:r>
              <a:rPr lang="fr-FR" sz="2800" b="1" dirty="0"/>
              <a:t>. Entre-temps, en 1882, il fait son service militaire.</a:t>
            </a:r>
          </a:p>
          <a:p>
            <a:pPr algn="ctr"/>
            <a:endParaRPr lang="fr-FR" sz="2800" b="1" dirty="0"/>
          </a:p>
          <a:p>
            <a:pPr algn="ctr"/>
            <a:r>
              <a:rPr lang="fr-FR" sz="2800" b="1" dirty="0"/>
              <a:t>Les étapes suivantes sont, en 1887, Berlin et à nouveau Königsberg ; ensuite, il s'établit à Munich (1891). Il représente une tendance particulière de l’impressionnisme que l'on rattache à l'école tardive munichoise qui tend à s'écarter du naturalisme.</a:t>
            </a:r>
          </a:p>
          <a:p>
            <a:pPr algn="ctr"/>
            <a:endParaRPr lang="fr-FR" sz="2800" b="1" dirty="0"/>
          </a:p>
          <a:p>
            <a:pPr algn="ctr"/>
            <a:r>
              <a:rPr lang="fr-FR" sz="2800" b="1" dirty="0"/>
              <a:t>En 1896, il commence à vivre de son art après avoir vendu un de ses tableaux, La Déposition (1895, musée </a:t>
            </a:r>
            <a:r>
              <a:rPr lang="fr-FR" sz="2800" b="1" dirty="0" err="1"/>
              <a:t>Wallraf-Richartz</a:t>
            </a:r>
            <a:r>
              <a:rPr lang="fr-FR" sz="2800" b="1" dirty="0"/>
              <a:t> de Cologne), au peintre Martin Feuerstein.</a:t>
            </a:r>
          </a:p>
        </p:txBody>
      </p:sp>
    </p:spTree>
    <p:extLst>
      <p:ext uri="{BB962C8B-B14F-4D97-AF65-F5344CB8AC3E}">
        <p14:creationId xmlns:p14="http://schemas.microsoft.com/office/powerpoint/2010/main" val="2619849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bâtiment, plante&#10;&#10;Description générée automatiquement">
            <a:extLst>
              <a:ext uri="{FF2B5EF4-FFF2-40B4-BE49-F238E27FC236}">
                <a16:creationId xmlns:a16="http://schemas.microsoft.com/office/drawing/2014/main" id="{44356FE8-B7AE-EABB-1142-FDB7A02485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206" y="280677"/>
            <a:ext cx="10579588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1759EC-750D-7131-C13E-BC39A56EB163}"/>
              </a:ext>
            </a:extLst>
          </p:cNvPr>
          <p:cNvSpPr txBox="1"/>
          <p:nvPr/>
        </p:nvSpPr>
        <p:spPr>
          <a:xfrm>
            <a:off x="0" y="6282900"/>
            <a:ext cx="12287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rgbClr val="FFFF00"/>
                </a:solidFill>
              </a:rPr>
              <a:t>Grab von Lovis Corinth auf dem Südwestkirchhof Stahnsdorf; Ehrengrab der Stadt Berlin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259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intérieur, homme&#10;&#10;Description générée automatiquement">
            <a:extLst>
              <a:ext uri="{FF2B5EF4-FFF2-40B4-BE49-F238E27FC236}">
                <a16:creationId xmlns:a16="http://schemas.microsoft.com/office/drawing/2014/main" id="{393E1C98-7369-3661-3E8F-C4C38BD12D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5234" y="213781"/>
            <a:ext cx="7701532" cy="5904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C719E9-4F05-CC49-922F-D961B3EB1E13}"/>
              </a:ext>
            </a:extLst>
          </p:cNvPr>
          <p:cNvSpPr txBox="1"/>
          <p:nvPr/>
        </p:nvSpPr>
        <p:spPr>
          <a:xfrm>
            <a:off x="2034540" y="6117781"/>
            <a:ext cx="85267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Autoportrait avec squelette (Selbstporträt mit Skelett) 1896 (66 × 86 cm) Städtische Galerie im Lenbachhaus, Munich.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12716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omme, dessin&#10;&#10;Description générée automatiquement">
            <a:extLst>
              <a:ext uri="{FF2B5EF4-FFF2-40B4-BE49-F238E27FC236}">
                <a16:creationId xmlns:a16="http://schemas.microsoft.com/office/drawing/2014/main" id="{2D88800B-7564-BA7D-B7FD-9E22268078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5342" y="189000"/>
            <a:ext cx="508734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CCBD42-F7F0-4A4D-C754-4DBADD3B7FF6}"/>
              </a:ext>
            </a:extLst>
          </p:cNvPr>
          <p:cNvSpPr txBox="1"/>
          <p:nvPr/>
        </p:nvSpPr>
        <p:spPr>
          <a:xfrm>
            <a:off x="8355330" y="4526280"/>
            <a:ext cx="34632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	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Ecce homo -1925 -</a:t>
            </a:r>
          </a:p>
        </p:txBody>
      </p:sp>
    </p:spTree>
    <p:extLst>
      <p:ext uri="{BB962C8B-B14F-4D97-AF65-F5344CB8AC3E}">
        <p14:creationId xmlns:p14="http://schemas.microsoft.com/office/powerpoint/2010/main" val="60742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Œuvre d’art, croquis&#10;&#10;Description générée automatiquement">
            <a:extLst>
              <a:ext uri="{FF2B5EF4-FFF2-40B4-BE49-F238E27FC236}">
                <a16:creationId xmlns:a16="http://schemas.microsoft.com/office/drawing/2014/main" id="{68D16F57-4332-B0DD-90E3-FB6D23D002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0371" y="189000"/>
            <a:ext cx="7372805" cy="64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9E221F-6C36-3C44-3409-6613B9ADD5F5}"/>
              </a:ext>
            </a:extLst>
          </p:cNvPr>
          <p:cNvSpPr txBox="1"/>
          <p:nvPr/>
        </p:nvSpPr>
        <p:spPr>
          <a:xfrm>
            <a:off x="125730" y="3989070"/>
            <a:ext cx="2628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Im Schlachthaus-1893</a:t>
            </a:r>
          </a:p>
        </p:txBody>
      </p:sp>
    </p:spTree>
    <p:extLst>
      <p:ext uri="{BB962C8B-B14F-4D97-AF65-F5344CB8AC3E}">
        <p14:creationId xmlns:p14="http://schemas.microsoft.com/office/powerpoint/2010/main" val="2490209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homme, dessin, Visage humain&#10;&#10;Description générée automatiquement">
            <a:extLst>
              <a:ext uri="{FF2B5EF4-FFF2-40B4-BE49-F238E27FC236}">
                <a16:creationId xmlns:a16="http://schemas.microsoft.com/office/drawing/2014/main" id="{48C58381-05E9-64BF-A7CD-BF325B711C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2261" y="189000"/>
            <a:ext cx="617142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96B91C-809A-D512-47CB-CF3D06909FDC}"/>
              </a:ext>
            </a:extLst>
          </p:cNvPr>
          <p:cNvSpPr txBox="1"/>
          <p:nvPr/>
        </p:nvSpPr>
        <p:spPr>
          <a:xfrm>
            <a:off x="9144000" y="3760470"/>
            <a:ext cx="29489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L'artiste et sa famille, 1909</a:t>
            </a:r>
          </a:p>
        </p:txBody>
      </p:sp>
    </p:spTree>
    <p:extLst>
      <p:ext uri="{BB962C8B-B14F-4D97-AF65-F5344CB8AC3E}">
        <p14:creationId xmlns:p14="http://schemas.microsoft.com/office/powerpoint/2010/main" val="3037099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art, dessin, Peinture artistique&#10;&#10;Description générée automatiquement">
            <a:extLst>
              <a:ext uri="{FF2B5EF4-FFF2-40B4-BE49-F238E27FC236}">
                <a16:creationId xmlns:a16="http://schemas.microsoft.com/office/drawing/2014/main" id="{9D8BB76B-5333-B9AC-0822-CDCB23BFC6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483246"/>
            <a:ext cx="11448000" cy="5574943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294561-14CF-7054-835C-B2780BB64749}"/>
              </a:ext>
            </a:extLst>
          </p:cNvPr>
          <p:cNvSpPr txBox="1"/>
          <p:nvPr/>
        </p:nvSpPr>
        <p:spPr>
          <a:xfrm>
            <a:off x="4310490" y="5801975"/>
            <a:ext cx="75095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 err="1"/>
              <a:t>Walchensee</a:t>
            </a:r>
            <a:r>
              <a:rPr lang="fr-FR" sz="2400" b="1" dirty="0"/>
              <a:t>-Panorama, 1924</a:t>
            </a:r>
          </a:p>
        </p:txBody>
      </p:sp>
    </p:spTree>
    <p:extLst>
      <p:ext uri="{BB962C8B-B14F-4D97-AF65-F5344CB8AC3E}">
        <p14:creationId xmlns:p14="http://schemas.microsoft.com/office/powerpoint/2010/main" val="3059812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Arts visuels&#10;&#10;Description générée automatiquement">
            <a:extLst>
              <a:ext uri="{FF2B5EF4-FFF2-40B4-BE49-F238E27FC236}">
                <a16:creationId xmlns:a16="http://schemas.microsoft.com/office/drawing/2014/main" id="{BC2FB7F2-78DF-44E2-655E-DA3E8D5635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4246" y="315149"/>
            <a:ext cx="7444784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96B1FCE-CA5C-7A65-9ADC-D3E0F5EAD090}"/>
              </a:ext>
            </a:extLst>
          </p:cNvPr>
          <p:cNvSpPr txBox="1"/>
          <p:nvPr/>
        </p:nvSpPr>
        <p:spPr>
          <a:xfrm>
            <a:off x="3804824" y="6255149"/>
            <a:ext cx="60942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Lovis</a:t>
            </a:r>
            <a:r>
              <a:rPr lang="fr-FR" sz="2400" b="1" dirty="0">
                <a:solidFill>
                  <a:srgbClr val="FFFF00"/>
                </a:solidFill>
              </a:rPr>
              <a:t> Corinth </a:t>
            </a:r>
            <a:r>
              <a:rPr lang="fr-FR" sz="2400" b="1" dirty="0" err="1">
                <a:solidFill>
                  <a:srgbClr val="FFFF00"/>
                </a:solidFill>
              </a:rPr>
              <a:t>Schlachterladen</a:t>
            </a:r>
            <a:r>
              <a:rPr lang="fr-FR" sz="2400" b="1" dirty="0">
                <a:solidFill>
                  <a:srgbClr val="FFFF00"/>
                </a:solidFill>
              </a:rPr>
              <a:t> 1897</a:t>
            </a:r>
          </a:p>
        </p:txBody>
      </p:sp>
    </p:spTree>
    <p:extLst>
      <p:ext uri="{BB962C8B-B14F-4D97-AF65-F5344CB8AC3E}">
        <p14:creationId xmlns:p14="http://schemas.microsoft.com/office/powerpoint/2010/main" val="49939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Visage humain, croquis&#10;&#10;Description générée automatiquement">
            <a:extLst>
              <a:ext uri="{FF2B5EF4-FFF2-40B4-BE49-F238E27FC236}">
                <a16:creationId xmlns:a16="http://schemas.microsoft.com/office/drawing/2014/main" id="{0A2CFFFE-2078-0151-6578-C35357EB41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4362" y="287550"/>
            <a:ext cx="6943275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B091FE-3A76-98A1-9CE3-FA25501732D5}"/>
              </a:ext>
            </a:extLst>
          </p:cNvPr>
          <p:cNvSpPr txBox="1"/>
          <p:nvPr/>
        </p:nvSpPr>
        <p:spPr>
          <a:xfrm>
            <a:off x="3531870" y="6325955"/>
            <a:ext cx="7555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Corinth, Lovis - Morgensonne - 1910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89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Visage humain, habits&#10;&#10;Description générée automatiquement">
            <a:extLst>
              <a:ext uri="{FF2B5EF4-FFF2-40B4-BE49-F238E27FC236}">
                <a16:creationId xmlns:a16="http://schemas.microsoft.com/office/drawing/2014/main" id="{727A5537-06F5-4C8D-8AAA-E9FA45D06F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2978" y="279005"/>
            <a:ext cx="7208534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9BB337-1C50-F8B2-D959-183CDCB9548E}"/>
              </a:ext>
            </a:extLst>
          </p:cNvPr>
          <p:cNvSpPr txBox="1"/>
          <p:nvPr/>
        </p:nvSpPr>
        <p:spPr>
          <a:xfrm>
            <a:off x="2873882" y="6219005"/>
            <a:ext cx="7767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Lovis</a:t>
            </a:r>
            <a:r>
              <a:rPr lang="fr-FR" sz="2400" b="1" dirty="0">
                <a:solidFill>
                  <a:srgbClr val="FFFF00"/>
                </a:solidFill>
              </a:rPr>
              <a:t> Corinth Dame </a:t>
            </a:r>
            <a:r>
              <a:rPr lang="fr-FR" sz="2400" b="1" dirty="0" err="1">
                <a:solidFill>
                  <a:srgbClr val="FFFF00"/>
                </a:solidFill>
              </a:rPr>
              <a:t>am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Goldfischbassin</a:t>
            </a:r>
            <a:r>
              <a:rPr lang="fr-FR" sz="2400" b="1" dirty="0">
                <a:solidFill>
                  <a:srgbClr val="FFFF00"/>
                </a:solidFill>
              </a:rPr>
              <a:t> 1911</a:t>
            </a:r>
          </a:p>
        </p:txBody>
      </p:sp>
    </p:spTree>
    <p:extLst>
      <p:ext uri="{BB962C8B-B14F-4D97-AF65-F5344CB8AC3E}">
        <p14:creationId xmlns:p14="http://schemas.microsoft.com/office/powerpoint/2010/main" val="1188833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dessin, homme&#10;&#10;Description générée automatiquement">
            <a:extLst>
              <a:ext uri="{FF2B5EF4-FFF2-40B4-BE49-F238E27FC236}">
                <a16:creationId xmlns:a16="http://schemas.microsoft.com/office/drawing/2014/main" id="{D63F1430-B779-B34B-4D46-12006D89E3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2150" y="189000"/>
            <a:ext cx="52677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929749-53FE-5302-81F8-0B6D5F65864C}"/>
              </a:ext>
            </a:extLst>
          </p:cNvPr>
          <p:cNvSpPr txBox="1"/>
          <p:nvPr/>
        </p:nvSpPr>
        <p:spPr>
          <a:xfrm>
            <a:off x="594360" y="4069080"/>
            <a:ext cx="3394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rgbClr val="FFFF00"/>
                </a:solidFill>
              </a:rPr>
              <a:t>Lovis Corinth Son </a:t>
            </a:r>
            <a:r>
              <a:rPr lang="de-DE" sz="2400" b="1" dirty="0" err="1">
                <a:solidFill>
                  <a:srgbClr val="FFFF00"/>
                </a:solidFill>
              </a:rPr>
              <a:t>portrait</a:t>
            </a:r>
            <a:r>
              <a:rPr lang="de-DE" sz="2400" b="1" dirty="0">
                <a:solidFill>
                  <a:srgbClr val="FFFF00"/>
                </a:solidFill>
              </a:rPr>
              <a:t> Dans </a:t>
            </a:r>
            <a:r>
              <a:rPr lang="de-DE" sz="2400" b="1" dirty="0" err="1">
                <a:solidFill>
                  <a:srgbClr val="FFFF00"/>
                </a:solidFill>
              </a:rPr>
              <a:t>son</a:t>
            </a:r>
            <a:r>
              <a:rPr lang="de-DE" sz="2400" b="1" dirty="0">
                <a:solidFill>
                  <a:srgbClr val="FFFF00"/>
                </a:solidFill>
              </a:rPr>
              <a:t>  Atelier 1914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805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intérieur, chaussures&#10;&#10;Description générée automatiquement">
            <a:extLst>
              <a:ext uri="{FF2B5EF4-FFF2-40B4-BE49-F238E27FC236}">
                <a16:creationId xmlns:a16="http://schemas.microsoft.com/office/drawing/2014/main" id="{45427DA4-8BAF-595F-1877-3F91B75CE9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8047" y="189000"/>
            <a:ext cx="417248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0EBDBF-EC2D-0E40-81F7-B66C068F872C}"/>
              </a:ext>
            </a:extLst>
          </p:cNvPr>
          <p:cNvSpPr txBox="1"/>
          <p:nvPr/>
        </p:nvSpPr>
        <p:spPr>
          <a:xfrm>
            <a:off x="8161020" y="3749040"/>
            <a:ext cx="3794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FFFF00"/>
                </a:solidFill>
              </a:rPr>
              <a:t>Lovis</a:t>
            </a:r>
            <a:r>
              <a:rPr lang="en-US" sz="2400" b="1" dirty="0">
                <a:solidFill>
                  <a:srgbClr val="FFFF00"/>
                </a:solidFill>
              </a:rPr>
              <a:t> Corinth et le Corset 1910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445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art, Visage humain, Œuvre d’art&#10;&#10;Description générée automatiquement">
            <a:extLst>
              <a:ext uri="{FF2B5EF4-FFF2-40B4-BE49-F238E27FC236}">
                <a16:creationId xmlns:a16="http://schemas.microsoft.com/office/drawing/2014/main" id="{6B9D6DD0-813C-20E0-686F-AC6372AEE3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2690" y="267571"/>
            <a:ext cx="9366619" cy="594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A87DBA-F056-62B6-71B7-97EBAED00D52}"/>
              </a:ext>
            </a:extLst>
          </p:cNvPr>
          <p:cNvSpPr txBox="1"/>
          <p:nvPr/>
        </p:nvSpPr>
        <p:spPr>
          <a:xfrm>
            <a:off x="5634990" y="6207571"/>
            <a:ext cx="8949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Femme lisant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11259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Arts visuels&#10;&#10;Description générée automatiquement">
            <a:extLst>
              <a:ext uri="{FF2B5EF4-FFF2-40B4-BE49-F238E27FC236}">
                <a16:creationId xmlns:a16="http://schemas.microsoft.com/office/drawing/2014/main" id="{326C6643-380D-8A88-413F-0810BC2A1B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AE94FA-EFE3-6286-AF44-E0706309ED25}"/>
              </a:ext>
            </a:extLst>
          </p:cNvPr>
          <p:cNvSpPr txBox="1"/>
          <p:nvPr/>
        </p:nvSpPr>
        <p:spPr>
          <a:xfrm>
            <a:off x="1268730" y="4526280"/>
            <a:ext cx="3577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veille de Noël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45029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fleur, rose, vase&#10;&#10;Description générée automatiquement">
            <a:extLst>
              <a:ext uri="{FF2B5EF4-FFF2-40B4-BE49-F238E27FC236}">
                <a16:creationId xmlns:a16="http://schemas.microsoft.com/office/drawing/2014/main" id="{9A2870E3-FD5A-584B-D098-7FBB035A26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0001" y="279000"/>
            <a:ext cx="5291998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2FC0C9-4BBD-75DD-F925-FB0CC3F481DD}"/>
              </a:ext>
            </a:extLst>
          </p:cNvPr>
          <p:cNvSpPr txBox="1"/>
          <p:nvPr/>
        </p:nvSpPr>
        <p:spPr>
          <a:xfrm>
            <a:off x="8926830" y="5006340"/>
            <a:ext cx="32651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Fleurs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551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, dessin, Peinture artistique&#10;&#10;Description générée automatiquement">
            <a:extLst>
              <a:ext uri="{FF2B5EF4-FFF2-40B4-BE49-F238E27FC236}">
                <a16:creationId xmlns:a16="http://schemas.microsoft.com/office/drawing/2014/main" id="{02E67D3A-2906-AC74-C2A0-84231748F7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2483" y="197550"/>
            <a:ext cx="8967033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981CD42-550C-028B-B965-DC97D65EB6FF}"/>
              </a:ext>
            </a:extLst>
          </p:cNvPr>
          <p:cNvSpPr txBox="1"/>
          <p:nvPr/>
        </p:nvSpPr>
        <p:spPr>
          <a:xfrm>
            <a:off x="4320540" y="6324515"/>
            <a:ext cx="7269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Lac </a:t>
            </a:r>
            <a:r>
              <a:rPr lang="fr-FR" sz="2400" b="1" dirty="0" err="1">
                <a:solidFill>
                  <a:srgbClr val="FFFF00"/>
                </a:solidFill>
              </a:rPr>
              <a:t>Walchen</a:t>
            </a:r>
            <a:r>
              <a:rPr lang="fr-FR" sz="2400" b="1" dirty="0">
                <a:solidFill>
                  <a:srgbClr val="FFFF00"/>
                </a:solidFill>
              </a:rPr>
              <a:t>  - Allemagne -</a:t>
            </a:r>
          </a:p>
        </p:txBody>
      </p:sp>
    </p:spTree>
    <p:extLst>
      <p:ext uri="{BB962C8B-B14F-4D97-AF65-F5344CB8AC3E}">
        <p14:creationId xmlns:p14="http://schemas.microsoft.com/office/powerpoint/2010/main" val="1482306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personne&#10;&#10;Description générée automatiquement">
            <a:extLst>
              <a:ext uri="{FF2B5EF4-FFF2-40B4-BE49-F238E27FC236}">
                <a16:creationId xmlns:a16="http://schemas.microsoft.com/office/drawing/2014/main" id="{A0C4DEA8-E0B7-F381-5E0B-18EDA17F2D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8845" y="261000"/>
            <a:ext cx="7928809" cy="63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210DEB-C854-CA37-53E3-729C04899B8C}"/>
              </a:ext>
            </a:extLst>
          </p:cNvPr>
          <p:cNvSpPr txBox="1"/>
          <p:nvPr/>
        </p:nvSpPr>
        <p:spPr>
          <a:xfrm>
            <a:off x="348515" y="4046220"/>
            <a:ext cx="2640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FFFF00"/>
                </a:solidFill>
              </a:rPr>
              <a:t>Lovis</a:t>
            </a:r>
            <a:r>
              <a:rPr lang="en-US" sz="2400" b="1" dirty="0">
                <a:solidFill>
                  <a:srgbClr val="FFFF00"/>
                </a:solidFill>
              </a:rPr>
              <a:t> Corinth - </a:t>
            </a:r>
            <a:r>
              <a:rPr lang="en-US" sz="2400" b="1" dirty="0" err="1">
                <a:solidFill>
                  <a:srgbClr val="FFFF00"/>
                </a:solidFill>
              </a:rPr>
              <a:t>Familie</a:t>
            </a: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err="1">
                <a:solidFill>
                  <a:srgbClr val="FFFF00"/>
                </a:solidFill>
              </a:rPr>
              <a:t>Rumpf</a:t>
            </a:r>
            <a:r>
              <a:rPr lang="en-US" sz="2400" b="1" dirty="0">
                <a:solidFill>
                  <a:srgbClr val="FFFF00"/>
                </a:solidFill>
              </a:rPr>
              <a:t> -1901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180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Visage humain, croquis&#10;&#10;Description générée automatiquement">
            <a:extLst>
              <a:ext uri="{FF2B5EF4-FFF2-40B4-BE49-F238E27FC236}">
                <a16:creationId xmlns:a16="http://schemas.microsoft.com/office/drawing/2014/main" id="{3511FBEF-F658-7125-C724-17D91F189D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1491" y="189000"/>
            <a:ext cx="526901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2DEA22-E9F1-96B9-F35B-F9E9B91625F8}"/>
              </a:ext>
            </a:extLst>
          </p:cNvPr>
          <p:cNvSpPr txBox="1"/>
          <p:nvPr/>
        </p:nvSpPr>
        <p:spPr>
          <a:xfrm>
            <a:off x="8892540" y="4697730"/>
            <a:ext cx="3299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Femme lisant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609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Peinture artistique, art&#10;&#10;Description générée automatiquement">
            <a:extLst>
              <a:ext uri="{FF2B5EF4-FFF2-40B4-BE49-F238E27FC236}">
                <a16:creationId xmlns:a16="http://schemas.microsoft.com/office/drawing/2014/main" id="{34EC2119-F5CA-8505-CE4B-81E3F785CE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7050" y="279000"/>
            <a:ext cx="7958999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08F51A-FB56-8B1B-EED4-D8EA106E5E0F}"/>
              </a:ext>
            </a:extLst>
          </p:cNvPr>
          <p:cNvSpPr txBox="1"/>
          <p:nvPr/>
        </p:nvSpPr>
        <p:spPr>
          <a:xfrm>
            <a:off x="194310" y="4126230"/>
            <a:ext cx="27241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Lovis Corinth Baum am Walchensee 1923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314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dessin, croquis&#10;&#10;Description générée automatiquement">
            <a:extLst>
              <a:ext uri="{FF2B5EF4-FFF2-40B4-BE49-F238E27FC236}">
                <a16:creationId xmlns:a16="http://schemas.microsoft.com/office/drawing/2014/main" id="{95859E0D-D1A0-B442-6A71-30F82FCB85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400" y="780288"/>
            <a:ext cx="7315200" cy="5297424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728645-F05E-A4D4-E879-D297F03CAF14}"/>
              </a:ext>
            </a:extLst>
          </p:cNvPr>
          <p:cNvSpPr txBox="1"/>
          <p:nvPr/>
        </p:nvSpPr>
        <p:spPr>
          <a:xfrm>
            <a:off x="4994910" y="6077712"/>
            <a:ext cx="8675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Lac Walchen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0018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mythologie, Œuvre d’art&#10;&#10;Description générée automatiquement">
            <a:extLst>
              <a:ext uri="{FF2B5EF4-FFF2-40B4-BE49-F238E27FC236}">
                <a16:creationId xmlns:a16="http://schemas.microsoft.com/office/drawing/2014/main" id="{613B2BEB-5A16-B00B-B3FD-E0C69FD996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4000" y="400552"/>
            <a:ext cx="7524000" cy="605689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54E324-EB7A-B84B-8DF1-857CAF4B9D6E}"/>
              </a:ext>
            </a:extLst>
          </p:cNvPr>
          <p:cNvSpPr txBox="1"/>
          <p:nvPr/>
        </p:nvSpPr>
        <p:spPr>
          <a:xfrm>
            <a:off x="10104120" y="4671477"/>
            <a:ext cx="21678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Ariane à Naxos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241803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einture, dessin, art, Œuvre d’art&#10;&#10;Description générée automatiquement">
            <a:extLst>
              <a:ext uri="{FF2B5EF4-FFF2-40B4-BE49-F238E27FC236}">
                <a16:creationId xmlns:a16="http://schemas.microsoft.com/office/drawing/2014/main" id="{5D85BB85-76E6-59BD-6D35-B8A2B48F5E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1360" y="189000"/>
            <a:ext cx="441191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D282577-2151-480C-EC94-406C14EB24A6}"/>
              </a:ext>
            </a:extLst>
          </p:cNvPr>
          <p:cNvSpPr txBox="1"/>
          <p:nvPr/>
        </p:nvSpPr>
        <p:spPr>
          <a:xfrm>
            <a:off x="800545" y="3703320"/>
            <a:ext cx="28803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Bœuf abattu (1905), huile sur toile, 160,5 x 110,5 cm., Ostdeutsche Galerie Regensburg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161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Arts visuels&#10;&#10;Description générée automatiquement">
            <a:extLst>
              <a:ext uri="{FF2B5EF4-FFF2-40B4-BE49-F238E27FC236}">
                <a16:creationId xmlns:a16="http://schemas.microsoft.com/office/drawing/2014/main" id="{25A31A6C-9899-9CF7-56DB-E07B890FEB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6402" y="279000"/>
            <a:ext cx="789621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48CCD6-18A0-FA65-CB87-7821B3DEF737}"/>
              </a:ext>
            </a:extLst>
          </p:cNvPr>
          <p:cNvSpPr txBox="1"/>
          <p:nvPr/>
        </p:nvSpPr>
        <p:spPr>
          <a:xfrm>
            <a:off x="9841230" y="4034790"/>
            <a:ext cx="23507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Boucherie à </a:t>
            </a:r>
            <a:r>
              <a:rPr lang="fr-FR" sz="2400" b="1" dirty="0" err="1"/>
              <a:t>Schäftlarn</a:t>
            </a:r>
            <a:r>
              <a:rPr lang="fr-FR" sz="2400" b="1" dirty="0"/>
              <a:t> sur l'Isar (1897), </a:t>
            </a:r>
            <a:r>
              <a:rPr lang="fr-FR" sz="2400" b="1" dirty="0" err="1"/>
              <a:t>Kunsthalle</a:t>
            </a:r>
            <a:r>
              <a:rPr lang="fr-FR" sz="2400" b="1" dirty="0"/>
              <a:t> </a:t>
            </a:r>
            <a:r>
              <a:rPr lang="fr-FR" sz="2400" b="1" dirty="0" err="1"/>
              <a:t>Bremen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023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Arts visuels&#10;&#10;Description générée automatiquement">
            <a:extLst>
              <a:ext uri="{FF2B5EF4-FFF2-40B4-BE49-F238E27FC236}">
                <a16:creationId xmlns:a16="http://schemas.microsoft.com/office/drawing/2014/main" id="{9E7B441C-C343-C398-4826-A9BA0D37F4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3233" y="459000"/>
            <a:ext cx="7490843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1471C0-10E1-311F-7E49-FB41C3892A70}"/>
              </a:ext>
            </a:extLst>
          </p:cNvPr>
          <p:cNvSpPr txBox="1"/>
          <p:nvPr/>
        </p:nvSpPr>
        <p:spPr>
          <a:xfrm>
            <a:off x="114393" y="2708910"/>
            <a:ext cx="218313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Paysage tyrolien avec un pont (1913), huile sur toile, 95,5 x 120,5 cm., Österreichische Galerie Belvedere, Vienne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966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habits, dessin&#10;&#10;Description générée automatiquement">
            <a:extLst>
              <a:ext uri="{FF2B5EF4-FFF2-40B4-BE49-F238E27FC236}">
                <a16:creationId xmlns:a16="http://schemas.microsoft.com/office/drawing/2014/main" id="{639C2727-832D-6665-21DF-8C4CC9F272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50" y="189000"/>
            <a:ext cx="4881603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93860F-035E-9248-3481-B6F9098468E1}"/>
              </a:ext>
            </a:extLst>
          </p:cNvPr>
          <p:cNvSpPr txBox="1"/>
          <p:nvPr/>
        </p:nvSpPr>
        <p:spPr>
          <a:xfrm>
            <a:off x="8572500" y="3577590"/>
            <a:ext cx="36195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Lovis</a:t>
            </a:r>
            <a:r>
              <a:rPr lang="fr-FR" sz="2400" b="1" dirty="0">
                <a:solidFill>
                  <a:srgbClr val="FFFF00"/>
                </a:solidFill>
              </a:rPr>
              <a:t> Corinth, Tyrolien avec chat (</a:t>
            </a:r>
            <a:r>
              <a:rPr lang="fr-FR" sz="2400" b="1" dirty="0" err="1">
                <a:solidFill>
                  <a:srgbClr val="FFFF00"/>
                </a:solidFill>
              </a:rPr>
              <a:t>Tirolerin</a:t>
            </a:r>
            <a:r>
              <a:rPr lang="fr-FR" sz="2400" b="1" dirty="0">
                <a:solidFill>
                  <a:srgbClr val="FFFF00"/>
                </a:solidFill>
              </a:rPr>
              <a:t> mit </a:t>
            </a:r>
            <a:r>
              <a:rPr lang="fr-FR" sz="2400" b="1" dirty="0" err="1">
                <a:solidFill>
                  <a:srgbClr val="FFFF00"/>
                </a:solidFill>
              </a:rPr>
              <a:t>Katze</a:t>
            </a:r>
            <a:r>
              <a:rPr lang="fr-FR" sz="2400" b="1" dirty="0">
                <a:solidFill>
                  <a:srgbClr val="FFFF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46197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einture, jungle, végétation&#10;&#10;Description générée automatiquement">
            <a:extLst>
              <a:ext uri="{FF2B5EF4-FFF2-40B4-BE49-F238E27FC236}">
                <a16:creationId xmlns:a16="http://schemas.microsoft.com/office/drawing/2014/main" id="{F9F3B9A4-49FB-6B06-CD11-18648A7051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9321" y="459000"/>
            <a:ext cx="6927737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F29DC2-4D68-C5A3-5E30-0869FB82A109}"/>
              </a:ext>
            </a:extLst>
          </p:cNvPr>
          <p:cNvSpPr txBox="1"/>
          <p:nvPr/>
        </p:nvSpPr>
        <p:spPr>
          <a:xfrm>
            <a:off x="506151" y="3429000"/>
            <a:ext cx="24003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Intérieur de la forêt à Bernried (1892), huile sur toile, 94 × 110 cm, Galerie G. Paffrath, Düsseldorf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379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Peinture artistique, Peinture acrylique&#10;&#10;Description générée automatiquement">
            <a:extLst>
              <a:ext uri="{FF2B5EF4-FFF2-40B4-BE49-F238E27FC236}">
                <a16:creationId xmlns:a16="http://schemas.microsoft.com/office/drawing/2014/main" id="{0A3599C9-5075-844B-A06D-36EE9712F0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8168" y="369000"/>
            <a:ext cx="8351377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11736B-18EF-6143-7E9B-41F6E827CCB8}"/>
              </a:ext>
            </a:extLst>
          </p:cNvPr>
          <p:cNvSpPr txBox="1"/>
          <p:nvPr/>
        </p:nvSpPr>
        <p:spPr>
          <a:xfrm>
            <a:off x="9692088" y="3429000"/>
            <a:ext cx="23317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À </a:t>
            </a:r>
            <a:r>
              <a:rPr lang="fr-FR" sz="2400" b="1" dirty="0" err="1">
                <a:solidFill>
                  <a:srgbClr val="FFFF00"/>
                </a:solidFill>
              </a:rPr>
              <a:t>Unter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Schäftlarn</a:t>
            </a:r>
            <a:r>
              <a:rPr lang="fr-FR" sz="2400" b="1" dirty="0">
                <a:solidFill>
                  <a:srgbClr val="FFFF00"/>
                </a:solidFill>
              </a:rPr>
              <a:t> sur l'Isar (1896), huile sur toile, 60 x 82 cm., </a:t>
            </a:r>
            <a:r>
              <a:rPr lang="fr-FR" sz="2400" b="1" dirty="0" err="1">
                <a:solidFill>
                  <a:srgbClr val="FFFF00"/>
                </a:solidFill>
              </a:rPr>
              <a:t>Lenbachhaus</a:t>
            </a:r>
            <a:r>
              <a:rPr lang="fr-FR" sz="2400" b="1" dirty="0">
                <a:solidFill>
                  <a:srgbClr val="FFFF00"/>
                </a:solidFill>
              </a:rPr>
              <a:t>, à Munich</a:t>
            </a:r>
          </a:p>
        </p:txBody>
      </p:sp>
    </p:spTree>
    <p:extLst>
      <p:ext uri="{BB962C8B-B14F-4D97-AF65-F5344CB8AC3E}">
        <p14:creationId xmlns:p14="http://schemas.microsoft.com/office/powerpoint/2010/main" val="2473833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arbre, peinture, personne&#10;&#10;Description générée automatiquement">
            <a:extLst>
              <a:ext uri="{FF2B5EF4-FFF2-40B4-BE49-F238E27FC236}">
                <a16:creationId xmlns:a16="http://schemas.microsoft.com/office/drawing/2014/main" id="{2F852D66-EE6A-9729-4BDA-B4DEFC5320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1341" y="279000"/>
            <a:ext cx="779381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4A3996D-0F0E-6B44-108C-370443ACE161}"/>
              </a:ext>
            </a:extLst>
          </p:cNvPr>
          <p:cNvSpPr txBox="1"/>
          <p:nvPr/>
        </p:nvSpPr>
        <p:spPr>
          <a:xfrm>
            <a:off x="415291" y="3268980"/>
            <a:ext cx="241554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Portrait de Mme </a:t>
            </a:r>
            <a:r>
              <a:rPr lang="fr-FR" sz="2400" b="1" dirty="0" err="1"/>
              <a:t>Kaumann</a:t>
            </a:r>
            <a:r>
              <a:rPr lang="fr-FR" sz="2400" b="1" dirty="0"/>
              <a:t> (1911), huile sur toile, 99 x 120 cm., </a:t>
            </a:r>
            <a:r>
              <a:rPr lang="fr-FR" sz="2400" b="1" dirty="0" err="1"/>
              <a:t>Kunsthalle</a:t>
            </a:r>
            <a:r>
              <a:rPr lang="fr-FR" sz="2400" b="1" dirty="0"/>
              <a:t> Kiel</a:t>
            </a:r>
          </a:p>
        </p:txBody>
      </p:sp>
    </p:spTree>
    <p:extLst>
      <p:ext uri="{BB962C8B-B14F-4D97-AF65-F5344CB8AC3E}">
        <p14:creationId xmlns:p14="http://schemas.microsoft.com/office/powerpoint/2010/main" val="2797701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7D97C6D-3680-20B1-3C42-18C020FDE107}"/>
              </a:ext>
            </a:extLst>
          </p:cNvPr>
          <p:cNvSpPr txBox="1"/>
          <p:nvPr/>
        </p:nvSpPr>
        <p:spPr>
          <a:xfrm>
            <a:off x="2411730" y="622012"/>
            <a:ext cx="10515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L’Artiste Peintre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526A7F9-57D8-6D36-FA60-CAF5ADCAF462}"/>
              </a:ext>
            </a:extLst>
          </p:cNvPr>
          <p:cNvSpPr txBox="1"/>
          <p:nvPr/>
        </p:nvSpPr>
        <p:spPr>
          <a:xfrm>
            <a:off x="4720590" y="1325881"/>
            <a:ext cx="3108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err="1">
                <a:solidFill>
                  <a:srgbClr val="FFFF00"/>
                </a:solidFill>
              </a:rPr>
              <a:t>Lovis</a:t>
            </a:r>
            <a:r>
              <a:rPr lang="fr-FR" sz="3200" b="1" dirty="0">
                <a:solidFill>
                  <a:srgbClr val="FFFF00"/>
                </a:solidFill>
              </a:rPr>
              <a:t> - Corinth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6AB4703-50C8-9D74-7F0B-09789F6A101E}"/>
              </a:ext>
            </a:extLst>
          </p:cNvPr>
          <p:cNvSpPr txBox="1"/>
          <p:nvPr/>
        </p:nvSpPr>
        <p:spPr>
          <a:xfrm>
            <a:off x="3166110" y="2075469"/>
            <a:ext cx="9898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</a:t>
            </a:r>
            <a:r>
              <a:rPr lang="fr-FR" sz="3200" b="1" dirty="0" err="1">
                <a:solidFill>
                  <a:srgbClr val="FFFF00"/>
                </a:solidFill>
              </a:rPr>
              <a:t>Suggèstio</a:t>
            </a:r>
            <a:r>
              <a:rPr lang="fr-FR" sz="3200" b="1" dirty="0">
                <a:solidFill>
                  <a:srgbClr val="FFFF00"/>
                </a:solidFill>
              </a:rPr>
              <a:t>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2EAC300-4C6F-1C73-2A5C-D384C93CF183}"/>
              </a:ext>
            </a:extLst>
          </p:cNvPr>
          <p:cNvSpPr txBox="1"/>
          <p:nvPr/>
        </p:nvSpPr>
        <p:spPr>
          <a:xfrm>
            <a:off x="3617595" y="2825058"/>
            <a:ext cx="89954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A1431FE-0B2A-0C08-1B91-32DFE94507BB}"/>
              </a:ext>
            </a:extLst>
          </p:cNvPr>
          <p:cNvSpPr txBox="1"/>
          <p:nvPr/>
        </p:nvSpPr>
        <p:spPr>
          <a:xfrm>
            <a:off x="4309110" y="3429000"/>
            <a:ext cx="5669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F83D1AC-74F1-F38E-75AE-5ECC9EB7AEBF}"/>
              </a:ext>
            </a:extLst>
          </p:cNvPr>
          <p:cNvSpPr txBox="1"/>
          <p:nvPr/>
        </p:nvSpPr>
        <p:spPr>
          <a:xfrm>
            <a:off x="5737860" y="4268182"/>
            <a:ext cx="5326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983897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417</Words>
  <Application>Microsoft Office PowerPoint</Application>
  <PresentationFormat>Grand écran</PresentationFormat>
  <Paragraphs>45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2024-05-28T07:09:50Z</dcterms:created>
  <dcterms:modified xsi:type="dcterms:W3CDTF">2024-05-28T09:00:06Z</dcterms:modified>
</cp:coreProperties>
</file>