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64" r:id="rId4"/>
    <p:sldId id="263" r:id="rId5"/>
    <p:sldId id="262" r:id="rId6"/>
    <p:sldId id="261" r:id="rId7"/>
    <p:sldId id="260" r:id="rId8"/>
    <p:sldId id="259" r:id="rId9"/>
    <p:sldId id="258" r:id="rId10"/>
    <p:sldId id="257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7" r:id="rId31"/>
    <p:sldId id="285" r:id="rId32"/>
    <p:sldId id="286" r:id="rId33"/>
    <p:sldId id="289" r:id="rId34"/>
    <p:sldId id="290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74223B5-3D26-4002-A948-146E5DE89580}">
          <p14:sldIdLst>
            <p14:sldId id="256"/>
            <p14:sldId id="272"/>
            <p14:sldId id="264"/>
            <p14:sldId id="263"/>
            <p14:sldId id="262"/>
            <p14:sldId id="261"/>
            <p14:sldId id="260"/>
            <p14:sldId id="259"/>
            <p14:sldId id="258"/>
            <p14:sldId id="257"/>
            <p14:sldId id="265"/>
            <p14:sldId id="266"/>
            <p14:sldId id="267"/>
            <p14:sldId id="268"/>
            <p14:sldId id="269"/>
            <p14:sldId id="270"/>
            <p14:sldId id="271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7"/>
            <p14:sldId id="285"/>
            <p14:sldId id="286"/>
            <p14:sldId id="289"/>
            <p14:sldId id="29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9A737A-C91F-0E9E-7A8C-A9F99FFD00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ED3692D-07B7-1D74-8E20-1749412428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68B992-5869-75DD-8EA5-7652942F7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E4ABD1-EE53-F1A3-0C76-1A04F5056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543B42-98ED-17CB-EE90-F0FF4EC63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797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B830F1-05FE-6626-0FDF-E13B77EA0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FD07C1-5440-9827-FFBF-69DA947A7F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5C0C1D-D0C5-4FF3-9D36-F880C1A91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567322-D6E5-8265-8B33-B5EAE8815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BE8456-5CB6-8865-BE5D-14BB02C8E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77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8AB42D-5142-0EB9-8FDF-14DBCD799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A79842-D7CF-8F87-9758-364C8DE7D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06E707-6BB9-51F5-52FE-7E97F014E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07F176-9B19-A003-062C-1DF5251F7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0ED572-DFFA-CDD9-923B-A6C4C8A33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18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4F215C-BD06-D02A-972C-9C729C462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F9BD4D-FB46-ECF7-C405-DF6C5FAE14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80FEFF-F303-8370-C809-8A9AD268BB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5FBE7C-6409-4AE6-F9EE-5EAD6D317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8EF363B-AEA1-B360-C62D-BAAEA0CF2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177A60A-A8D4-CA7F-1A4B-747E42B7C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16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53D083-4481-F249-EAE1-DF29EA051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3F1C50-D561-95DA-6F91-FA3E25B81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4C4DD7B-2ED9-9D74-EC87-80AD4B4F2A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CE2B1DD-21BD-2D57-A48A-25A9057A66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0F20814-D021-D820-0260-248023148A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27A0C3A-F2AE-0B8B-3E75-5EBCF07E5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682E06D-F257-4885-7A7F-F643A006D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1C310BB-35B4-CD78-C4B0-AAF996B81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99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CA0560-E3E4-8450-FEF4-3D59B331D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C87E2F0-D86D-6E6C-9358-9A3CEF7F9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E2555B1-F1AC-6505-C5E1-1DDEFAB5E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399D63A-9E6E-06ED-CCAB-4C62F359F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5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B86C67F-BC88-E9CD-8D5E-81E2111C7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AA622A0-78FF-08A5-BA25-F17914995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0890383-DFE7-A9A5-3D10-942EBA1F9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448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D52C73-216E-C304-424E-06D31501A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3ED8E1-4FDB-3B28-A08E-40C60F25A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4EC1B28-E6F1-93E5-1CE5-E5FEDED8D5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81D5F2-483E-77E7-1312-08BADFDBA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F9DAD8-40EB-65E1-8B78-E3EC13D68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891DE76-BA99-CD95-E769-2290511D2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5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79E8CE-1312-7BF8-27D1-5DEB89FFD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857574D-857C-EA3B-240B-31CFF7358C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12E57AA-EFFF-9EAD-EDF5-0DA90DA472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7C94D4-0936-8ADD-1D51-5F1CE0159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F3119A-0DBD-4CF2-562D-33708F4BD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114D88-B9BA-F09A-B87C-67E8DE97E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6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B89C7A-3073-8473-0E78-8130811D0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0D34E26-A1A6-4D1E-FAEE-64E01D3809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131ED3-B59E-2E8C-C3CD-E31878BF6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DA48F6-1D95-308E-436C-37C4449E7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D0A871-DA94-E420-1E1C-E3BA47EA3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06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6CD65EB-4536-204A-1207-10D67AFCC2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97D79AE-CC90-19B0-0532-79B79B99A9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D5182B-6DCB-B1A0-7CEA-81584AE81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43F83D-3C80-96AE-8D6E-8182871F9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18837C-3AAB-52CC-A31B-B104EF0A7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06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EC126CD-8CCE-BA40-BACD-D8E2DBD7C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BD21805-BA11-AE5E-21FA-ED05E101A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EE7A00-C7C0-BFEC-845C-D15EA11641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5AE9A6-EAD8-4F1B-A3E7-C0304FA1EA2B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BECFE1-62A4-EE79-6C74-90A720D11A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DC1354-AAE9-3BA2-90A4-ECCC700181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262067-034E-4B0B-ABC5-20638103F7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736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file:///C:\Users\Link\Downloads\Hanoi_Opera_House,_24_December_2016.jpg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bâtiment&#10;&#10;Description générée automatiquement">
            <a:extLst>
              <a:ext uri="{FF2B5EF4-FFF2-40B4-BE49-F238E27FC236}">
                <a16:creationId xmlns:a16="http://schemas.microsoft.com/office/drawing/2014/main" id="{57515A8E-9074-635E-186C-E7794EE9340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FCDE80-5F78-3329-891E-9657EE6F3F56}"/>
              </a:ext>
            </a:extLst>
          </p:cNvPr>
          <p:cNvSpPr txBox="1"/>
          <p:nvPr/>
        </p:nvSpPr>
        <p:spPr>
          <a:xfrm>
            <a:off x="4594860" y="1200149"/>
            <a:ext cx="8263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Hanoï – Vietnam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47DC0A5-70CD-F0AA-A697-8D85FFE784C4}"/>
              </a:ext>
            </a:extLst>
          </p:cNvPr>
          <p:cNvSpPr txBox="1"/>
          <p:nvPr/>
        </p:nvSpPr>
        <p:spPr>
          <a:xfrm>
            <a:off x="3108960" y="5918940"/>
            <a:ext cx="7303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Découvrez le </a:t>
            </a:r>
            <a:r>
              <a:rPr lang="fr-FR" sz="2400" b="1" dirty="0" err="1">
                <a:solidFill>
                  <a:srgbClr val="FFFF00"/>
                </a:solidFill>
              </a:rPr>
              <a:t>Keangnam</a:t>
            </a:r>
            <a:r>
              <a:rPr lang="fr-FR" sz="2400" b="1" dirty="0">
                <a:solidFill>
                  <a:srgbClr val="FFFF00"/>
                </a:solidFill>
              </a:rPr>
              <a:t> 72 et la tour Lotte -</a:t>
            </a:r>
          </a:p>
        </p:txBody>
      </p:sp>
    </p:spTree>
    <p:extLst>
      <p:ext uri="{BB962C8B-B14F-4D97-AF65-F5344CB8AC3E}">
        <p14:creationId xmlns:p14="http://schemas.microsoft.com/office/powerpoint/2010/main" val="74115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  <p:sndAc>
          <p:stSnd loop="1">
            <p:snd r:embed="rId2" name="Au Coeur de Hanoi - Une belle chanson par Asiatica Travel.wav"/>
          </p:stSnd>
        </p:sndAc>
      </p:transition>
    </mc:Choice>
    <mc:Fallback xmlns="">
      <p:transition spd="slow" advClick="0" advTm="8000">
        <p:fade/>
        <p:sndAc>
          <p:stSnd loop="1">
            <p:snd r:embed="rId4" name="Au Coeur de Hanoi - Une belle chanson par Asiatica Trave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F6556D7-41A5-6234-5EC9-522AB8DEB0B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Hanoï [a] ( vietnamien : </a:t>
            </a:r>
            <a:r>
              <a:rPr lang="fr-FR" sz="3200" b="1" dirty="0" err="1"/>
              <a:t>Hà</a:t>
            </a:r>
            <a:r>
              <a:rPr lang="fr-FR" sz="3200" b="1" dirty="0"/>
              <a:t> </a:t>
            </a:r>
            <a:r>
              <a:rPr lang="fr-FR" sz="3200" b="1" dirty="0" err="1"/>
              <a:t>Nội</a:t>
            </a:r>
            <a:r>
              <a:rPr lang="fr-FR" sz="3200" b="1" dirty="0"/>
              <a:t> ⓘ ) est </a:t>
            </a:r>
            <a:r>
              <a:rPr lang="fr-FR" sz="3200" b="1" dirty="0" err="1"/>
              <a:t>lacapitaleetla</a:t>
            </a:r>
            <a:r>
              <a:rPr lang="fr-FR" sz="3200" b="1" dirty="0"/>
              <a:t> deuxième ville la plus </a:t>
            </a:r>
            <a:r>
              <a:rPr lang="fr-FR" sz="3200" b="1" dirty="0" err="1"/>
              <a:t>peupléeduVietnam</a:t>
            </a:r>
            <a:r>
              <a:rPr lang="fr-FR" sz="3200" b="1" dirty="0"/>
              <a:t>. Comme le montre la traduction littérale de son nom – « à l'intérieur du fleuve »[17]– des parties de la frontière de Hanoï sont délimitées par </a:t>
            </a:r>
            <a:r>
              <a:rPr lang="fr-FR" sz="3200" b="1" dirty="0" err="1"/>
              <a:t>lesrivièresRougeet</a:t>
            </a:r>
            <a:r>
              <a:rPr lang="fr-FR" sz="3200" b="1" dirty="0"/>
              <a:t>. En tant </a:t>
            </a:r>
            <a:r>
              <a:rPr lang="fr-FR" sz="3200" b="1" dirty="0" err="1"/>
              <a:t>quemunicipalité</a:t>
            </a:r>
            <a:r>
              <a:rPr lang="fr-FR" sz="3200" b="1" dirty="0"/>
              <a:t>, Hanoï se compose de 12districts urbains, de 17districts </a:t>
            </a:r>
            <a:r>
              <a:rPr lang="fr-FR" sz="3200" b="1" dirty="0" err="1"/>
              <a:t>rurauxet</a:t>
            </a:r>
            <a:r>
              <a:rPr lang="fr-FR" sz="3200" b="1" dirty="0"/>
              <a:t> d'</a:t>
            </a:r>
            <a:r>
              <a:rPr lang="fr-FR" sz="3200" b="1" dirty="0" err="1"/>
              <a:t>uneville</a:t>
            </a:r>
            <a:r>
              <a:rPr lang="fr-FR" sz="3200" b="1" dirty="0"/>
              <a:t> de district. Elle a une superficie de 3 359,84 km2(1 297,24 milles carrés)[3]et une population de 8 435 700 habitants en 2022.[8]En 2022, Hanoï a le </a:t>
            </a:r>
            <a:r>
              <a:rPr lang="fr-FR" sz="3200" b="1" dirty="0" err="1"/>
              <a:t>deuxièmeproduit</a:t>
            </a:r>
            <a:r>
              <a:rPr lang="fr-FR" sz="3200" b="1" dirty="0"/>
              <a:t> intérieur brut </a:t>
            </a:r>
            <a:r>
              <a:rPr lang="fr-FR" sz="3200" b="1" dirty="0" err="1"/>
              <a:t>régionalde</a:t>
            </a:r>
            <a:r>
              <a:rPr lang="fr-FR" sz="3200" b="1" dirty="0"/>
              <a:t> toutes les provinces et municipalités vietnamiennes avec 51,4 milliards USD. ,[13]</a:t>
            </a:r>
            <a:r>
              <a:rPr lang="fr-FR" sz="3200" b="1" dirty="0" err="1"/>
              <a:t>derrièreHo</a:t>
            </a:r>
            <a:r>
              <a:rPr lang="fr-FR" sz="3200" b="1" dirty="0"/>
              <a:t> Chi Minh Ville.[18]Hanoi </a:t>
            </a:r>
            <a:r>
              <a:rPr lang="fr-FR" sz="3200" b="1" dirty="0" err="1"/>
              <a:t>Capitaleest</a:t>
            </a:r>
            <a:r>
              <a:rPr lang="fr-FR" sz="3200" b="1" dirty="0"/>
              <a:t> </a:t>
            </a:r>
            <a:r>
              <a:rPr lang="fr-FR" sz="3200" b="1" dirty="0" err="1"/>
              <a:t>égalementla</a:t>
            </a:r>
            <a:r>
              <a:rPr lang="fr-FR" sz="3200" b="1" dirty="0"/>
              <a:t> 8ème économie de l'</a:t>
            </a:r>
            <a:r>
              <a:rPr lang="fr-FR" sz="3200" b="1" dirty="0" err="1"/>
              <a:t>ASEANaprèsSurabaya</a:t>
            </a:r>
            <a:r>
              <a:rPr lang="fr-FR" sz="32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16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F65B154C-0DD5-D7E4-C5A1-A83B80334F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0136" y="189000"/>
            <a:ext cx="4519617" cy="648000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155B52-0D0D-6F10-CEEA-FF3FA0BCDBD6}"/>
              </a:ext>
            </a:extLst>
          </p:cNvPr>
          <p:cNvSpPr txBox="1"/>
          <p:nvPr/>
        </p:nvSpPr>
        <p:spPr>
          <a:xfrm>
            <a:off x="8583930" y="4446270"/>
            <a:ext cx="3608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 des Tortues, Lac Hoan Kiem, Hanoi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98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iel, plante&#10;&#10;Description générée automatiquement">
            <a:extLst>
              <a:ext uri="{FF2B5EF4-FFF2-40B4-BE49-F238E27FC236}">
                <a16:creationId xmlns:a16="http://schemas.microsoft.com/office/drawing/2014/main" id="{EB55D2BB-C9DA-8560-BEC5-58090B6917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9428" y="285699"/>
            <a:ext cx="943159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7D6D42-6068-EC99-3D1E-2DC2F16AC19F}"/>
              </a:ext>
            </a:extLst>
          </p:cNvPr>
          <p:cNvSpPr txBox="1"/>
          <p:nvPr/>
        </p:nvSpPr>
        <p:spPr>
          <a:xfrm>
            <a:off x="3558267" y="5823282"/>
            <a:ext cx="8892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Académie Impériale, Hanoï, Vietnam</a:t>
            </a:r>
          </a:p>
        </p:txBody>
      </p:sp>
    </p:spTree>
    <p:extLst>
      <p:ext uri="{BB962C8B-B14F-4D97-AF65-F5344CB8AC3E}">
        <p14:creationId xmlns:p14="http://schemas.microsoft.com/office/powerpoint/2010/main" val="187882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éhicule terrestre, ciel&#10;&#10;Description générée automatiquement">
            <a:extLst>
              <a:ext uri="{FF2B5EF4-FFF2-40B4-BE49-F238E27FC236}">
                <a16:creationId xmlns:a16="http://schemas.microsoft.com/office/drawing/2014/main" id="{90048AE4-385E-90A6-5036-E480A72A78F6}"/>
              </a:ext>
            </a:extLst>
          </p:cNvPr>
          <p:cNvPicPr>
            <a:picLocks noChangeAspect="1"/>
          </p:cNvPicPr>
          <p:nvPr/>
        </p:nvPicPr>
        <p:blipFill>
          <a:blip r:link="rId2"/>
          <a:stretch>
            <a:fillRect/>
          </a:stretch>
        </p:blipFill>
        <p:spPr>
          <a:xfrm>
            <a:off x="1385718" y="279000"/>
            <a:ext cx="942056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06B3FC-BEFA-75F6-948C-D477F2E932E7}"/>
              </a:ext>
            </a:extLst>
          </p:cNvPr>
          <p:cNvSpPr txBox="1"/>
          <p:nvPr/>
        </p:nvSpPr>
        <p:spPr>
          <a:xfrm>
            <a:off x="5234940" y="5577661"/>
            <a:ext cx="74915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Opéra de Hanoï</a:t>
            </a:r>
          </a:p>
        </p:txBody>
      </p:sp>
    </p:spTree>
    <p:extLst>
      <p:ext uri="{BB962C8B-B14F-4D97-AF65-F5344CB8AC3E}">
        <p14:creationId xmlns:p14="http://schemas.microsoft.com/office/powerpoint/2010/main" val="190359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erbe&#10;&#10;Description générée automatiquement">
            <a:extLst>
              <a:ext uri="{FF2B5EF4-FFF2-40B4-BE49-F238E27FC236}">
                <a16:creationId xmlns:a16="http://schemas.microsoft.com/office/drawing/2014/main" id="{E45C965C-22C0-EA76-38CA-63FB3CADA1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720" y="279000"/>
            <a:ext cx="942056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BE09F0-FAF5-02F7-DFA1-52A257BE0C73}"/>
              </a:ext>
            </a:extLst>
          </p:cNvPr>
          <p:cNvSpPr txBox="1"/>
          <p:nvPr/>
        </p:nvSpPr>
        <p:spPr>
          <a:xfrm>
            <a:off x="1931670" y="5657851"/>
            <a:ext cx="9292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grande porte de la citadelle impériale </a:t>
            </a:r>
            <a:r>
              <a:rPr lang="fr-FR" sz="2400" b="1" dirty="0" err="1">
                <a:solidFill>
                  <a:srgbClr val="FFFF00"/>
                </a:solidFill>
              </a:rPr>
              <a:t>Thang</a:t>
            </a:r>
            <a:r>
              <a:rPr lang="fr-FR" sz="2400" b="1" dirty="0">
                <a:solidFill>
                  <a:srgbClr val="FFFF00"/>
                </a:solidFill>
              </a:rPr>
              <a:t> Long de Hanoï</a:t>
            </a:r>
          </a:p>
        </p:txBody>
      </p:sp>
    </p:spTree>
    <p:extLst>
      <p:ext uri="{BB962C8B-B14F-4D97-AF65-F5344CB8AC3E}">
        <p14:creationId xmlns:p14="http://schemas.microsoft.com/office/powerpoint/2010/main" val="191926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chambre funéraire, bâtiment&#10;&#10;Description générée automatiquement">
            <a:extLst>
              <a:ext uri="{FF2B5EF4-FFF2-40B4-BE49-F238E27FC236}">
                <a16:creationId xmlns:a16="http://schemas.microsoft.com/office/drawing/2014/main" id="{CF178A02-FCC6-3050-57D7-43EB490640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8" y="279000"/>
            <a:ext cx="940956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83F18F-590E-9470-0AB3-0C30DB43BE83}"/>
              </a:ext>
            </a:extLst>
          </p:cNvPr>
          <p:cNvSpPr txBox="1"/>
          <p:nvPr/>
        </p:nvSpPr>
        <p:spPr>
          <a:xfrm>
            <a:off x="2743200" y="6027003"/>
            <a:ext cx="7189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Mausolée de Ho Chi Minh, un mausolée qui sert de lieu de repos de Ho Chi Minh à Hanoi , Vietnam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58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Plaisance&#10;&#10;Description générée automatiquement">
            <a:extLst>
              <a:ext uri="{FF2B5EF4-FFF2-40B4-BE49-F238E27FC236}">
                <a16:creationId xmlns:a16="http://schemas.microsoft.com/office/drawing/2014/main" id="{6A4BEF4D-44BC-405A-57B8-92DED7AB40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214312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8E3B42-3E1C-A654-4E9D-22B3A0CFF003}"/>
              </a:ext>
            </a:extLst>
          </p:cNvPr>
          <p:cNvSpPr txBox="1"/>
          <p:nvPr/>
        </p:nvSpPr>
        <p:spPr>
          <a:xfrm>
            <a:off x="1291590" y="6052647"/>
            <a:ext cx="9978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Pagode des Parfums, Hanoï, Vietnam. Pèlerinage sur le fleuve Yen.</a:t>
            </a:r>
          </a:p>
        </p:txBody>
      </p:sp>
    </p:spTree>
    <p:extLst>
      <p:ext uri="{BB962C8B-B14F-4D97-AF65-F5344CB8AC3E}">
        <p14:creationId xmlns:p14="http://schemas.microsoft.com/office/powerpoint/2010/main" val="185879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oute&#10;&#10;Description générée automatiquement">
            <a:extLst>
              <a:ext uri="{FF2B5EF4-FFF2-40B4-BE49-F238E27FC236}">
                <a16:creationId xmlns:a16="http://schemas.microsoft.com/office/drawing/2014/main" id="{33023C70-F4B6-EEF3-BAEB-3FF29138E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8900" y="279000"/>
            <a:ext cx="6300000" cy="6300000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AFC0E6-DDFE-14FD-AE58-8BD3CD841873}"/>
              </a:ext>
            </a:extLst>
          </p:cNvPr>
          <p:cNvSpPr txBox="1"/>
          <p:nvPr/>
        </p:nvSpPr>
        <p:spPr>
          <a:xfrm>
            <a:off x="215700" y="3429000"/>
            <a:ext cx="27660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poste de police local dans un bâtiment colonial français au bord du lac </a:t>
            </a:r>
            <a:r>
              <a:rPr lang="fr-FR" sz="2400" b="1" dirty="0" err="1">
                <a:solidFill>
                  <a:srgbClr val="FFFF00"/>
                </a:solidFill>
              </a:rPr>
              <a:t>Hoàn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Kiếm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93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ein air, sourire, áo dài&#10;&#10;Description générée automatiquement">
            <a:extLst>
              <a:ext uri="{FF2B5EF4-FFF2-40B4-BE49-F238E27FC236}">
                <a16:creationId xmlns:a16="http://schemas.microsoft.com/office/drawing/2014/main" id="{EE36B240-8A15-2085-C030-0CAF7A7377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549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9CFEA1-45C7-AADA-E5F5-70BD95C80BF3}"/>
              </a:ext>
            </a:extLst>
          </p:cNvPr>
          <p:cNvSpPr txBox="1"/>
          <p:nvPr/>
        </p:nvSpPr>
        <p:spPr>
          <a:xfrm>
            <a:off x="9635490" y="2674620"/>
            <a:ext cx="24688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Femmes vietnamiennes portant le costume traditionnel Áo dài lors du sommet de l'APEC 2006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96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5723F82D-BE83-D77F-D815-453D92CCAF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1339" y="369000"/>
            <a:ext cx="7280942" cy="612000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013D71-5BFE-FE62-C9B7-141B3A9CA863}"/>
              </a:ext>
            </a:extLst>
          </p:cNvPr>
          <p:cNvSpPr txBox="1"/>
          <p:nvPr/>
        </p:nvSpPr>
        <p:spPr>
          <a:xfrm>
            <a:off x="544798" y="4149091"/>
            <a:ext cx="2676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Pagode au Pilier Unique</a:t>
            </a:r>
          </a:p>
        </p:txBody>
      </p:sp>
    </p:spTree>
    <p:extLst>
      <p:ext uri="{BB962C8B-B14F-4D97-AF65-F5344CB8AC3E}">
        <p14:creationId xmlns:p14="http://schemas.microsoft.com/office/powerpoint/2010/main" val="239127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38387B2F-951D-2951-06B5-6749A04A6A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9539" y="279000"/>
            <a:ext cx="948704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7DB815-4826-617B-5C06-61ED202E6456}"/>
              </a:ext>
            </a:extLst>
          </p:cNvPr>
          <p:cNvSpPr txBox="1"/>
          <p:nvPr/>
        </p:nvSpPr>
        <p:spPr>
          <a:xfrm>
            <a:off x="3652816" y="5666850"/>
            <a:ext cx="7303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Porte d'entrée du Temple de la Littérature</a:t>
            </a:r>
          </a:p>
        </p:txBody>
      </p:sp>
    </p:spTree>
    <p:extLst>
      <p:ext uri="{BB962C8B-B14F-4D97-AF65-F5344CB8AC3E}">
        <p14:creationId xmlns:p14="http://schemas.microsoft.com/office/powerpoint/2010/main" val="166167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B3E9561A-F353-1A59-A515-B1B4A55CC5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452" y="279000"/>
            <a:ext cx="1134709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4C015-9A1B-941A-9D77-CB005FE42BEE}"/>
              </a:ext>
            </a:extLst>
          </p:cNvPr>
          <p:cNvSpPr txBox="1"/>
          <p:nvPr/>
        </p:nvSpPr>
        <p:spPr>
          <a:xfrm>
            <a:off x="1154430" y="5748003"/>
            <a:ext cx="107065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Palais du Tonkin accueillait autrefois le gouverneur français du Tonkin .</a:t>
            </a:r>
          </a:p>
        </p:txBody>
      </p:sp>
    </p:spTree>
    <p:extLst>
      <p:ext uri="{BB962C8B-B14F-4D97-AF65-F5344CB8AC3E}">
        <p14:creationId xmlns:p14="http://schemas.microsoft.com/office/powerpoint/2010/main" val="326061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fenêtre&#10;&#10;Description générée automatiquement">
            <a:extLst>
              <a:ext uri="{FF2B5EF4-FFF2-40B4-BE49-F238E27FC236}">
                <a16:creationId xmlns:a16="http://schemas.microsoft.com/office/drawing/2014/main" id="{C877547F-2F92-A9CE-2B9E-A751D8DE84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BF9EF9-159B-3E2A-6E49-DD321E8C95C6}"/>
              </a:ext>
            </a:extLst>
          </p:cNvPr>
          <p:cNvSpPr txBox="1"/>
          <p:nvPr/>
        </p:nvSpPr>
        <p:spPr>
          <a:xfrm>
            <a:off x="3337560" y="6196202"/>
            <a:ext cx="800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L' </a:t>
            </a:r>
            <a:r>
              <a:rPr lang="fr-FR" sz="2400" b="1" dirty="0"/>
              <a:t>Hôtel Métropole a été ouvert en 1901.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1932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ropriété&#10;&#10;Description générée automatiquement">
            <a:extLst>
              <a:ext uri="{FF2B5EF4-FFF2-40B4-BE49-F238E27FC236}">
                <a16:creationId xmlns:a16="http://schemas.microsoft.com/office/drawing/2014/main" id="{0FE3BCFB-6B29-DC44-5CF0-F231ABF377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CCDB89-69CA-39AC-C6C7-C6B5D51CBACE}"/>
              </a:ext>
            </a:extLst>
          </p:cNvPr>
          <p:cNvSpPr txBox="1"/>
          <p:nvPr/>
        </p:nvSpPr>
        <p:spPr>
          <a:xfrm>
            <a:off x="1770295" y="5840336"/>
            <a:ext cx="90525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Habitation traditionnelle de Hanoï, Musée d'Ethnologie, Hanoï</a:t>
            </a:r>
          </a:p>
        </p:txBody>
      </p:sp>
    </p:spTree>
    <p:extLst>
      <p:ext uri="{BB962C8B-B14F-4D97-AF65-F5344CB8AC3E}">
        <p14:creationId xmlns:p14="http://schemas.microsoft.com/office/powerpoint/2010/main" val="188069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bre, plein air, Architecture chinoise&#10;&#10;Description générée automatiquement">
            <a:extLst>
              <a:ext uri="{FF2B5EF4-FFF2-40B4-BE49-F238E27FC236}">
                <a16:creationId xmlns:a16="http://schemas.microsoft.com/office/drawing/2014/main" id="{B8732C67-3AAD-95BD-68F6-32753881B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261" y="279000"/>
            <a:ext cx="938547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3CA2B1-512E-AFEC-95E9-D814F27F10A8}"/>
              </a:ext>
            </a:extLst>
          </p:cNvPr>
          <p:cNvSpPr txBox="1"/>
          <p:nvPr/>
        </p:nvSpPr>
        <p:spPr>
          <a:xfrm>
            <a:off x="3348990" y="5748003"/>
            <a:ext cx="9852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Pagode des Parfums à l'ouest de Hanoï</a:t>
            </a:r>
          </a:p>
        </p:txBody>
      </p:sp>
    </p:spTree>
    <p:extLst>
      <p:ext uri="{BB962C8B-B14F-4D97-AF65-F5344CB8AC3E}">
        <p14:creationId xmlns:p14="http://schemas.microsoft.com/office/powerpoint/2010/main" val="367499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ncert, scène, Théâtre, Centre des arts de la scène&#10;&#10;Description générée automatiquement">
            <a:extLst>
              <a:ext uri="{FF2B5EF4-FFF2-40B4-BE49-F238E27FC236}">
                <a16:creationId xmlns:a16="http://schemas.microsoft.com/office/drawing/2014/main" id="{116348A5-D99F-BA3D-92C6-9A0A8ED12E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6040" y="369000"/>
            <a:ext cx="8160000" cy="612000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91471D-EFE9-C1B9-7C7B-EF38E59B5DDF}"/>
              </a:ext>
            </a:extLst>
          </p:cNvPr>
          <p:cNvSpPr txBox="1"/>
          <p:nvPr/>
        </p:nvSpPr>
        <p:spPr>
          <a:xfrm>
            <a:off x="175770" y="2674620"/>
            <a:ext cx="18402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Représentation du théâtre de marionnettes sur l'eau </a:t>
            </a:r>
            <a:r>
              <a:rPr lang="fr-FR" sz="2400" b="1" dirty="0" err="1">
                <a:solidFill>
                  <a:srgbClr val="FFFF00"/>
                </a:solidFill>
              </a:rPr>
              <a:t>Thăng</a:t>
            </a:r>
            <a:r>
              <a:rPr lang="fr-FR" sz="2400" b="1" dirty="0">
                <a:solidFill>
                  <a:srgbClr val="FFFF00"/>
                </a:solidFill>
              </a:rPr>
              <a:t> Long</a:t>
            </a:r>
          </a:p>
        </p:txBody>
      </p:sp>
    </p:spTree>
    <p:extLst>
      <p:ext uri="{BB962C8B-B14F-4D97-AF65-F5344CB8AC3E}">
        <p14:creationId xmlns:p14="http://schemas.microsoft.com/office/powerpoint/2010/main" val="295978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uisine, nourriture, plat, Nourriture chinoise&#10;&#10;Description générée automatiquement">
            <a:extLst>
              <a:ext uri="{FF2B5EF4-FFF2-40B4-BE49-F238E27FC236}">
                <a16:creationId xmlns:a16="http://schemas.microsoft.com/office/drawing/2014/main" id="{AF769175-4BC5-F1EC-0ACE-D2290785D2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14325"/>
            <a:ext cx="9247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8FCC00-A78C-1A86-4D20-A93FD06ACE82}"/>
              </a:ext>
            </a:extLst>
          </p:cNvPr>
          <p:cNvSpPr txBox="1"/>
          <p:nvPr/>
        </p:nvSpPr>
        <p:spPr>
          <a:xfrm>
            <a:off x="3041750" y="6286500"/>
            <a:ext cx="69594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Chả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cá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Lã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Vọng</a:t>
            </a:r>
            <a:r>
              <a:rPr lang="fr-FR" sz="2400" b="1" dirty="0">
                <a:solidFill>
                  <a:srgbClr val="FFFF00"/>
                </a:solidFill>
              </a:rPr>
              <a:t>, un plat originaire de Hanoï</a:t>
            </a:r>
          </a:p>
        </p:txBody>
      </p:sp>
    </p:spTree>
    <p:extLst>
      <p:ext uri="{BB962C8B-B14F-4D97-AF65-F5344CB8AC3E}">
        <p14:creationId xmlns:p14="http://schemas.microsoft.com/office/powerpoint/2010/main" val="269391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DF15FBED-BF38-7D18-9DC1-128FF27B95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8478CB-7D05-EC77-8BFC-409152720C60}"/>
              </a:ext>
            </a:extLst>
          </p:cNvPr>
          <p:cNvSpPr txBox="1"/>
          <p:nvPr/>
        </p:nvSpPr>
        <p:spPr>
          <a:xfrm>
            <a:off x="3460860" y="5497830"/>
            <a:ext cx="6835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L'Université de médecine de Hanoï a été la première université moderne du Vietnam.</a:t>
            </a:r>
          </a:p>
        </p:txBody>
      </p:sp>
    </p:spTree>
    <p:extLst>
      <p:ext uri="{BB962C8B-B14F-4D97-AF65-F5344CB8AC3E}">
        <p14:creationId xmlns:p14="http://schemas.microsoft.com/office/powerpoint/2010/main" val="50567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habits, bâtiment&#10;&#10;Description générée automatiquement">
            <a:extLst>
              <a:ext uri="{FF2B5EF4-FFF2-40B4-BE49-F238E27FC236}">
                <a16:creationId xmlns:a16="http://schemas.microsoft.com/office/drawing/2014/main" id="{01E4B676-4D15-5F88-35BA-18AC5DA673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C9D32C-0042-4E88-2A06-932CC30051EE}"/>
              </a:ext>
            </a:extLst>
          </p:cNvPr>
          <p:cNvSpPr txBox="1"/>
          <p:nvPr/>
        </p:nvSpPr>
        <p:spPr>
          <a:xfrm>
            <a:off x="3497580" y="5980390"/>
            <a:ext cx="82067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/>
              <a:t>La vie dans les rues du vieux quartier</a:t>
            </a:r>
          </a:p>
        </p:txBody>
      </p:sp>
    </p:spTree>
    <p:extLst>
      <p:ext uri="{BB962C8B-B14F-4D97-AF65-F5344CB8AC3E}">
        <p14:creationId xmlns:p14="http://schemas.microsoft.com/office/powerpoint/2010/main" val="96584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Description générée automatiquement">
            <a:extLst>
              <a:ext uri="{FF2B5EF4-FFF2-40B4-BE49-F238E27FC236}">
                <a16:creationId xmlns:a16="http://schemas.microsoft.com/office/drawing/2014/main" id="{F5601E18-05CE-1BEC-0B7C-D1CDC6F433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A665C5-1332-DD25-B13B-E868049F5A27}"/>
              </a:ext>
            </a:extLst>
          </p:cNvPr>
          <p:cNvSpPr txBox="1"/>
          <p:nvPr/>
        </p:nvSpPr>
        <p:spPr>
          <a:xfrm>
            <a:off x="2000250" y="5748003"/>
            <a:ext cx="9041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Pagode </a:t>
            </a:r>
            <a:r>
              <a:rPr lang="fr-FR" sz="2400" b="1" dirty="0" err="1">
                <a:solidFill>
                  <a:srgbClr val="FFFF00"/>
                </a:solidFill>
              </a:rPr>
              <a:t>Thiên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Trù</a:t>
            </a:r>
            <a:r>
              <a:rPr lang="fr-FR" sz="2400" b="1" dirty="0">
                <a:solidFill>
                  <a:srgbClr val="FFFF00"/>
                </a:solidFill>
              </a:rPr>
              <a:t> dans le complexe de la Pagode des Parfums</a:t>
            </a:r>
          </a:p>
        </p:txBody>
      </p:sp>
    </p:spTree>
    <p:extLst>
      <p:ext uri="{BB962C8B-B14F-4D97-AF65-F5344CB8AC3E}">
        <p14:creationId xmlns:p14="http://schemas.microsoft.com/office/powerpoint/2010/main" val="55922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plante&#10;&#10;Description générée automatiquement">
            <a:extLst>
              <a:ext uri="{FF2B5EF4-FFF2-40B4-BE49-F238E27FC236}">
                <a16:creationId xmlns:a16="http://schemas.microsoft.com/office/drawing/2014/main" id="{763CABA2-C55A-7F20-3611-F4C0315FDC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6268CD-F3A1-CD3E-71D6-F19B11839D0E}"/>
              </a:ext>
            </a:extLst>
          </p:cNvPr>
          <p:cNvSpPr txBox="1"/>
          <p:nvPr/>
        </p:nvSpPr>
        <p:spPr>
          <a:xfrm>
            <a:off x="3940920" y="5748003"/>
            <a:ext cx="73584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Pont </a:t>
            </a:r>
            <a:r>
              <a:rPr lang="fr-FR" sz="2400" b="1" dirty="0" err="1">
                <a:solidFill>
                  <a:srgbClr val="FFFF00"/>
                </a:solidFill>
              </a:rPr>
              <a:t>Thê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Húc</a:t>
            </a:r>
            <a:r>
              <a:rPr lang="fr-FR" sz="2400" b="1" dirty="0">
                <a:solidFill>
                  <a:srgbClr val="FFFF00"/>
                </a:solidFill>
              </a:rPr>
              <a:t> sur le lac </a:t>
            </a:r>
            <a:r>
              <a:rPr lang="fr-FR" sz="2400" b="1" dirty="0" err="1">
                <a:solidFill>
                  <a:srgbClr val="FFFF00"/>
                </a:solidFill>
              </a:rPr>
              <a:t>Hoàn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Kiếm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27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Description générée automatiquement">
            <a:extLst>
              <a:ext uri="{FF2B5EF4-FFF2-40B4-BE49-F238E27FC236}">
                <a16:creationId xmlns:a16="http://schemas.microsoft.com/office/drawing/2014/main" id="{06812DE6-D48E-EB16-0ED3-D29B69B970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39511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C270DF-AE87-9D24-03DC-5E51FF588205}"/>
              </a:ext>
            </a:extLst>
          </p:cNvPr>
          <p:cNvSpPr txBox="1"/>
          <p:nvPr/>
        </p:nvSpPr>
        <p:spPr>
          <a:xfrm>
            <a:off x="2526030" y="5887492"/>
            <a:ext cx="7520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Palais présidentiel, Hanoï (anciennement Place du Gouverneur général de l'Indochine française)</a:t>
            </a:r>
          </a:p>
        </p:txBody>
      </p:sp>
    </p:spTree>
    <p:extLst>
      <p:ext uri="{BB962C8B-B14F-4D97-AF65-F5344CB8AC3E}">
        <p14:creationId xmlns:p14="http://schemas.microsoft.com/office/powerpoint/2010/main" val="395593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chitecture classique&#10;&#10;Description générée automatiquement">
            <a:extLst>
              <a:ext uri="{FF2B5EF4-FFF2-40B4-BE49-F238E27FC236}">
                <a16:creationId xmlns:a16="http://schemas.microsoft.com/office/drawing/2014/main" id="{BD623577-4F40-A9E2-C5FE-CFBB0C4AF1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069" y="279000"/>
            <a:ext cx="1048786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8D4228-8DE4-56C4-9A4F-6F2721FDF6B0}"/>
              </a:ext>
            </a:extLst>
          </p:cNvPr>
          <p:cNvSpPr txBox="1"/>
          <p:nvPr/>
        </p:nvSpPr>
        <p:spPr>
          <a:xfrm>
            <a:off x="2286000" y="5617755"/>
            <a:ext cx="9555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Opéra de Hanoï, sur le modèle du Palais Garnier de Paris</a:t>
            </a:r>
          </a:p>
        </p:txBody>
      </p:sp>
    </p:spTree>
    <p:extLst>
      <p:ext uri="{BB962C8B-B14F-4D97-AF65-F5344CB8AC3E}">
        <p14:creationId xmlns:p14="http://schemas.microsoft.com/office/powerpoint/2010/main" val="122498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ont&#10;&#10;Description générée automatiquement">
            <a:extLst>
              <a:ext uri="{FF2B5EF4-FFF2-40B4-BE49-F238E27FC236}">
                <a16:creationId xmlns:a16="http://schemas.microsoft.com/office/drawing/2014/main" id="{5384099E-44B4-3A2D-CBDD-C2E4C210C7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9DA544-F63C-0A38-DB2B-7C824A7D3E9E}"/>
              </a:ext>
            </a:extLst>
          </p:cNvPr>
          <p:cNvSpPr txBox="1"/>
          <p:nvPr/>
        </p:nvSpPr>
        <p:spPr>
          <a:xfrm>
            <a:off x="5292090" y="5748003"/>
            <a:ext cx="8138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Pont Long Bien</a:t>
            </a:r>
          </a:p>
        </p:txBody>
      </p:sp>
    </p:spTree>
    <p:extLst>
      <p:ext uri="{BB962C8B-B14F-4D97-AF65-F5344CB8AC3E}">
        <p14:creationId xmlns:p14="http://schemas.microsoft.com/office/powerpoint/2010/main" val="244221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bre, plein air, ciel&#10;&#10;Description générée automatiquement">
            <a:extLst>
              <a:ext uri="{FF2B5EF4-FFF2-40B4-BE49-F238E27FC236}">
                <a16:creationId xmlns:a16="http://schemas.microsoft.com/office/drawing/2014/main" id="{2BE7989B-64D6-505B-A139-14E734B630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480D0F-A14D-56B4-720F-F17CC91A2B1F}"/>
              </a:ext>
            </a:extLst>
          </p:cNvPr>
          <p:cNvSpPr txBox="1"/>
          <p:nvPr/>
        </p:nvSpPr>
        <p:spPr>
          <a:xfrm>
            <a:off x="2514600" y="5657671"/>
            <a:ext cx="8503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d'Histoire du Vietnam à Hanoï, anciennement première École française d'Extrême-Orient</a:t>
            </a:r>
          </a:p>
        </p:txBody>
      </p:sp>
    </p:spTree>
    <p:extLst>
      <p:ext uri="{BB962C8B-B14F-4D97-AF65-F5344CB8AC3E}">
        <p14:creationId xmlns:p14="http://schemas.microsoft.com/office/powerpoint/2010/main" val="38228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éclairage&#10;&#10;Description générée automatiquement">
            <a:extLst>
              <a:ext uri="{FF2B5EF4-FFF2-40B4-BE49-F238E27FC236}">
                <a16:creationId xmlns:a16="http://schemas.microsoft.com/office/drawing/2014/main" id="{76FA7D8D-2CD0-EFB6-94A8-D03281E36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D7055E-0101-9785-6C58-C4DCEF8D47A6}"/>
              </a:ext>
            </a:extLst>
          </p:cNvPr>
          <p:cNvSpPr txBox="1"/>
          <p:nvPr/>
        </p:nvSpPr>
        <p:spPr>
          <a:xfrm>
            <a:off x="2960370" y="6117335"/>
            <a:ext cx="708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Palais du Tonkin sert de résidence d'État.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5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141905C4-1B96-8C23-E2E2-A20978B1A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529CBF-4EE8-ED9A-804A-D212C5FC10B0}"/>
              </a:ext>
            </a:extLst>
          </p:cNvPr>
          <p:cNvSpPr txBox="1"/>
          <p:nvPr/>
        </p:nvSpPr>
        <p:spPr>
          <a:xfrm>
            <a:off x="2926080" y="5748003"/>
            <a:ext cx="8286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national des beaux-arts du Vietnam</a:t>
            </a:r>
          </a:p>
        </p:txBody>
      </p:sp>
    </p:spTree>
    <p:extLst>
      <p:ext uri="{BB962C8B-B14F-4D97-AF65-F5344CB8AC3E}">
        <p14:creationId xmlns:p14="http://schemas.microsoft.com/office/powerpoint/2010/main" val="33131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nuage&#10;&#10;Description générée automatiquement">
            <a:extLst>
              <a:ext uri="{FF2B5EF4-FFF2-40B4-BE49-F238E27FC236}">
                <a16:creationId xmlns:a16="http://schemas.microsoft.com/office/drawing/2014/main" id="{975E9664-1C81-3E94-2527-F19EB031F2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6851C7-54A1-A41A-A002-03DFA3494D7E}"/>
              </a:ext>
            </a:extLst>
          </p:cNvPr>
          <p:cNvSpPr txBox="1"/>
          <p:nvPr/>
        </p:nvSpPr>
        <p:spPr>
          <a:xfrm>
            <a:off x="3611880" y="6173342"/>
            <a:ext cx="10012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Centre national des congrès du Vietnam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6455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Zone métropolitaine, Tour de grande hauteur, Métropole&#10;&#10;Description générée automatiquement">
            <a:extLst>
              <a:ext uri="{FF2B5EF4-FFF2-40B4-BE49-F238E27FC236}">
                <a16:creationId xmlns:a16="http://schemas.microsoft.com/office/drawing/2014/main" id="{7EAC603B-7BDD-AA9A-9B98-FD43602417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8104" y="189000"/>
            <a:ext cx="6455792" cy="648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C46140-91F9-4667-E166-CD58323B7AD9}"/>
              </a:ext>
            </a:extLst>
          </p:cNvPr>
          <p:cNvSpPr txBox="1"/>
          <p:nvPr/>
        </p:nvSpPr>
        <p:spPr>
          <a:xfrm>
            <a:off x="124904" y="4709160"/>
            <a:ext cx="2857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Tour Keamnam Hanoi Landmark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6285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Usage mixte, Bâtiment commercial&#10;&#10;Description générée automatiquement">
            <a:extLst>
              <a:ext uri="{FF2B5EF4-FFF2-40B4-BE49-F238E27FC236}">
                <a16:creationId xmlns:a16="http://schemas.microsoft.com/office/drawing/2014/main" id="{431F5041-9A68-5FED-1B7E-670173DBD7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623" y="189000"/>
            <a:ext cx="4858485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7CBFDE-6711-5792-668E-8D2C31BCCDA2}"/>
              </a:ext>
            </a:extLst>
          </p:cNvPr>
          <p:cNvSpPr txBox="1"/>
          <p:nvPr/>
        </p:nvSpPr>
        <p:spPr>
          <a:xfrm>
            <a:off x="8635732" y="4034790"/>
            <a:ext cx="3383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Inspiration de l'architecture coloniale française dans les bâtiments modernes de Hanoi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02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lle, ciel, nuit&#10;&#10;Description générée automatiquement">
            <a:extLst>
              <a:ext uri="{FF2B5EF4-FFF2-40B4-BE49-F238E27FC236}">
                <a16:creationId xmlns:a16="http://schemas.microsoft.com/office/drawing/2014/main" id="{B33FDAF0-E088-8890-D244-85F81070B6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6679" y="279000"/>
            <a:ext cx="948704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7F47B6-85A9-E003-A7C4-3BC46824A984}"/>
              </a:ext>
            </a:extLst>
          </p:cNvPr>
          <p:cNvSpPr txBox="1"/>
          <p:nvPr/>
        </p:nvSpPr>
        <p:spPr>
          <a:xfrm>
            <a:off x="5537051" y="5748003"/>
            <a:ext cx="92240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Haïphong</a:t>
            </a:r>
          </a:p>
        </p:txBody>
      </p:sp>
    </p:spTree>
    <p:extLst>
      <p:ext uri="{BB962C8B-B14F-4D97-AF65-F5344CB8AC3E}">
        <p14:creationId xmlns:p14="http://schemas.microsoft.com/office/powerpoint/2010/main" val="277890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C778AAFC-1C38-0D36-6FA3-815F334ACF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E2C9BE-97A4-6FCA-2AE7-E65F8E9FAF12}"/>
              </a:ext>
            </a:extLst>
          </p:cNvPr>
          <p:cNvSpPr txBox="1"/>
          <p:nvPr/>
        </p:nvSpPr>
        <p:spPr>
          <a:xfrm>
            <a:off x="4784660" y="6133337"/>
            <a:ext cx="8355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Can Tho, Viet Nam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8929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5F8AF15-93D9-2148-6535-B92CA5F30592}"/>
              </a:ext>
            </a:extLst>
          </p:cNvPr>
          <p:cNvSpPr txBox="1"/>
          <p:nvPr/>
        </p:nvSpPr>
        <p:spPr>
          <a:xfrm>
            <a:off x="1257300" y="388619"/>
            <a:ext cx="11395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D’Hanoï – Vietnam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F2C0E0F-94C5-1A04-61C2-BC231AD8399B}"/>
              </a:ext>
            </a:extLst>
          </p:cNvPr>
          <p:cNvSpPr txBox="1"/>
          <p:nvPr/>
        </p:nvSpPr>
        <p:spPr>
          <a:xfrm>
            <a:off x="4091940" y="1348740"/>
            <a:ext cx="4834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515191C-EB9D-43DD-707E-B0EDAC3923BA}"/>
              </a:ext>
            </a:extLst>
          </p:cNvPr>
          <p:cNvSpPr txBox="1"/>
          <p:nvPr/>
        </p:nvSpPr>
        <p:spPr>
          <a:xfrm>
            <a:off x="3474720" y="2286001"/>
            <a:ext cx="8058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211846A-C123-B894-BCEF-EE4285637B60}"/>
              </a:ext>
            </a:extLst>
          </p:cNvPr>
          <p:cNvSpPr txBox="1"/>
          <p:nvPr/>
        </p:nvSpPr>
        <p:spPr>
          <a:xfrm>
            <a:off x="5474970" y="3205193"/>
            <a:ext cx="4743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8004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457</Words>
  <Application>Microsoft Office PowerPoint</Application>
  <PresentationFormat>Grand écran</PresentationFormat>
  <Paragraphs>55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2024-05-24T07:14:09Z</dcterms:created>
  <dcterms:modified xsi:type="dcterms:W3CDTF">2024-05-25T09:45:33Z</dcterms:modified>
</cp:coreProperties>
</file>