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3" r:id="rId3"/>
    <p:sldId id="277" r:id="rId4"/>
    <p:sldId id="276" r:id="rId5"/>
    <p:sldId id="275" r:id="rId6"/>
    <p:sldId id="274" r:id="rId7"/>
    <p:sldId id="273" r:id="rId8"/>
    <p:sldId id="272" r:id="rId9"/>
    <p:sldId id="271" r:id="rId10"/>
    <p:sldId id="270" r:id="rId11"/>
    <p:sldId id="259" r:id="rId12"/>
    <p:sldId id="258" r:id="rId13"/>
    <p:sldId id="257" r:id="rId14"/>
    <p:sldId id="269" r:id="rId15"/>
    <p:sldId id="268" r:id="rId16"/>
    <p:sldId id="267" r:id="rId17"/>
    <p:sldId id="266" r:id="rId18"/>
    <p:sldId id="265" r:id="rId19"/>
    <p:sldId id="260" r:id="rId20"/>
    <p:sldId id="261" r:id="rId21"/>
    <p:sldId id="262" r:id="rId22"/>
    <p:sldId id="263" r:id="rId23"/>
    <p:sldId id="264" r:id="rId24"/>
    <p:sldId id="278" r:id="rId25"/>
    <p:sldId id="279" r:id="rId26"/>
    <p:sldId id="280" r:id="rId27"/>
    <p:sldId id="281" r:id="rId28"/>
    <p:sldId id="284" r:id="rId2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394" autoAdjust="0"/>
    <p:restoredTop sz="94660"/>
  </p:normalViewPr>
  <p:slideViewPr>
    <p:cSldViewPr snapToGrid="0">
      <p:cViewPr varScale="1">
        <p:scale>
          <a:sx n="86" d="100"/>
          <a:sy n="86" d="100"/>
        </p:scale>
        <p:origin x="9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EA83346-D881-6943-DB16-45E951229AE5}"/>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9D5F4C4-847C-BB73-D409-3E6266A2EC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440E14D1-2408-9D0F-6B40-F68EC954BB53}"/>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250F2D2B-4E9E-2924-7724-839785E4FD4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FE477C2-5ADC-8DE7-387E-EBF4396E5443}"/>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90858376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1C67EDF-73FB-BC1C-A707-4D7C9DBDA76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A277B6A-4456-22D8-5BA9-E71B05C061B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405F3C8-ED3D-C7B3-77E1-A4EA92FC13E0}"/>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EE76CC46-B873-FA4A-31F2-8F7EF6A59B9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6C1FD35-E70E-EC10-D791-66234EF8B6A6}"/>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404788488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97CBD58-50BB-8AB6-4F91-1DB3B38AEF4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FB9B2FC-B7F0-F9D2-2D80-F045900763A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2C6127D-2FC2-62F8-261F-C35628B9077A}"/>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F7C2327D-251B-551B-3F01-A74EB6ECD1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09B545C-0F50-6206-0AB4-66EB787D7F17}"/>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383735535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ADD451-5EED-BE8A-144B-45597BE1166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8446C65-46BA-E0EE-E2E1-65F5840592B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0FB96F1-6AA7-ABCB-7D6B-95AF3E61DF0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EB8374-E62E-68D1-DE6A-222FC2E1E57D}"/>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6" name="Espace réservé du pied de page 5">
            <a:extLst>
              <a:ext uri="{FF2B5EF4-FFF2-40B4-BE49-F238E27FC236}">
                <a16:creationId xmlns:a16="http://schemas.microsoft.com/office/drawing/2014/main" id="{2BE47DFC-6EBF-5CD5-4A49-34461834D87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0F05363-3F56-E67B-E0DF-A2D6A7BB69AC}"/>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115100043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73F298-0A44-C552-1D8F-B6D2A162CA9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4C86388B-64B2-C032-C1BD-63056E6864B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4EA59AF-6F39-BA1A-7940-5162A7BBE64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E6DC632-C273-FF27-E570-DDD78344607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866D414-4C9F-D13B-36D8-9B4E25762FA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696C08-E06E-D430-5624-B66C648435CE}"/>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8" name="Espace réservé du pied de page 7">
            <a:extLst>
              <a:ext uri="{FF2B5EF4-FFF2-40B4-BE49-F238E27FC236}">
                <a16:creationId xmlns:a16="http://schemas.microsoft.com/office/drawing/2014/main" id="{DAD7FCFC-9728-29FF-C5BE-A6F7CD52E6E6}"/>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3960A186-2B7D-9185-0A55-3905C90A27BB}"/>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351289748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27AAA4-A4DF-5446-4917-7ADE5B47FBDC}"/>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E6A2D0A-6B50-6416-4735-2039A35AB371}"/>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4" name="Espace réservé du pied de page 3">
            <a:extLst>
              <a:ext uri="{FF2B5EF4-FFF2-40B4-BE49-F238E27FC236}">
                <a16:creationId xmlns:a16="http://schemas.microsoft.com/office/drawing/2014/main" id="{04902941-CFFE-094C-CDCB-A7BB2AF1CCDB}"/>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5A3526A-2E62-0AB0-DAF3-1E20ABD08958}"/>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375550875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0DF0100-A24B-E69D-A9C9-CA3CCA5286C8}"/>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3" name="Espace réservé du pied de page 2">
            <a:extLst>
              <a:ext uri="{FF2B5EF4-FFF2-40B4-BE49-F238E27FC236}">
                <a16:creationId xmlns:a16="http://schemas.microsoft.com/office/drawing/2014/main" id="{13E53CAC-1C3A-73AA-D02F-0FBB6805192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6259220-31CD-C327-1616-64503BD84C89}"/>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291342537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733E0C7-E20E-2ABD-0DA1-4C9364B7EF1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7DDB3D0-9E39-03A6-9EB2-4CEB9459EA9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1F48007-E6CB-4FC0-42BF-C9F66471C6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E9AEE714-F90B-C9A6-C6B7-5C920E52B4C9}"/>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6" name="Espace réservé du pied de page 5">
            <a:extLst>
              <a:ext uri="{FF2B5EF4-FFF2-40B4-BE49-F238E27FC236}">
                <a16:creationId xmlns:a16="http://schemas.microsoft.com/office/drawing/2014/main" id="{E5CAEAEA-A654-E9D2-701B-6ECB852E5FC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D179E89-AB10-4AB3-6986-0D79FFD8BDF7}"/>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405281441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F0F542D-7BF1-F2F4-E54C-33A601F022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40A345E0-DEE1-7CC5-1EB2-5A398FB2F0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16BC1E0-020F-04B3-6BD9-299C7A2017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B15A3AF-C886-A612-25E7-61E2DA5BDF99}"/>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6" name="Espace réservé du pied de page 5">
            <a:extLst>
              <a:ext uri="{FF2B5EF4-FFF2-40B4-BE49-F238E27FC236}">
                <a16:creationId xmlns:a16="http://schemas.microsoft.com/office/drawing/2014/main" id="{F60D911D-C2FF-65E1-FCC7-A10730B0EFB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823C1AB-C55A-8A34-1878-C2DEACBF766E}"/>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271854106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E8CAE2-5351-AFC6-BFCF-F4690124D4F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23015BDC-AED1-7917-E5A3-816380316B7E}"/>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BCE30B-A6AA-4662-2460-1D1638C69301}"/>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18C58413-124A-C20B-96C0-60DB8851A21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59D79CF-B660-65DA-382E-33CD3DA4D721}"/>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333002949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A52DE9C-9A88-F07D-39DE-F6B1201D67B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48456759-621C-D27D-42B4-016F32860B2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84A24A6-2727-5199-9E06-B2C49F0CFEA9}"/>
              </a:ext>
            </a:extLst>
          </p:cNvPr>
          <p:cNvSpPr>
            <a:spLocks noGrp="1"/>
          </p:cNvSpPr>
          <p:nvPr>
            <p:ph type="dt" sz="half" idx="10"/>
          </p:nvPr>
        </p:nvSpPr>
        <p:spPr/>
        <p:txBody>
          <a:bodyPr/>
          <a:lstStyle/>
          <a:p>
            <a:fld id="{7AC54583-0A80-49CC-A518-DE8B93885FFA}"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15862E59-3F9A-DBA5-DF4C-166FFA07EB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44AA189-55A1-D193-8EAC-70E249AAF0BE}"/>
              </a:ext>
            </a:extLst>
          </p:cNvPr>
          <p:cNvSpPr>
            <a:spLocks noGrp="1"/>
          </p:cNvSpPr>
          <p:nvPr>
            <p:ph type="sldNum" sz="quarter" idx="12"/>
          </p:nvPr>
        </p:nvSpPr>
        <p:spPr/>
        <p:txBody>
          <a:bodyPr/>
          <a:lstStyle/>
          <a:p>
            <a:fld id="{18FFAD52-6CBF-458C-A1A2-C2139B88B4F5}" type="slidenum">
              <a:rPr lang="fr-FR" smtClean="0"/>
              <a:t>‹N°›</a:t>
            </a:fld>
            <a:endParaRPr lang="fr-FR"/>
          </a:p>
        </p:txBody>
      </p:sp>
    </p:spTree>
    <p:extLst>
      <p:ext uri="{BB962C8B-B14F-4D97-AF65-F5344CB8AC3E}">
        <p14:creationId xmlns:p14="http://schemas.microsoft.com/office/powerpoint/2010/main" val="287818522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739D216-AC85-A653-6A92-2F1736A85F2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D9D8D9D-3B5F-468E-F1E5-E71C7933229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D432DD0-A2EC-5565-A70D-F4378ADFFD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AC54583-0A80-49CC-A518-DE8B93885FFA}"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D75D356B-7A28-02AC-9833-5226B843C4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1B50756-1B1A-090D-C91A-3AA9805ECCD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18FFAD52-6CBF-458C-A1A2-C2139B88B4F5}" type="slidenum">
              <a:rPr lang="fr-FR" smtClean="0"/>
              <a:t>‹N°›</a:t>
            </a:fld>
            <a:endParaRPr lang="fr-FR"/>
          </a:p>
        </p:txBody>
      </p:sp>
    </p:spTree>
    <p:extLst>
      <p:ext uri="{BB962C8B-B14F-4D97-AF65-F5344CB8AC3E}">
        <p14:creationId xmlns:p14="http://schemas.microsoft.com/office/powerpoint/2010/main" val="32216299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5" name="Image 4" descr="Une image contenant plein air, plage, Tropiques, arbre&#10;&#10;Description générée automatiquement">
            <a:extLst>
              <a:ext uri="{FF2B5EF4-FFF2-40B4-BE49-F238E27FC236}">
                <a16:creationId xmlns:a16="http://schemas.microsoft.com/office/drawing/2014/main" id="{89345CC9-4393-2D43-332E-F1B4C690C8C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80000" y="567000"/>
            <a:ext cx="7632000" cy="5724000"/>
          </a:xfrm>
          <a:prstGeom prst="rect">
            <a:avLst/>
          </a:prstGeom>
          <a:ln w="41275">
            <a:solidFill>
              <a:srgbClr val="FFFF00"/>
            </a:solidFill>
          </a:ln>
          <a:effectLst/>
        </p:spPr>
      </p:pic>
      <p:sp>
        <p:nvSpPr>
          <p:cNvPr id="6" name="ZoneTexte 5">
            <a:extLst>
              <a:ext uri="{FF2B5EF4-FFF2-40B4-BE49-F238E27FC236}">
                <a16:creationId xmlns:a16="http://schemas.microsoft.com/office/drawing/2014/main" id="{CB340E87-1479-251D-CB03-558A4BE3D3A6}"/>
              </a:ext>
            </a:extLst>
          </p:cNvPr>
          <p:cNvSpPr txBox="1"/>
          <p:nvPr/>
        </p:nvSpPr>
        <p:spPr>
          <a:xfrm>
            <a:off x="1672046" y="6291000"/>
            <a:ext cx="9888583" cy="461665"/>
          </a:xfrm>
          <a:prstGeom prst="rect">
            <a:avLst/>
          </a:prstGeom>
          <a:noFill/>
        </p:spPr>
        <p:txBody>
          <a:bodyPr wrap="square" rtlCol="0">
            <a:spAutoFit/>
          </a:bodyPr>
          <a:lstStyle/>
          <a:p>
            <a:r>
              <a:rPr lang="fr-FR" sz="2400" b="1">
                <a:solidFill>
                  <a:srgbClr val="FFFF00"/>
                </a:solidFill>
              </a:rPr>
              <a:t> Vue de la côte sud-est de Bandos en direction de Kuda Bandos</a:t>
            </a:r>
            <a:endParaRPr lang="fr-FR" sz="2400" b="1" dirty="0">
              <a:solidFill>
                <a:srgbClr val="FFFF00"/>
              </a:solidFill>
            </a:endParaRPr>
          </a:p>
        </p:txBody>
      </p:sp>
      <p:sp>
        <p:nvSpPr>
          <p:cNvPr id="7" name="ZoneTexte 6">
            <a:extLst>
              <a:ext uri="{FF2B5EF4-FFF2-40B4-BE49-F238E27FC236}">
                <a16:creationId xmlns:a16="http://schemas.microsoft.com/office/drawing/2014/main" id="{036EEF5B-999B-B549-7F9D-ED7C36A6DC34}"/>
              </a:ext>
            </a:extLst>
          </p:cNvPr>
          <p:cNvSpPr txBox="1"/>
          <p:nvPr/>
        </p:nvSpPr>
        <p:spPr>
          <a:xfrm>
            <a:off x="3081570" y="4578140"/>
            <a:ext cx="8200946" cy="646331"/>
          </a:xfrm>
          <a:prstGeom prst="rect">
            <a:avLst/>
          </a:prstGeom>
          <a:noFill/>
        </p:spPr>
        <p:txBody>
          <a:bodyPr wrap="square" rtlCol="0">
            <a:spAutoFit/>
          </a:bodyPr>
          <a:lstStyle/>
          <a:p>
            <a:r>
              <a:rPr lang="fr-FR" sz="3600" b="1" dirty="0"/>
              <a:t>Les Maldives  -Océan -Indien</a:t>
            </a:r>
          </a:p>
        </p:txBody>
      </p:sp>
    </p:spTree>
    <p:extLst>
      <p:ext uri="{BB962C8B-B14F-4D97-AF65-F5344CB8AC3E}">
        <p14:creationId xmlns:p14="http://schemas.microsoft.com/office/powerpoint/2010/main" val="163974346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sndAc>
          <p:stSnd loop="1">
            <p:snd r:embed="rId2" name="Océan Indien en force - Dodol  ( Séga ; CLIP OFFICIEL ).wav"/>
          </p:stSnd>
        </p:sndAc>
      </p:transition>
    </mc:Choice>
    <mc:Fallback>
      <p:transition spd="slow" advClick="0" advTm="8000">
        <p:fade/>
        <p:sndAc>
          <p:stSnd loop="1">
            <p:snd r:embed="rId2" name="Océan Indien en force - Dodol  ( Séga ; CLIP OFFICIEL ).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ACCEDFD-42CE-E822-BD9D-7725CD356CE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t>Les Maldives sont un pays tropical de l'océan Indien composé de 26 atolls en forme d'anneaux comprenant plus de 1 000 îles coralliennes. Elles sont réputées pour leurs plages, leurs lagons bleus et leurs vastes récifs. Malé, la capitale, abrite un marché aux poissons très fréquenté, des restaurants et des boutiques sur la route principale, </a:t>
            </a:r>
            <a:r>
              <a:rPr lang="fr-FR" sz="4000" b="1" dirty="0" err="1"/>
              <a:t>Majeedhee</a:t>
            </a:r>
            <a:r>
              <a:rPr lang="fr-FR" sz="4000" b="1" dirty="0"/>
              <a:t> </a:t>
            </a:r>
            <a:r>
              <a:rPr lang="fr-FR" sz="4000" b="1" dirty="0" err="1"/>
              <a:t>Magu</a:t>
            </a:r>
            <a:r>
              <a:rPr lang="fr-FR" sz="4000" b="1" dirty="0"/>
              <a:t>, ainsi que la mosquée de </a:t>
            </a:r>
            <a:r>
              <a:rPr lang="fr-FR" sz="4000" b="1" dirty="0" err="1"/>
              <a:t>Hukuru</a:t>
            </a:r>
            <a:r>
              <a:rPr lang="fr-FR" sz="4000" b="1" dirty="0"/>
              <a:t> </a:t>
            </a:r>
            <a:r>
              <a:rPr lang="fr-FR" sz="4000" b="1" dirty="0" err="1"/>
              <a:t>Miskiy</a:t>
            </a:r>
            <a:r>
              <a:rPr lang="fr-FR" sz="4000" b="1" dirty="0"/>
              <a:t> du XVIIe siècle (également connue sous le nom de mosquée du vendredi) en corail blanc sculpté</a:t>
            </a:r>
          </a:p>
        </p:txBody>
      </p:sp>
    </p:spTree>
    <p:extLst>
      <p:ext uri="{BB962C8B-B14F-4D97-AF65-F5344CB8AC3E}">
        <p14:creationId xmlns:p14="http://schemas.microsoft.com/office/powerpoint/2010/main" val="60241108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set>
                                      <p:cBhvr>
                                        <p:cTn id="7" dur="455" fill="hold">
                                          <p:stCondLst>
                                            <p:cond delay="0"/>
                                          </p:stCondLst>
                                        </p:cTn>
                                        <p:tgtEl>
                                          <p:spTgt spid="3">
                                            <p:txEl>
                                              <p:pRg st="0" end="0"/>
                                            </p:txEl>
                                          </p:spTgt>
                                        </p:tgtEl>
                                        <p:attrNameLst>
                                          <p:attrName>style.rotation</p:attrName>
                                        </p:attrNameLst>
                                      </p:cBhvr>
                                      <p:to>
                                        <p:strVal val="-45.0"/>
                                      </p:to>
                                    </p:set>
                                    <p:anim calcmode="lin" valueType="num">
                                      <p:cBhvr>
                                        <p:cTn id="8"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ciel, eau, bleu vert&#10;&#10;Description générée automatiquement">
            <a:extLst>
              <a:ext uri="{FF2B5EF4-FFF2-40B4-BE49-F238E27FC236}">
                <a16:creationId xmlns:a16="http://schemas.microsoft.com/office/drawing/2014/main" id="{E1F8DBD1-2093-2A74-2353-2563B67F961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5214" y="444137"/>
            <a:ext cx="5113044" cy="3528000"/>
          </a:xfrm>
          <a:prstGeom prst="rect">
            <a:avLst/>
          </a:prstGeom>
          <a:ln w="38100">
            <a:solidFill>
              <a:srgbClr val="FFFF00"/>
            </a:solidFill>
          </a:ln>
        </p:spPr>
      </p:pic>
      <p:pic>
        <p:nvPicPr>
          <p:cNvPr id="5" name="Image 4" descr="Une image contenant sous-marin, Organisme, eau, Récif corallien&#10;&#10;Description générée automatiquement">
            <a:extLst>
              <a:ext uri="{FF2B5EF4-FFF2-40B4-BE49-F238E27FC236}">
                <a16:creationId xmlns:a16="http://schemas.microsoft.com/office/drawing/2014/main" id="{7743925E-6973-7A51-12E2-C1564695F9E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79986" y="3272245"/>
            <a:ext cx="4876800" cy="324993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6" name="ZoneTexte 5">
            <a:extLst>
              <a:ext uri="{FF2B5EF4-FFF2-40B4-BE49-F238E27FC236}">
                <a16:creationId xmlns:a16="http://schemas.microsoft.com/office/drawing/2014/main" id="{8207B202-F2FB-B44B-30B9-B1B1F77FFEA4}"/>
              </a:ext>
            </a:extLst>
          </p:cNvPr>
          <p:cNvSpPr txBox="1"/>
          <p:nvPr/>
        </p:nvSpPr>
        <p:spPr>
          <a:xfrm>
            <a:off x="7441689" y="2763827"/>
            <a:ext cx="5312014" cy="461665"/>
          </a:xfrm>
          <a:prstGeom prst="rect">
            <a:avLst/>
          </a:prstGeom>
          <a:noFill/>
        </p:spPr>
        <p:txBody>
          <a:bodyPr wrap="square" rtlCol="0">
            <a:spAutoFit/>
          </a:bodyPr>
          <a:lstStyle/>
          <a:p>
            <a:r>
              <a:rPr lang="fr-FR" sz="2400" b="1">
                <a:solidFill>
                  <a:srgbClr val="FFFF00"/>
                </a:solidFill>
              </a:rPr>
              <a:t>Corail mou des Maldives.</a:t>
            </a:r>
            <a:endParaRPr lang="fr-FR" sz="2400" b="1" dirty="0">
              <a:solidFill>
                <a:srgbClr val="FFFF00"/>
              </a:solidFill>
            </a:endParaRPr>
          </a:p>
        </p:txBody>
      </p:sp>
    </p:spTree>
    <p:extLst>
      <p:ext uri="{BB962C8B-B14F-4D97-AF65-F5344CB8AC3E}">
        <p14:creationId xmlns:p14="http://schemas.microsoft.com/office/powerpoint/2010/main" val="368302895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eau, sous-marin, poisson, barrière de corail&#10;&#10;Description générée automatiquement">
            <a:extLst>
              <a:ext uri="{FF2B5EF4-FFF2-40B4-BE49-F238E27FC236}">
                <a16:creationId xmlns:a16="http://schemas.microsoft.com/office/drawing/2014/main" id="{79099587-FF71-4DBC-8A0B-FBE6AB9BFF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653" y="236002"/>
            <a:ext cx="4788000" cy="6385995"/>
          </a:xfrm>
          <a:prstGeom prst="rect">
            <a:avLst/>
          </a:prstGeom>
          <a:ln w="41275">
            <a:solidFill>
              <a:schemeClr val="bg1"/>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6CB32BE8-4278-35AC-5613-B88815DAF798}"/>
              </a:ext>
            </a:extLst>
          </p:cNvPr>
          <p:cNvSpPr txBox="1"/>
          <p:nvPr/>
        </p:nvSpPr>
        <p:spPr>
          <a:xfrm>
            <a:off x="5238205" y="4336868"/>
            <a:ext cx="2612572" cy="1938992"/>
          </a:xfrm>
          <a:prstGeom prst="rect">
            <a:avLst/>
          </a:prstGeom>
          <a:noFill/>
        </p:spPr>
        <p:txBody>
          <a:bodyPr wrap="square" rtlCol="0">
            <a:spAutoFit/>
          </a:bodyPr>
          <a:lstStyle/>
          <a:p>
            <a:r>
              <a:rPr lang="fr-FR" sz="2400" b="1">
                <a:solidFill>
                  <a:schemeClr val="bg1"/>
                </a:solidFill>
              </a:rPr>
              <a:t> Gâteaux orientaux des Maldives, Plectorhinchus vittatus</a:t>
            </a:r>
            <a:endParaRPr lang="fr-FR" sz="2400" b="1" dirty="0">
              <a:solidFill>
                <a:schemeClr val="bg1"/>
              </a:solidFill>
            </a:endParaRPr>
          </a:p>
        </p:txBody>
      </p:sp>
    </p:spTree>
    <p:extLst>
      <p:ext uri="{BB962C8B-B14F-4D97-AF65-F5344CB8AC3E}">
        <p14:creationId xmlns:p14="http://schemas.microsoft.com/office/powerpoint/2010/main" val="272841834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plein air, ciel, arbre, eau&#10;&#10;Description générée automatiquement">
            <a:extLst>
              <a:ext uri="{FF2B5EF4-FFF2-40B4-BE49-F238E27FC236}">
                <a16:creationId xmlns:a16="http://schemas.microsoft.com/office/drawing/2014/main" id="{948190E6-7E86-87F5-4F4A-4CF630BDF2E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9248" y="459000"/>
            <a:ext cx="8913503" cy="594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6D49721E-FD95-E04A-9F7A-96426CDC31BD}"/>
              </a:ext>
            </a:extLst>
          </p:cNvPr>
          <p:cNvSpPr txBox="1"/>
          <p:nvPr/>
        </p:nvSpPr>
        <p:spPr>
          <a:xfrm>
            <a:off x="4493622" y="5937335"/>
            <a:ext cx="5342709" cy="461665"/>
          </a:xfrm>
          <a:prstGeom prst="rect">
            <a:avLst/>
          </a:prstGeom>
          <a:noFill/>
        </p:spPr>
        <p:txBody>
          <a:bodyPr wrap="square" rtlCol="0">
            <a:spAutoFit/>
          </a:bodyPr>
          <a:lstStyle/>
          <a:p>
            <a:r>
              <a:rPr lang="fr-FR" sz="2400" b="1">
                <a:solidFill>
                  <a:schemeClr val="bg1"/>
                </a:solidFill>
              </a:rPr>
              <a:t>Soneva Gilly, Maldives</a:t>
            </a:r>
            <a:endParaRPr lang="fr-FR" sz="2400" b="1" dirty="0">
              <a:solidFill>
                <a:schemeClr val="bg1"/>
              </a:solidFill>
            </a:endParaRPr>
          </a:p>
        </p:txBody>
      </p:sp>
    </p:spTree>
    <p:extLst>
      <p:ext uri="{BB962C8B-B14F-4D97-AF65-F5344CB8AC3E}">
        <p14:creationId xmlns:p14="http://schemas.microsoft.com/office/powerpoint/2010/main" val="29216739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eau, île, Reliefs côtiers et océaniques, bleu vert&#10;&#10;Description générée automatiquement">
            <a:extLst>
              <a:ext uri="{FF2B5EF4-FFF2-40B4-BE49-F238E27FC236}">
                <a16:creationId xmlns:a16="http://schemas.microsoft.com/office/drawing/2014/main" id="{7C229F9F-DC1E-94FF-61CF-D6BF017093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3128" y="459000"/>
            <a:ext cx="8105745" cy="5940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8B8AB3AA-33B0-4841-6E6D-9CD8753071F9}"/>
              </a:ext>
            </a:extLst>
          </p:cNvPr>
          <p:cNvSpPr txBox="1"/>
          <p:nvPr/>
        </p:nvSpPr>
        <p:spPr>
          <a:xfrm>
            <a:off x="2199882" y="5937335"/>
            <a:ext cx="8673737" cy="461665"/>
          </a:xfrm>
          <a:prstGeom prst="rect">
            <a:avLst/>
          </a:prstGeom>
          <a:noFill/>
        </p:spPr>
        <p:txBody>
          <a:bodyPr wrap="square" rtlCol="0">
            <a:spAutoFit/>
          </a:bodyPr>
          <a:lstStyle/>
          <a:p>
            <a:r>
              <a:rPr lang="fr-FR" sz="2400" b="1" dirty="0"/>
              <a:t> </a:t>
            </a:r>
            <a:r>
              <a:rPr lang="fr-FR" sz="2400" b="1" dirty="0">
                <a:solidFill>
                  <a:schemeClr val="bg1"/>
                </a:solidFill>
              </a:rPr>
              <a:t>L'île-hôtel de </a:t>
            </a:r>
            <a:r>
              <a:rPr lang="fr-FR" sz="2400" b="1" dirty="0" err="1">
                <a:solidFill>
                  <a:schemeClr val="bg1"/>
                </a:solidFill>
              </a:rPr>
              <a:t>Landaa</a:t>
            </a:r>
            <a:r>
              <a:rPr lang="fr-FR" sz="2400" b="1" dirty="0">
                <a:solidFill>
                  <a:schemeClr val="bg1"/>
                </a:solidFill>
              </a:rPr>
              <a:t> </a:t>
            </a:r>
            <a:r>
              <a:rPr lang="fr-FR" sz="2400" b="1" dirty="0" err="1">
                <a:solidFill>
                  <a:schemeClr val="bg1"/>
                </a:solidFill>
              </a:rPr>
              <a:t>Giraavaru</a:t>
            </a:r>
            <a:r>
              <a:rPr lang="fr-FR" sz="2400" b="1" dirty="0">
                <a:solidFill>
                  <a:schemeClr val="bg1"/>
                </a:solidFill>
              </a:rPr>
              <a:t> (Maldives, atoll de </a:t>
            </a:r>
            <a:r>
              <a:rPr lang="fr-FR" sz="2400" b="1" dirty="0" err="1">
                <a:solidFill>
                  <a:schemeClr val="bg1"/>
                </a:solidFill>
              </a:rPr>
              <a:t>Baa</a:t>
            </a:r>
            <a:r>
              <a:rPr lang="fr-FR" sz="2400" b="1" dirty="0">
                <a:solidFill>
                  <a:schemeClr val="bg1"/>
                </a:solidFill>
              </a:rPr>
              <a:t>).</a:t>
            </a:r>
          </a:p>
        </p:txBody>
      </p:sp>
    </p:spTree>
    <p:extLst>
      <p:ext uri="{BB962C8B-B14F-4D97-AF65-F5344CB8AC3E}">
        <p14:creationId xmlns:p14="http://schemas.microsoft.com/office/powerpoint/2010/main" val="350748004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eau, île, Reliefs côtiers et océaniques, plage&#10;&#10;Description générée automatiquement">
            <a:extLst>
              <a:ext uri="{FF2B5EF4-FFF2-40B4-BE49-F238E27FC236}">
                <a16:creationId xmlns:a16="http://schemas.microsoft.com/office/drawing/2014/main" id="{E1BCAF14-7B8B-76E6-5BD7-14F95DB732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938000" y="310500"/>
            <a:ext cx="8400000"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0F334CF4-E5C2-C476-A3A2-3A1E7019E22F}"/>
              </a:ext>
            </a:extLst>
          </p:cNvPr>
          <p:cNvSpPr txBox="1"/>
          <p:nvPr/>
        </p:nvSpPr>
        <p:spPr>
          <a:xfrm>
            <a:off x="2232480" y="6148835"/>
            <a:ext cx="8021520" cy="461665"/>
          </a:xfrm>
          <a:prstGeom prst="rect">
            <a:avLst/>
          </a:prstGeom>
          <a:noFill/>
        </p:spPr>
        <p:txBody>
          <a:bodyPr wrap="square" rtlCol="0">
            <a:spAutoFit/>
          </a:bodyPr>
          <a:lstStyle/>
          <a:p>
            <a:r>
              <a:rPr lang="fr-FR" sz="2400" b="1">
                <a:solidFill>
                  <a:srgbClr val="FFFF00"/>
                </a:solidFill>
              </a:rPr>
              <a:t> L'île-hôtel de Landaa Giraavaru (Maldives, atoll de Baa).</a:t>
            </a:r>
            <a:endParaRPr lang="fr-FR" sz="2400" b="1" dirty="0">
              <a:solidFill>
                <a:srgbClr val="FFFF00"/>
              </a:solidFill>
            </a:endParaRPr>
          </a:p>
        </p:txBody>
      </p:sp>
    </p:spTree>
    <p:extLst>
      <p:ext uri="{BB962C8B-B14F-4D97-AF65-F5344CB8AC3E}">
        <p14:creationId xmlns:p14="http://schemas.microsoft.com/office/powerpoint/2010/main" val="172151529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ciel, nuage, nature, bleu vert&#10;&#10;Description générée automatiquement">
            <a:extLst>
              <a:ext uri="{FF2B5EF4-FFF2-40B4-BE49-F238E27FC236}">
                <a16:creationId xmlns:a16="http://schemas.microsoft.com/office/drawing/2014/main" id="{D70F88C9-B8DC-B799-0570-36BE4CFB037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a:solidFill>
              <a:schemeClr val="bg1"/>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7910CBB4-EE7A-CA9F-6A16-6FC3ADE596F1}"/>
              </a:ext>
            </a:extLst>
          </p:cNvPr>
          <p:cNvSpPr txBox="1"/>
          <p:nvPr/>
        </p:nvSpPr>
        <p:spPr>
          <a:xfrm>
            <a:off x="2346960" y="5748003"/>
            <a:ext cx="7498080" cy="830997"/>
          </a:xfrm>
          <a:prstGeom prst="rect">
            <a:avLst/>
          </a:prstGeom>
          <a:noFill/>
        </p:spPr>
        <p:txBody>
          <a:bodyPr wrap="square" rtlCol="0">
            <a:spAutoFit/>
          </a:bodyPr>
          <a:lstStyle/>
          <a:p>
            <a:r>
              <a:rPr lang="fr-FR" sz="2400" b="1" dirty="0">
                <a:solidFill>
                  <a:schemeClr val="bg1"/>
                </a:solidFill>
              </a:rPr>
              <a:t>: Une vue aérienne de </a:t>
            </a:r>
            <a:r>
              <a:rPr lang="fr-FR" sz="2400" b="1" dirty="0" err="1">
                <a:solidFill>
                  <a:schemeClr val="bg1"/>
                </a:solidFill>
              </a:rPr>
              <a:t>Veyofushi</a:t>
            </a:r>
            <a:r>
              <a:rPr lang="fr-FR" sz="2400" b="1" dirty="0">
                <a:solidFill>
                  <a:schemeClr val="bg1"/>
                </a:solidFill>
              </a:rPr>
              <a:t> dans l'atoll de </a:t>
            </a:r>
            <a:r>
              <a:rPr lang="fr-FR" sz="2400" b="1" dirty="0" err="1">
                <a:solidFill>
                  <a:schemeClr val="bg1"/>
                </a:solidFill>
              </a:rPr>
              <a:t>Baa</a:t>
            </a:r>
            <a:r>
              <a:rPr lang="fr-FR" sz="2400" b="1" dirty="0">
                <a:solidFill>
                  <a:schemeClr val="bg1"/>
                </a:solidFill>
              </a:rPr>
              <a:t>, aux Maldives.</a:t>
            </a:r>
          </a:p>
        </p:txBody>
      </p:sp>
    </p:spTree>
    <p:extLst>
      <p:ext uri="{BB962C8B-B14F-4D97-AF65-F5344CB8AC3E}">
        <p14:creationId xmlns:p14="http://schemas.microsoft.com/office/powerpoint/2010/main" val="33823629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barrière de corail, ciel, Organisme, sous-marin&#10;&#10;Description générée automatiquement">
            <a:extLst>
              <a:ext uri="{FF2B5EF4-FFF2-40B4-BE49-F238E27FC236}">
                <a16:creationId xmlns:a16="http://schemas.microsoft.com/office/drawing/2014/main" id="{D9DC3A76-9039-A242-B5A6-85B9772809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0555" y="279000"/>
            <a:ext cx="8890885"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9B31E1E0-CD2D-F91E-BE40-7D598799C578}"/>
              </a:ext>
            </a:extLst>
          </p:cNvPr>
          <p:cNvSpPr txBox="1"/>
          <p:nvPr/>
        </p:nvSpPr>
        <p:spPr>
          <a:xfrm>
            <a:off x="2013856" y="187560"/>
            <a:ext cx="8723813" cy="830997"/>
          </a:xfrm>
          <a:prstGeom prst="rect">
            <a:avLst/>
          </a:prstGeom>
          <a:noFill/>
        </p:spPr>
        <p:txBody>
          <a:bodyPr wrap="square" rtlCol="0">
            <a:spAutoFit/>
          </a:bodyPr>
          <a:lstStyle/>
          <a:p>
            <a:r>
              <a:rPr lang="fr-FR" sz="2400" b="1" dirty="0">
                <a:solidFill>
                  <a:schemeClr val="bg1"/>
                </a:solidFill>
              </a:rPr>
              <a:t>: Une tortue imbriquée et un poisson-clown des Maldives dans son anémone magnifique, à l'atoll de </a:t>
            </a:r>
            <a:r>
              <a:rPr lang="fr-FR" sz="2400" b="1" dirty="0" err="1">
                <a:solidFill>
                  <a:schemeClr val="bg1"/>
                </a:solidFill>
              </a:rPr>
              <a:t>Baa</a:t>
            </a:r>
            <a:r>
              <a:rPr lang="fr-FR" sz="2400" b="1" dirty="0">
                <a:solidFill>
                  <a:schemeClr val="bg1"/>
                </a:solidFill>
              </a:rPr>
              <a:t> (Maldives).</a:t>
            </a:r>
          </a:p>
        </p:txBody>
      </p:sp>
    </p:spTree>
    <p:extLst>
      <p:ext uri="{BB962C8B-B14F-4D97-AF65-F5344CB8AC3E}">
        <p14:creationId xmlns:p14="http://schemas.microsoft.com/office/powerpoint/2010/main" val="224894093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eau, Photographie aérienne, aérien, île&#10;&#10;Description générée automatiquement">
            <a:extLst>
              <a:ext uri="{FF2B5EF4-FFF2-40B4-BE49-F238E27FC236}">
                <a16:creationId xmlns:a16="http://schemas.microsoft.com/office/drawing/2014/main" id="{B55DA811-A9C0-6B61-FD0B-5BEEB11577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ln w="412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A77ADFF5-737A-6C00-20AB-A5F9E2EB9409}"/>
              </a:ext>
            </a:extLst>
          </p:cNvPr>
          <p:cNvSpPr txBox="1"/>
          <p:nvPr/>
        </p:nvSpPr>
        <p:spPr>
          <a:xfrm>
            <a:off x="3975463" y="5748003"/>
            <a:ext cx="8216537"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Malé, capitale des Maldives</a:t>
            </a:r>
          </a:p>
        </p:txBody>
      </p:sp>
    </p:spTree>
    <p:extLst>
      <p:ext uri="{BB962C8B-B14F-4D97-AF65-F5344CB8AC3E}">
        <p14:creationId xmlns:p14="http://schemas.microsoft.com/office/powerpoint/2010/main" val="143906420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plein air, Photographie aérienne, aérien, bâtiment&#10;&#10;Description générée automatiquement">
            <a:extLst>
              <a:ext uri="{FF2B5EF4-FFF2-40B4-BE49-F238E27FC236}">
                <a16:creationId xmlns:a16="http://schemas.microsoft.com/office/drawing/2014/main" id="{7B48CB5C-66E3-9B4D-1A3C-B711FB1227F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92A063D5-6BC1-3F8D-3691-5AC09884D864}"/>
              </a:ext>
            </a:extLst>
          </p:cNvPr>
          <p:cNvSpPr txBox="1"/>
          <p:nvPr/>
        </p:nvSpPr>
        <p:spPr>
          <a:xfrm>
            <a:off x="1896000" y="-136499"/>
            <a:ext cx="4008412" cy="830997"/>
          </a:xfrm>
          <a:prstGeom prst="rect">
            <a:avLst/>
          </a:prstGeom>
          <a:noFill/>
        </p:spPr>
        <p:txBody>
          <a:bodyPr wrap="square" rtlCol="0">
            <a:spAutoFit/>
          </a:bodyPr>
          <a:lstStyle/>
          <a:p>
            <a:endParaRPr lang="fr-FR" sz="2400" b="1" dirty="0">
              <a:solidFill>
                <a:srgbClr val="FFFF00"/>
              </a:solidFill>
            </a:endParaRPr>
          </a:p>
          <a:p>
            <a:r>
              <a:rPr lang="fr-FR" sz="2400" b="1" dirty="0"/>
              <a:t>Vue aérienne de Malé.</a:t>
            </a:r>
          </a:p>
        </p:txBody>
      </p:sp>
    </p:spTree>
    <p:extLst>
      <p:ext uri="{BB962C8B-B14F-4D97-AF65-F5344CB8AC3E}">
        <p14:creationId xmlns:p14="http://schemas.microsoft.com/office/powerpoint/2010/main" val="116912723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eau, ciel, Reliefs côtiers et océaniques, île&#10;&#10;Description générée automatiquement">
            <a:extLst>
              <a:ext uri="{FF2B5EF4-FFF2-40B4-BE49-F238E27FC236}">
                <a16:creationId xmlns:a16="http://schemas.microsoft.com/office/drawing/2014/main" id="{689CA157-ECA2-DB67-1098-C79AE7EB90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EC304C7E-A4C6-D375-F5A7-747136435300}"/>
              </a:ext>
            </a:extLst>
          </p:cNvPr>
          <p:cNvSpPr txBox="1"/>
          <p:nvPr/>
        </p:nvSpPr>
        <p:spPr>
          <a:xfrm>
            <a:off x="2534193" y="5748003"/>
            <a:ext cx="7445829" cy="830997"/>
          </a:xfrm>
          <a:prstGeom prst="rect">
            <a:avLst/>
          </a:prstGeom>
          <a:noFill/>
        </p:spPr>
        <p:txBody>
          <a:bodyPr wrap="square" rtlCol="0">
            <a:spAutoFit/>
          </a:bodyPr>
          <a:lstStyle/>
          <a:p>
            <a:r>
              <a:rPr lang="fr-FR" sz="2400" b="1">
                <a:solidFill>
                  <a:srgbClr val="FFFF00"/>
                </a:solidFill>
              </a:rPr>
              <a:t> Vue de l'aéroport international de Malé depuis un avion se dirigeant vers la piste d'atterrissage</a:t>
            </a:r>
            <a:endParaRPr lang="fr-FR" sz="2400" b="1" dirty="0">
              <a:solidFill>
                <a:srgbClr val="FFFF00"/>
              </a:solidFill>
            </a:endParaRPr>
          </a:p>
        </p:txBody>
      </p:sp>
    </p:spTree>
    <p:extLst>
      <p:ext uri="{BB962C8B-B14F-4D97-AF65-F5344CB8AC3E}">
        <p14:creationId xmlns:p14="http://schemas.microsoft.com/office/powerpoint/2010/main" val="3837502111"/>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eau, sous-marin, barrière de corail, Biologie marine&#10;&#10;Description générée automatiquement">
            <a:extLst>
              <a:ext uri="{FF2B5EF4-FFF2-40B4-BE49-F238E27FC236}">
                <a16:creationId xmlns:a16="http://schemas.microsoft.com/office/drawing/2014/main" id="{AD55EC68-5D87-A463-1433-6E12A1AE16D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6401" y="3015411"/>
            <a:ext cx="4650206" cy="3492000"/>
          </a:xfrm>
          <a:prstGeom prst="rect">
            <a:avLst/>
          </a:prstGeom>
          <a:ln w="41275">
            <a:solidFill>
              <a:srgbClr val="7030A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B06093C7-58BC-CDC8-C2CC-DB233D5F6ACC}"/>
              </a:ext>
            </a:extLst>
          </p:cNvPr>
          <p:cNvSpPr txBox="1"/>
          <p:nvPr/>
        </p:nvSpPr>
        <p:spPr>
          <a:xfrm>
            <a:off x="396647" y="1815082"/>
            <a:ext cx="5377136" cy="1200329"/>
          </a:xfrm>
          <a:prstGeom prst="rect">
            <a:avLst/>
          </a:prstGeom>
          <a:noFill/>
        </p:spPr>
        <p:txBody>
          <a:bodyPr wrap="square" rtlCol="0">
            <a:spAutoFit/>
          </a:bodyPr>
          <a:lstStyle/>
          <a:p>
            <a:r>
              <a:rPr lang="fr-FR" sz="2400" b="1" dirty="0"/>
              <a:t> Un perroquet bicolore (</a:t>
            </a:r>
            <a:r>
              <a:rPr lang="fr-FR" sz="2400" b="1" dirty="0" err="1"/>
              <a:t>Scarus</a:t>
            </a:r>
            <a:r>
              <a:rPr lang="fr-FR" sz="2400" b="1" dirty="0"/>
              <a:t> </a:t>
            </a:r>
            <a:r>
              <a:rPr lang="fr-FR" sz="2400" b="1" dirty="0" err="1"/>
              <a:t>rubroviolaceus</a:t>
            </a:r>
            <a:r>
              <a:rPr lang="fr-FR" sz="2400" b="1" dirty="0"/>
              <a:t>) aux Maldives (</a:t>
            </a:r>
            <a:r>
              <a:rPr lang="fr-FR" sz="2400" b="1" dirty="0" err="1"/>
              <a:t>Thiladhoo</a:t>
            </a:r>
            <a:r>
              <a:rPr lang="fr-FR" sz="2400" b="1" dirty="0"/>
              <a:t>, atoll de </a:t>
            </a:r>
            <a:r>
              <a:rPr lang="fr-FR" sz="2400" b="1" dirty="0" err="1"/>
              <a:t>Baa</a:t>
            </a:r>
            <a:r>
              <a:rPr lang="fr-FR" sz="2400" b="1" dirty="0"/>
              <a:t>).</a:t>
            </a:r>
          </a:p>
        </p:txBody>
      </p:sp>
      <p:pic>
        <p:nvPicPr>
          <p:cNvPr id="2" name="Image 1">
            <a:extLst>
              <a:ext uri="{FF2B5EF4-FFF2-40B4-BE49-F238E27FC236}">
                <a16:creationId xmlns:a16="http://schemas.microsoft.com/office/drawing/2014/main" id="{FB8FDD57-19F7-CAAF-9D20-807F17CE6ECE}"/>
              </a:ext>
            </a:extLst>
          </p:cNvPr>
          <p:cNvPicPr>
            <a:picLocks noChangeAspect="1"/>
          </p:cNvPicPr>
          <p:nvPr/>
        </p:nvPicPr>
        <p:blipFill>
          <a:blip r:embed="rId3"/>
          <a:stretch>
            <a:fillRect/>
          </a:stretch>
        </p:blipFill>
        <p:spPr>
          <a:xfrm>
            <a:off x="6465599" y="317090"/>
            <a:ext cx="5400000" cy="2995984"/>
          </a:xfrm>
          <a:prstGeom prst="rect">
            <a:avLst/>
          </a:prstGeom>
          <a:ln w="38100">
            <a:solidFill>
              <a:srgbClr val="7030A0"/>
            </a:solidFill>
            <a:extLst>
              <a:ext uri="{C807C97D-BFC1-408E-A445-0C87EB9F89A2}">
                <ask:lineSketchStyleProps xmlns:ask="http://schemas.microsoft.com/office/drawing/2018/sketchyshapes">
                  <ask:type>
                    <ask:lineSketchNone/>
                  </ask:type>
                </ask:lineSketchStyleProps>
              </a:ext>
            </a:extLst>
          </a:ln>
        </p:spPr>
      </p:pic>
      <p:sp>
        <p:nvSpPr>
          <p:cNvPr id="5" name="ZoneTexte 4">
            <a:extLst>
              <a:ext uri="{FF2B5EF4-FFF2-40B4-BE49-F238E27FC236}">
                <a16:creationId xmlns:a16="http://schemas.microsoft.com/office/drawing/2014/main" id="{CED56C90-1825-A4EA-FEDF-CCE4F02B78FD}"/>
              </a:ext>
            </a:extLst>
          </p:cNvPr>
          <p:cNvSpPr txBox="1"/>
          <p:nvPr/>
        </p:nvSpPr>
        <p:spPr>
          <a:xfrm>
            <a:off x="8325631" y="3265715"/>
            <a:ext cx="2830048" cy="461665"/>
          </a:xfrm>
          <a:prstGeom prst="rect">
            <a:avLst/>
          </a:prstGeom>
          <a:noFill/>
        </p:spPr>
        <p:txBody>
          <a:bodyPr wrap="square" rtlCol="0">
            <a:spAutoFit/>
          </a:bodyPr>
          <a:lstStyle/>
          <a:p>
            <a:r>
              <a:rPr lang="fr-FR" sz="2400" b="1" dirty="0"/>
              <a:t>Les Maldives</a:t>
            </a:r>
          </a:p>
        </p:txBody>
      </p:sp>
    </p:spTree>
    <p:extLst>
      <p:ext uri="{BB962C8B-B14F-4D97-AF65-F5344CB8AC3E}">
        <p14:creationId xmlns:p14="http://schemas.microsoft.com/office/powerpoint/2010/main" val="331858771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plein air, nuage, ciel, bleu vert&#10;&#10;Description générée automatiquement">
            <a:extLst>
              <a:ext uri="{FF2B5EF4-FFF2-40B4-BE49-F238E27FC236}">
                <a16:creationId xmlns:a16="http://schemas.microsoft.com/office/drawing/2014/main" id="{E751D462-8B43-DDF5-926A-328C2E1259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1" y="373899"/>
            <a:ext cx="5220000" cy="32625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F36BC49D-1A1C-978A-BD33-A3503FC459EA}"/>
              </a:ext>
            </a:extLst>
          </p:cNvPr>
          <p:cNvSpPr txBox="1"/>
          <p:nvPr/>
        </p:nvSpPr>
        <p:spPr>
          <a:xfrm>
            <a:off x="1951510" y="3636399"/>
            <a:ext cx="4767943" cy="461665"/>
          </a:xfrm>
          <a:prstGeom prst="rect">
            <a:avLst/>
          </a:prstGeom>
          <a:noFill/>
        </p:spPr>
        <p:txBody>
          <a:bodyPr wrap="square" rtlCol="0">
            <a:spAutoFit/>
          </a:bodyPr>
          <a:lstStyle/>
          <a:p>
            <a:r>
              <a:rPr lang="fr-FR" sz="2400" b="1">
                <a:solidFill>
                  <a:srgbClr val="FFFF00"/>
                </a:solidFill>
              </a:rPr>
              <a:t>les Maldives</a:t>
            </a:r>
            <a:endParaRPr lang="fr-FR" sz="2400" b="1" dirty="0">
              <a:solidFill>
                <a:srgbClr val="FFFF00"/>
              </a:solidFill>
            </a:endParaRPr>
          </a:p>
        </p:txBody>
      </p:sp>
      <p:pic>
        <p:nvPicPr>
          <p:cNvPr id="6" name="Image 5" descr="Une image contenant natation, requin, poisson aux nageoires à rayons mous, sous-marin&#10;&#10;Description générée automatiquement">
            <a:extLst>
              <a:ext uri="{FF2B5EF4-FFF2-40B4-BE49-F238E27FC236}">
                <a16:creationId xmlns:a16="http://schemas.microsoft.com/office/drawing/2014/main" id="{97F4CE77-E010-3A13-0A7A-B42D486AE81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36721" y="3221601"/>
            <a:ext cx="5220000" cy="32625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D05BC64C-9B06-8338-15E9-BDE760D152D8}"/>
              </a:ext>
            </a:extLst>
          </p:cNvPr>
          <p:cNvSpPr txBox="1"/>
          <p:nvPr/>
        </p:nvSpPr>
        <p:spPr>
          <a:xfrm>
            <a:off x="7586741" y="2759936"/>
            <a:ext cx="5024846" cy="461665"/>
          </a:xfrm>
          <a:prstGeom prst="rect">
            <a:avLst/>
          </a:prstGeom>
          <a:noFill/>
        </p:spPr>
        <p:txBody>
          <a:bodyPr wrap="square" rtlCol="0">
            <a:spAutoFit/>
          </a:bodyPr>
          <a:lstStyle/>
          <a:p>
            <a:r>
              <a:rPr lang="fr-FR" sz="2400" b="1" dirty="0">
                <a:solidFill>
                  <a:srgbClr val="FFFF00"/>
                </a:solidFill>
              </a:rPr>
              <a:t>Nager avec les requins </a:t>
            </a:r>
          </a:p>
        </p:txBody>
      </p:sp>
    </p:spTree>
    <p:extLst>
      <p:ext uri="{BB962C8B-B14F-4D97-AF65-F5344CB8AC3E}">
        <p14:creationId xmlns:p14="http://schemas.microsoft.com/office/powerpoint/2010/main" val="394188263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nature, sous-marin, barrière de corail, poisson&#10;&#10;Description générée automatiquement">
            <a:extLst>
              <a:ext uri="{FF2B5EF4-FFF2-40B4-BE49-F238E27FC236}">
                <a16:creationId xmlns:a16="http://schemas.microsoft.com/office/drawing/2014/main" id="{F69CD0EB-D000-C624-3186-AF90AAE699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6135" y="3316864"/>
            <a:ext cx="5112000" cy="3195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B4A19694-A28F-649B-2FD2-9C9E2CF9E859}"/>
              </a:ext>
            </a:extLst>
          </p:cNvPr>
          <p:cNvSpPr txBox="1"/>
          <p:nvPr/>
        </p:nvSpPr>
        <p:spPr>
          <a:xfrm>
            <a:off x="1512011" y="2848638"/>
            <a:ext cx="6596743" cy="461665"/>
          </a:xfrm>
          <a:prstGeom prst="rect">
            <a:avLst/>
          </a:prstGeom>
          <a:noFill/>
        </p:spPr>
        <p:txBody>
          <a:bodyPr wrap="square" rtlCol="0">
            <a:spAutoFit/>
          </a:bodyPr>
          <a:lstStyle/>
          <a:p>
            <a:r>
              <a:rPr lang="fr-FR" sz="2400" b="1" dirty="0"/>
              <a:t> </a:t>
            </a:r>
            <a:r>
              <a:rPr lang="fr-FR" sz="2400" b="1" dirty="0">
                <a:solidFill>
                  <a:srgbClr val="FFFF00"/>
                </a:solidFill>
              </a:rPr>
              <a:t>la barrière de corail</a:t>
            </a:r>
          </a:p>
        </p:txBody>
      </p:sp>
      <p:pic>
        <p:nvPicPr>
          <p:cNvPr id="8" name="Image 7" descr="Une image contenant piscine, plein air, eau, Bain de soleil&#10;&#10;Description générée automatiquement">
            <a:extLst>
              <a:ext uri="{FF2B5EF4-FFF2-40B4-BE49-F238E27FC236}">
                <a16:creationId xmlns:a16="http://schemas.microsoft.com/office/drawing/2014/main" id="{78B14E88-2BC6-C594-298D-973CA56340E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20802" y="322303"/>
            <a:ext cx="5312000" cy="2988000"/>
          </a:xfrm>
          <a:prstGeom prst="rect">
            <a:avLst/>
          </a:prstGeom>
          <a:ln w="38100">
            <a:solidFill>
              <a:srgbClr val="FFFF00"/>
            </a:solidFill>
          </a:ln>
        </p:spPr>
      </p:pic>
      <p:sp>
        <p:nvSpPr>
          <p:cNvPr id="10" name="ZoneTexte 9">
            <a:extLst>
              <a:ext uri="{FF2B5EF4-FFF2-40B4-BE49-F238E27FC236}">
                <a16:creationId xmlns:a16="http://schemas.microsoft.com/office/drawing/2014/main" id="{D0F9C198-989A-6D1F-5E99-8AA76552E13A}"/>
              </a:ext>
            </a:extLst>
          </p:cNvPr>
          <p:cNvSpPr txBox="1"/>
          <p:nvPr/>
        </p:nvSpPr>
        <p:spPr>
          <a:xfrm>
            <a:off x="8840274" y="3310303"/>
            <a:ext cx="2499360" cy="461665"/>
          </a:xfrm>
          <a:prstGeom prst="rect">
            <a:avLst/>
          </a:prstGeom>
          <a:noFill/>
        </p:spPr>
        <p:txBody>
          <a:bodyPr wrap="square" rtlCol="0">
            <a:spAutoFit/>
          </a:bodyPr>
          <a:lstStyle/>
          <a:p>
            <a:r>
              <a:rPr lang="fr-FR" sz="2400" b="1">
                <a:solidFill>
                  <a:srgbClr val="FFFF00"/>
                </a:solidFill>
              </a:rPr>
              <a:t>Maldives</a:t>
            </a:r>
            <a:endParaRPr lang="fr-FR" sz="2400" b="1" dirty="0">
              <a:solidFill>
                <a:srgbClr val="FFFF00"/>
              </a:solidFill>
            </a:endParaRPr>
          </a:p>
        </p:txBody>
      </p:sp>
    </p:spTree>
    <p:extLst>
      <p:ext uri="{BB962C8B-B14F-4D97-AF65-F5344CB8AC3E}">
        <p14:creationId xmlns:p14="http://schemas.microsoft.com/office/powerpoint/2010/main" val="322739236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plein air, Jardin botanique, ciel&#10;&#10;Description générée automatiquement">
            <a:extLst>
              <a:ext uri="{FF2B5EF4-FFF2-40B4-BE49-F238E27FC236}">
                <a16:creationId xmlns:a16="http://schemas.microsoft.com/office/drawing/2014/main" id="{AF8E65FE-44B2-AAB7-F233-D58B1C0117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222068"/>
            <a:ext cx="5760000" cy="3240000"/>
          </a:xfrm>
          <a:prstGeom prst="rect">
            <a:avLst/>
          </a:prstGeom>
          <a:ln w="41275">
            <a:solidFill>
              <a:srgbClr val="FFFF00"/>
            </a:solidFill>
          </a:ln>
        </p:spPr>
      </p:pic>
      <p:sp>
        <p:nvSpPr>
          <p:cNvPr id="4" name="ZoneTexte 3">
            <a:extLst>
              <a:ext uri="{FF2B5EF4-FFF2-40B4-BE49-F238E27FC236}">
                <a16:creationId xmlns:a16="http://schemas.microsoft.com/office/drawing/2014/main" id="{2BF53E25-EAB7-FF58-1486-6CAD218A2D69}"/>
              </a:ext>
            </a:extLst>
          </p:cNvPr>
          <p:cNvSpPr txBox="1"/>
          <p:nvPr/>
        </p:nvSpPr>
        <p:spPr>
          <a:xfrm>
            <a:off x="544646" y="3462068"/>
            <a:ext cx="5342708" cy="1938992"/>
          </a:xfrm>
          <a:prstGeom prst="rect">
            <a:avLst/>
          </a:prstGeom>
          <a:noFill/>
        </p:spPr>
        <p:txBody>
          <a:bodyPr wrap="square" rtlCol="0">
            <a:spAutoFit/>
          </a:bodyPr>
          <a:lstStyle/>
          <a:p>
            <a:r>
              <a:rPr lang="fr-FR" sz="2400" b="1" dirty="0">
                <a:solidFill>
                  <a:srgbClr val="FFFF00"/>
                </a:solidFill>
              </a:rPr>
              <a:t> jardins botaniques royaux de </a:t>
            </a:r>
            <a:r>
              <a:rPr lang="fr-FR" sz="2400" b="1" dirty="0" err="1">
                <a:solidFill>
                  <a:srgbClr val="FFFF00"/>
                </a:solidFill>
              </a:rPr>
              <a:t>Peradeniya</a:t>
            </a:r>
            <a:r>
              <a:rPr lang="fr-FR" sz="2400" b="1" dirty="0">
                <a:solidFill>
                  <a:srgbClr val="FFFF00"/>
                </a:solidFill>
              </a:rPr>
              <a:t> et découvrez un montage aux couleurs vives de plus de 4 000 espèces différentes de plantes et de fleurs.</a:t>
            </a:r>
          </a:p>
        </p:txBody>
      </p:sp>
      <p:pic>
        <p:nvPicPr>
          <p:cNvPr id="6" name="Image 5" descr="Une image contenant plein air, voie ferrée, piste, arbre&#10;&#10;Description générée automatiquement">
            <a:extLst>
              <a:ext uri="{FF2B5EF4-FFF2-40B4-BE49-F238E27FC236}">
                <a16:creationId xmlns:a16="http://schemas.microsoft.com/office/drawing/2014/main" id="{FD7905CD-90A6-7350-B271-A6F5D58D4E3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98994" y="3651068"/>
            <a:ext cx="5184000" cy="2916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1703D735-F5BB-93FD-40B0-FB6C907910AC}"/>
              </a:ext>
            </a:extLst>
          </p:cNvPr>
          <p:cNvSpPr txBox="1"/>
          <p:nvPr/>
        </p:nvSpPr>
        <p:spPr>
          <a:xfrm>
            <a:off x="7959634" y="3206932"/>
            <a:ext cx="4728754" cy="461665"/>
          </a:xfrm>
          <a:prstGeom prst="rect">
            <a:avLst/>
          </a:prstGeom>
          <a:noFill/>
        </p:spPr>
        <p:txBody>
          <a:bodyPr wrap="square" rtlCol="0">
            <a:spAutoFit/>
          </a:bodyPr>
          <a:lstStyle/>
          <a:p>
            <a:r>
              <a:rPr lang="fr-FR" sz="2400" b="1">
                <a:solidFill>
                  <a:srgbClr val="FFFF00"/>
                </a:solidFill>
              </a:rPr>
              <a:t> Pays des collines</a:t>
            </a:r>
            <a:endParaRPr lang="fr-FR" sz="2400" b="1" dirty="0">
              <a:solidFill>
                <a:srgbClr val="FFFF00"/>
              </a:solidFill>
            </a:endParaRPr>
          </a:p>
        </p:txBody>
      </p:sp>
    </p:spTree>
    <p:extLst>
      <p:ext uri="{BB962C8B-B14F-4D97-AF65-F5344CB8AC3E}">
        <p14:creationId xmlns:p14="http://schemas.microsoft.com/office/powerpoint/2010/main" val="91481093"/>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5" name="Image 4" descr="Une image contenant ciel, plein air, eau, arbre&#10;&#10;Description générée automatiquement">
            <a:extLst>
              <a:ext uri="{FF2B5EF4-FFF2-40B4-BE49-F238E27FC236}">
                <a16:creationId xmlns:a16="http://schemas.microsoft.com/office/drawing/2014/main" id="{AA0023D6-B417-6E1A-7182-1697CC909EE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057" y="3264500"/>
            <a:ext cx="5400000" cy="3240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7" name="Image 6" descr="Une image contenant plein air, ciel, eau, lac&#10;&#10;Description générée automatiquement">
            <a:extLst>
              <a:ext uri="{FF2B5EF4-FFF2-40B4-BE49-F238E27FC236}">
                <a16:creationId xmlns:a16="http://schemas.microsoft.com/office/drawing/2014/main" id="{8B4A9147-E524-0175-6471-2B2C9CD9DB7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365943" y="347472"/>
            <a:ext cx="5472000" cy="3283200"/>
          </a:xfrm>
          <a:prstGeom prst="rect">
            <a:avLst/>
          </a:prstGeom>
          <a:ln w="41275">
            <a:solidFill>
              <a:srgbClr val="FFFF00"/>
            </a:solidFill>
          </a:ln>
        </p:spPr>
      </p:pic>
    </p:spTree>
    <p:extLst>
      <p:ext uri="{BB962C8B-B14F-4D97-AF65-F5344CB8AC3E}">
        <p14:creationId xmlns:p14="http://schemas.microsoft.com/office/powerpoint/2010/main" val="404789875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3" name="Image 2" descr="Une image contenant plein air, ciel, plage, des Caraïbes&#10;&#10;Description générée automatiquement">
            <a:extLst>
              <a:ext uri="{FF2B5EF4-FFF2-40B4-BE49-F238E27FC236}">
                <a16:creationId xmlns:a16="http://schemas.microsoft.com/office/drawing/2014/main" id="{7E51CB0C-4275-03A4-A03C-B110AC6A92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152" y="305037"/>
            <a:ext cx="5184000" cy="3243336"/>
          </a:xfrm>
          <a:prstGeom prst="rect">
            <a:avLst/>
          </a:prstGeom>
          <a:ln w="47625">
            <a:solidFill>
              <a:srgbClr val="FF00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plein air, nuage, eau, ciel&#10;&#10;Description générée automatiquement">
            <a:extLst>
              <a:ext uri="{FF2B5EF4-FFF2-40B4-BE49-F238E27FC236}">
                <a16:creationId xmlns:a16="http://schemas.microsoft.com/office/drawing/2014/main" id="{258376B6-7934-48F1-D8EE-7A7544C0AF1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22848" y="2769326"/>
            <a:ext cx="5076000" cy="3807000"/>
          </a:xfrm>
          <a:prstGeom prst="rect">
            <a:avLst/>
          </a:prstGeom>
          <a:ln w="41275">
            <a:solidFill>
              <a:srgbClr val="FF00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26799513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plein air, ciel, eau, transport&#10;&#10;Description générée automatiquement">
            <a:extLst>
              <a:ext uri="{FF2B5EF4-FFF2-40B4-BE49-F238E27FC236}">
                <a16:creationId xmlns:a16="http://schemas.microsoft.com/office/drawing/2014/main" id="{6CAF8C2B-8653-AF91-9A6D-B2775465F72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6091" y="3304903"/>
            <a:ext cx="4428000" cy="3321000"/>
          </a:xfrm>
          <a:prstGeom prst="rect">
            <a:avLst/>
          </a:prstGeom>
          <a:ln w="38100">
            <a:solidFill>
              <a:srgbClr val="7030A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0A20572B-3512-8017-AA85-B900221A69B9}"/>
              </a:ext>
            </a:extLst>
          </p:cNvPr>
          <p:cNvSpPr txBox="1"/>
          <p:nvPr/>
        </p:nvSpPr>
        <p:spPr>
          <a:xfrm>
            <a:off x="1267096" y="2886891"/>
            <a:ext cx="4306080" cy="461665"/>
          </a:xfrm>
          <a:prstGeom prst="rect">
            <a:avLst/>
          </a:prstGeom>
          <a:noFill/>
        </p:spPr>
        <p:txBody>
          <a:bodyPr wrap="square" rtlCol="0">
            <a:spAutoFit/>
          </a:bodyPr>
          <a:lstStyle/>
          <a:p>
            <a:r>
              <a:rPr lang="fr-FR" sz="2400" b="1"/>
              <a:t>Port de Malé</a:t>
            </a:r>
            <a:endParaRPr lang="fr-FR" sz="2400" b="1" dirty="0"/>
          </a:p>
        </p:txBody>
      </p:sp>
      <p:pic>
        <p:nvPicPr>
          <p:cNvPr id="9" name="Image 8" descr="Une image contenant barrière de corail, ciel, Organisme, sous-marin&#10;&#10;Description générée automatiquement">
            <a:extLst>
              <a:ext uri="{FF2B5EF4-FFF2-40B4-BE49-F238E27FC236}">
                <a16:creationId xmlns:a16="http://schemas.microsoft.com/office/drawing/2014/main" id="{76179DB5-F937-B2B1-21E8-3275A70D9AD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9909" y="179781"/>
            <a:ext cx="5076000" cy="3596836"/>
          </a:xfrm>
          <a:prstGeom prst="rect">
            <a:avLst/>
          </a:prstGeom>
          <a:ln w="44450">
            <a:solidFill>
              <a:srgbClr val="7030A0"/>
            </a:solidFill>
            <a:extLst>
              <a:ext uri="{C807C97D-BFC1-408E-A445-0C87EB9F89A2}">
                <ask:lineSketchStyleProps xmlns:ask="http://schemas.microsoft.com/office/drawing/2018/sketchyshapes">
                  <ask:type>
                    <ask:lineSketchNone/>
                  </ask:type>
                </ask:lineSketchStyleProps>
              </a:ext>
            </a:extLst>
          </a:ln>
        </p:spPr>
      </p:pic>
      <p:sp>
        <p:nvSpPr>
          <p:cNvPr id="10" name="ZoneTexte 9">
            <a:extLst>
              <a:ext uri="{FF2B5EF4-FFF2-40B4-BE49-F238E27FC236}">
                <a16:creationId xmlns:a16="http://schemas.microsoft.com/office/drawing/2014/main" id="{AAC76712-B486-694C-44E0-BD335E861B9C}"/>
              </a:ext>
            </a:extLst>
          </p:cNvPr>
          <p:cNvSpPr txBox="1"/>
          <p:nvPr/>
        </p:nvSpPr>
        <p:spPr>
          <a:xfrm>
            <a:off x="6813870" y="3776617"/>
            <a:ext cx="5584723" cy="1569660"/>
          </a:xfrm>
          <a:prstGeom prst="rect">
            <a:avLst/>
          </a:prstGeom>
          <a:noFill/>
        </p:spPr>
        <p:txBody>
          <a:bodyPr wrap="square" rtlCol="0">
            <a:spAutoFit/>
          </a:bodyPr>
          <a:lstStyle/>
          <a:p>
            <a:r>
              <a:rPr lang="fr-FR" sz="2400" b="1"/>
              <a:t>Un paysage sous-marin typique de l'atoll de Baa, avec une tortue imbriquée et un poisson-clown des Maldives dans son anémone.</a:t>
            </a:r>
            <a:endParaRPr lang="fr-FR" sz="2400" b="1" dirty="0"/>
          </a:p>
        </p:txBody>
      </p:sp>
    </p:spTree>
    <p:extLst>
      <p:ext uri="{BB962C8B-B14F-4D97-AF65-F5344CB8AC3E}">
        <p14:creationId xmlns:p14="http://schemas.microsoft.com/office/powerpoint/2010/main" val="288269764"/>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plein air, nuage, ciel, plage&#10;&#10;Description générée automatiquement">
            <a:extLst>
              <a:ext uri="{FF2B5EF4-FFF2-40B4-BE49-F238E27FC236}">
                <a16:creationId xmlns:a16="http://schemas.microsoft.com/office/drawing/2014/main" id="{8B9D2D07-9CF2-FDAC-9081-5590BEDFC6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6903" y="339417"/>
            <a:ext cx="5112000" cy="3834000"/>
          </a:xfrm>
          <a:prstGeom prst="rect">
            <a:avLst/>
          </a:prstGeom>
          <a:ln w="44450">
            <a:solidFill>
              <a:srgbClr val="7030A0"/>
            </a:solidFill>
          </a:ln>
        </p:spPr>
      </p:pic>
      <p:sp>
        <p:nvSpPr>
          <p:cNvPr id="4" name="ZoneTexte 3">
            <a:extLst>
              <a:ext uri="{FF2B5EF4-FFF2-40B4-BE49-F238E27FC236}">
                <a16:creationId xmlns:a16="http://schemas.microsoft.com/office/drawing/2014/main" id="{3EC438D0-7486-BAE0-1098-66E9DE0E55BD}"/>
              </a:ext>
            </a:extLst>
          </p:cNvPr>
          <p:cNvSpPr txBox="1"/>
          <p:nvPr/>
        </p:nvSpPr>
        <p:spPr>
          <a:xfrm>
            <a:off x="348343" y="4199760"/>
            <a:ext cx="5020560" cy="830997"/>
          </a:xfrm>
          <a:prstGeom prst="rect">
            <a:avLst/>
          </a:prstGeom>
          <a:noFill/>
        </p:spPr>
        <p:txBody>
          <a:bodyPr wrap="square" rtlCol="0">
            <a:spAutoFit/>
          </a:bodyPr>
          <a:lstStyle/>
          <a:p>
            <a:r>
              <a:rPr lang="fr-FR" sz="2400" b="1" dirty="0"/>
              <a:t>Panneau à l'extérieur de l'aéroport international Velana</a:t>
            </a:r>
          </a:p>
        </p:txBody>
      </p:sp>
      <p:pic>
        <p:nvPicPr>
          <p:cNvPr id="6" name="Image 5" descr="Une image contenant transport, embarcation, bateau, eau&#10;&#10;Description générée automatiquement">
            <a:extLst>
              <a:ext uri="{FF2B5EF4-FFF2-40B4-BE49-F238E27FC236}">
                <a16:creationId xmlns:a16="http://schemas.microsoft.com/office/drawing/2014/main" id="{F5DDD575-BB01-4388-C2FC-949815C6A10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87097" y="2860549"/>
            <a:ext cx="5148000" cy="3671968"/>
          </a:xfrm>
          <a:prstGeom prst="rect">
            <a:avLst/>
          </a:prstGeom>
          <a:ln w="44450">
            <a:solidFill>
              <a:srgbClr val="7030A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B9B6E98C-E6F0-6CD8-DBF9-266BA68A6B66}"/>
              </a:ext>
            </a:extLst>
          </p:cNvPr>
          <p:cNvSpPr txBox="1"/>
          <p:nvPr/>
        </p:nvSpPr>
        <p:spPr>
          <a:xfrm>
            <a:off x="7080000" y="1660220"/>
            <a:ext cx="5112000" cy="1200329"/>
          </a:xfrm>
          <a:prstGeom prst="rect">
            <a:avLst/>
          </a:prstGeom>
          <a:noFill/>
        </p:spPr>
        <p:txBody>
          <a:bodyPr wrap="square" rtlCol="0">
            <a:spAutoFit/>
          </a:bodyPr>
          <a:lstStyle/>
          <a:p>
            <a:endParaRPr lang="fr-FR" sz="2400" b="1" dirty="0"/>
          </a:p>
          <a:p>
            <a:r>
              <a:rPr lang="fr-FR" sz="2400" b="1" dirty="0"/>
              <a:t>Un dhoni inter-îles traditionnel mécanisé dépouillé de ses voiles</a:t>
            </a:r>
          </a:p>
        </p:txBody>
      </p:sp>
    </p:spTree>
    <p:extLst>
      <p:ext uri="{BB962C8B-B14F-4D97-AF65-F5344CB8AC3E}">
        <p14:creationId xmlns:p14="http://schemas.microsoft.com/office/powerpoint/2010/main" val="16117729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5" name="Image 4" descr="Une image contenant nature, plein air, Photographie aérienne, bleu vert&#10;&#10;Description générée automatiquement">
            <a:extLst>
              <a:ext uri="{FF2B5EF4-FFF2-40B4-BE49-F238E27FC236}">
                <a16:creationId xmlns:a16="http://schemas.microsoft.com/office/drawing/2014/main" id="{5F7EAADD-296A-8B94-D156-AB845739E07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76" y="279000"/>
            <a:ext cx="9487048" cy="6300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6" name="ZoneTexte 5">
            <a:extLst>
              <a:ext uri="{FF2B5EF4-FFF2-40B4-BE49-F238E27FC236}">
                <a16:creationId xmlns:a16="http://schemas.microsoft.com/office/drawing/2014/main" id="{A5995D33-0F36-3722-8942-182AF6781F1E}"/>
              </a:ext>
            </a:extLst>
          </p:cNvPr>
          <p:cNvSpPr txBox="1"/>
          <p:nvPr/>
        </p:nvSpPr>
        <p:spPr>
          <a:xfrm>
            <a:off x="1352476" y="-136499"/>
            <a:ext cx="4886092" cy="830997"/>
          </a:xfrm>
          <a:prstGeom prst="rect">
            <a:avLst/>
          </a:prstGeom>
          <a:noFill/>
        </p:spPr>
        <p:txBody>
          <a:bodyPr wrap="square" rtlCol="0">
            <a:spAutoFit/>
          </a:bodyPr>
          <a:lstStyle/>
          <a:p>
            <a:endParaRPr lang="fr-FR" sz="2400" b="1" dirty="0"/>
          </a:p>
          <a:p>
            <a:r>
              <a:rPr lang="fr-FR" sz="2400" b="1" dirty="0"/>
              <a:t>Ville d'</a:t>
            </a:r>
            <a:r>
              <a:rPr lang="fr-FR" sz="2400" b="1" dirty="0" err="1"/>
              <a:t>Addu</a:t>
            </a:r>
            <a:endParaRPr lang="fr-FR" sz="2400" b="1" dirty="0"/>
          </a:p>
        </p:txBody>
      </p:sp>
    </p:spTree>
    <p:extLst>
      <p:ext uri="{BB962C8B-B14F-4D97-AF65-F5344CB8AC3E}">
        <p14:creationId xmlns:p14="http://schemas.microsoft.com/office/powerpoint/2010/main" val="1607680025"/>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lein air, ciel, bateau, eau&#10;&#10;Description générée automatiquement">
            <a:extLst>
              <a:ext uri="{FF2B5EF4-FFF2-40B4-BE49-F238E27FC236}">
                <a16:creationId xmlns:a16="http://schemas.microsoft.com/office/drawing/2014/main" id="{2F3A3530-8F53-9086-00A1-BB4287E629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ln w="38100">
            <a:solidFill>
              <a:schemeClr val="bg1"/>
            </a:solidFill>
          </a:ln>
        </p:spPr>
      </p:pic>
      <p:sp>
        <p:nvSpPr>
          <p:cNvPr id="4" name="ZoneTexte 3">
            <a:extLst>
              <a:ext uri="{FF2B5EF4-FFF2-40B4-BE49-F238E27FC236}">
                <a16:creationId xmlns:a16="http://schemas.microsoft.com/office/drawing/2014/main" id="{62D709C1-3B68-091A-A797-C1A25965495C}"/>
              </a:ext>
            </a:extLst>
          </p:cNvPr>
          <p:cNvSpPr txBox="1"/>
          <p:nvPr/>
        </p:nvSpPr>
        <p:spPr>
          <a:xfrm>
            <a:off x="2138516" y="6117335"/>
            <a:ext cx="4793226" cy="461665"/>
          </a:xfrm>
          <a:prstGeom prst="rect">
            <a:avLst/>
          </a:prstGeom>
          <a:noFill/>
        </p:spPr>
        <p:txBody>
          <a:bodyPr wrap="square" rtlCol="0">
            <a:spAutoFit/>
          </a:bodyPr>
          <a:lstStyle/>
          <a:p>
            <a:r>
              <a:rPr lang="fr-FR" sz="2400" b="1">
                <a:solidFill>
                  <a:schemeClr val="bg1"/>
                </a:solidFill>
              </a:rPr>
              <a:t>Nouveau port Nattu</a:t>
            </a:r>
            <a:endParaRPr lang="fr-FR" sz="2400" b="1" dirty="0">
              <a:solidFill>
                <a:schemeClr val="bg1"/>
              </a:solidFill>
            </a:endParaRPr>
          </a:p>
        </p:txBody>
      </p:sp>
    </p:spTree>
    <p:extLst>
      <p:ext uri="{BB962C8B-B14F-4D97-AF65-F5344CB8AC3E}">
        <p14:creationId xmlns:p14="http://schemas.microsoft.com/office/powerpoint/2010/main" val="1645458056"/>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plein air, plage, palmier, Tropiques&#10;&#10;Description générée automatiquement">
            <a:extLst>
              <a:ext uri="{FF2B5EF4-FFF2-40B4-BE49-F238E27FC236}">
                <a16:creationId xmlns:a16="http://schemas.microsoft.com/office/drawing/2014/main" id="{09564CCE-300F-8D0D-70AE-A6641DBA3E3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11197" y="369000"/>
            <a:ext cx="9134328" cy="6120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614565F4-33BF-E274-4FB0-3983626212E3}"/>
              </a:ext>
            </a:extLst>
          </p:cNvPr>
          <p:cNvSpPr txBox="1"/>
          <p:nvPr/>
        </p:nvSpPr>
        <p:spPr>
          <a:xfrm>
            <a:off x="9748763" y="3429000"/>
            <a:ext cx="2123767" cy="2308324"/>
          </a:xfrm>
          <a:prstGeom prst="rect">
            <a:avLst/>
          </a:prstGeom>
          <a:noFill/>
        </p:spPr>
        <p:txBody>
          <a:bodyPr wrap="square" rtlCol="0">
            <a:spAutoFit/>
          </a:bodyPr>
          <a:lstStyle/>
          <a:p>
            <a:r>
              <a:rPr lang="fr-FR" sz="2400" b="1">
                <a:solidFill>
                  <a:schemeClr val="bg1"/>
                </a:solidFill>
              </a:rPr>
              <a:t>Palmiers penchés vers la mer, île de Maafushi, atoll de Male sud, Maldives</a:t>
            </a:r>
            <a:endParaRPr lang="fr-FR" sz="2400" b="1" dirty="0">
              <a:solidFill>
                <a:schemeClr val="bg1"/>
              </a:solidFill>
            </a:endParaRPr>
          </a:p>
        </p:txBody>
      </p:sp>
    </p:spTree>
    <p:extLst>
      <p:ext uri="{BB962C8B-B14F-4D97-AF65-F5344CB8AC3E}">
        <p14:creationId xmlns:p14="http://schemas.microsoft.com/office/powerpoint/2010/main" val="73603037"/>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nuage, ciel, eau&#10;&#10;Description générée automatiquement">
            <a:extLst>
              <a:ext uri="{FF2B5EF4-FFF2-40B4-BE49-F238E27FC236}">
                <a16:creationId xmlns:a16="http://schemas.microsoft.com/office/drawing/2014/main" id="{2A98274B-3D7C-95CF-F1A7-D4D148E38F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697" y="3049230"/>
            <a:ext cx="4500000" cy="3375000"/>
          </a:xfrm>
          <a:prstGeom prst="rect">
            <a:avLst/>
          </a:prstGeom>
          <a:ln w="3810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5" name="Image 4" descr="Une image contenant eau, aérien, Photographie aérienne, île&#10;&#10;Description générée automatiquement">
            <a:extLst>
              <a:ext uri="{FF2B5EF4-FFF2-40B4-BE49-F238E27FC236}">
                <a16:creationId xmlns:a16="http://schemas.microsoft.com/office/drawing/2014/main" id="{F17EB834-2A80-C45E-4A07-3C2FB685358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205305" y="383457"/>
            <a:ext cx="4572000" cy="3429000"/>
          </a:xfrm>
          <a:prstGeom prst="rect">
            <a:avLst/>
          </a:prstGeom>
          <a:ln w="44450">
            <a:solidFill>
              <a:srgbClr val="FFFF00"/>
            </a:solidFill>
          </a:ln>
        </p:spPr>
      </p:pic>
      <p:sp>
        <p:nvSpPr>
          <p:cNvPr id="6" name="ZoneTexte 5">
            <a:extLst>
              <a:ext uri="{FF2B5EF4-FFF2-40B4-BE49-F238E27FC236}">
                <a16:creationId xmlns:a16="http://schemas.microsoft.com/office/drawing/2014/main" id="{2333028D-B045-9BE4-E248-8DBD9E5D3E37}"/>
              </a:ext>
            </a:extLst>
          </p:cNvPr>
          <p:cNvSpPr txBox="1"/>
          <p:nvPr/>
        </p:nvSpPr>
        <p:spPr>
          <a:xfrm>
            <a:off x="7762569" y="3812457"/>
            <a:ext cx="4572000" cy="830997"/>
          </a:xfrm>
          <a:prstGeom prst="rect">
            <a:avLst/>
          </a:prstGeom>
          <a:noFill/>
        </p:spPr>
        <p:txBody>
          <a:bodyPr wrap="square" rtlCol="0">
            <a:spAutoFit/>
          </a:bodyPr>
          <a:lstStyle/>
          <a:p>
            <a:r>
              <a:rPr lang="fr-FR" sz="2400" b="1">
                <a:solidFill>
                  <a:srgbClr val="FFFF00"/>
                </a:solidFill>
              </a:rPr>
              <a:t>: Vue aérienne de l'île de Kurumba aux Maldives</a:t>
            </a:r>
            <a:endParaRPr lang="fr-FR" sz="2400" b="1" dirty="0">
              <a:solidFill>
                <a:srgbClr val="FFFF00"/>
              </a:solidFill>
            </a:endParaRPr>
          </a:p>
        </p:txBody>
      </p:sp>
    </p:spTree>
    <p:extLst>
      <p:ext uri="{BB962C8B-B14F-4D97-AF65-F5344CB8AC3E}">
        <p14:creationId xmlns:p14="http://schemas.microsoft.com/office/powerpoint/2010/main" val="3771781479"/>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6" name="Image 5" descr="Une image contenant plein air, ciel, arbre, eau&#10;&#10;Description générée automatiquement">
            <a:extLst>
              <a:ext uri="{FF2B5EF4-FFF2-40B4-BE49-F238E27FC236}">
                <a16:creationId xmlns:a16="http://schemas.microsoft.com/office/drawing/2014/main" id="{A1F58799-B0AE-11D7-4FD9-2ADC640AAA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37" y="279000"/>
            <a:ext cx="9453725" cy="630000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7" name="ZoneTexte 6">
            <a:extLst>
              <a:ext uri="{FF2B5EF4-FFF2-40B4-BE49-F238E27FC236}">
                <a16:creationId xmlns:a16="http://schemas.microsoft.com/office/drawing/2014/main" id="{975989DA-3753-5BB6-0433-2A1A87D61902}"/>
              </a:ext>
            </a:extLst>
          </p:cNvPr>
          <p:cNvSpPr txBox="1"/>
          <p:nvPr/>
        </p:nvSpPr>
        <p:spPr>
          <a:xfrm>
            <a:off x="4630993" y="6159957"/>
            <a:ext cx="4881716" cy="461665"/>
          </a:xfrm>
          <a:prstGeom prst="rect">
            <a:avLst/>
          </a:prstGeom>
          <a:noFill/>
        </p:spPr>
        <p:txBody>
          <a:bodyPr wrap="square" rtlCol="0">
            <a:spAutoFit/>
          </a:bodyPr>
          <a:lstStyle/>
          <a:p>
            <a:r>
              <a:rPr lang="fr-FR" sz="2400" b="1">
                <a:solidFill>
                  <a:schemeClr val="bg1"/>
                </a:solidFill>
              </a:rPr>
              <a:t>Soneva Gilly, Maldives</a:t>
            </a:r>
            <a:endParaRPr lang="fr-FR" sz="2400" b="1" dirty="0">
              <a:solidFill>
                <a:schemeClr val="bg1"/>
              </a:solidFill>
            </a:endParaRPr>
          </a:p>
        </p:txBody>
      </p:sp>
    </p:spTree>
    <p:extLst>
      <p:ext uri="{BB962C8B-B14F-4D97-AF65-F5344CB8AC3E}">
        <p14:creationId xmlns:p14="http://schemas.microsoft.com/office/powerpoint/2010/main" val="646488260"/>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5" name="Image 4" descr="Une image contenant plein air, plage, ciel, palmier&#10;&#10;Description générée automatiquement">
            <a:extLst>
              <a:ext uri="{FF2B5EF4-FFF2-40B4-BE49-F238E27FC236}">
                <a16:creationId xmlns:a16="http://schemas.microsoft.com/office/drawing/2014/main" id="{7D6802DE-3A17-6ECF-2C11-A7406CFC78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4278" y="3429000"/>
            <a:ext cx="4392000" cy="3190483"/>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pic>
        <p:nvPicPr>
          <p:cNvPr id="7" name="Image 6" descr="Une image contenant Nourriture locale, Aliments naturels, Nourriture complète, Primeur&#10;&#10;Description générée automatiquement">
            <a:extLst>
              <a:ext uri="{FF2B5EF4-FFF2-40B4-BE49-F238E27FC236}">
                <a16:creationId xmlns:a16="http://schemas.microsoft.com/office/drawing/2014/main" id="{A50DD729-4919-D96D-597E-5E639B05D6C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15722" y="244873"/>
            <a:ext cx="5292000" cy="3522120"/>
          </a:xfrm>
          <a:prstGeom prst="rect">
            <a:avLst/>
          </a:prstGeom>
          <a:ln w="44450">
            <a:solidFill>
              <a:srgbClr val="FFFF00"/>
            </a:solidFill>
            <a:extLst>
              <a:ext uri="{C807C97D-BFC1-408E-A445-0C87EB9F89A2}">
                <ask:lineSketchStyleProps xmlns:ask="http://schemas.microsoft.com/office/drawing/2018/sketchyshapes">
                  <ask:type>
                    <ask:lineSketchNone/>
                  </ask:type>
                </ask:lineSketchStyleProps>
              </a:ext>
            </a:extLst>
          </a:ln>
        </p:spPr>
      </p:pic>
    </p:spTree>
    <p:extLst>
      <p:ext uri="{BB962C8B-B14F-4D97-AF65-F5344CB8AC3E}">
        <p14:creationId xmlns:p14="http://schemas.microsoft.com/office/powerpoint/2010/main" val="3019391122"/>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personne, habits, plein air, Visage humain&#10;&#10;Description générée automatiquement">
            <a:extLst>
              <a:ext uri="{FF2B5EF4-FFF2-40B4-BE49-F238E27FC236}">
                <a16:creationId xmlns:a16="http://schemas.microsoft.com/office/drawing/2014/main" id="{EA361350-C680-94CE-5B99-0EEA4ED1058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4633" y="259621"/>
            <a:ext cx="4968000" cy="3306480"/>
          </a:xfrm>
          <a:prstGeom prst="rect">
            <a:avLst/>
          </a:prstGeom>
          <a:ln w="44450">
            <a:solidFill>
              <a:srgbClr val="FFFF00"/>
            </a:solidFill>
          </a:ln>
        </p:spPr>
      </p:pic>
      <p:pic>
        <p:nvPicPr>
          <p:cNvPr id="5" name="Image 4" descr="Une image contenant plein air, palmier, ciel, Arecales&#10;&#10;Description générée automatiquement">
            <a:extLst>
              <a:ext uri="{FF2B5EF4-FFF2-40B4-BE49-F238E27FC236}">
                <a16:creationId xmlns:a16="http://schemas.microsoft.com/office/drawing/2014/main" id="{0B3E1F1F-5EDF-DDF6-401F-D0E05598068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65367" y="3168070"/>
            <a:ext cx="5112000" cy="3416520"/>
          </a:xfrm>
          <a:prstGeom prst="rect">
            <a:avLst/>
          </a:prstGeom>
          <a:ln w="38100">
            <a:solidFill>
              <a:srgbClr val="FFFF00"/>
            </a:solidFill>
          </a:ln>
        </p:spPr>
      </p:pic>
    </p:spTree>
    <p:extLst>
      <p:ext uri="{BB962C8B-B14F-4D97-AF65-F5344CB8AC3E}">
        <p14:creationId xmlns:p14="http://schemas.microsoft.com/office/powerpoint/2010/main" val="387373203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143A531F-ABCC-0111-B3B6-770067A9C999}"/>
              </a:ext>
            </a:extLst>
          </p:cNvPr>
          <p:cNvSpPr txBox="1"/>
          <p:nvPr/>
        </p:nvSpPr>
        <p:spPr>
          <a:xfrm>
            <a:off x="1224116" y="604684"/>
            <a:ext cx="11164529" cy="584775"/>
          </a:xfrm>
          <a:prstGeom prst="rect">
            <a:avLst/>
          </a:prstGeom>
          <a:noFill/>
        </p:spPr>
        <p:txBody>
          <a:bodyPr wrap="square" rtlCol="0">
            <a:spAutoFit/>
          </a:bodyPr>
          <a:lstStyle/>
          <a:p>
            <a:r>
              <a:rPr lang="fr-FR" sz="3200" b="1" dirty="0">
                <a:solidFill>
                  <a:srgbClr val="FFFF00"/>
                </a:solidFill>
              </a:rPr>
              <a:t>Lorient Vous A Présenté Les Maldives –Océan – Indien -</a:t>
            </a:r>
          </a:p>
        </p:txBody>
      </p:sp>
      <p:sp>
        <p:nvSpPr>
          <p:cNvPr id="3" name="ZoneTexte 2">
            <a:extLst>
              <a:ext uri="{FF2B5EF4-FFF2-40B4-BE49-F238E27FC236}">
                <a16:creationId xmlns:a16="http://schemas.microsoft.com/office/drawing/2014/main" id="{34D6F8E4-6E22-9F91-5F8A-3597733B2450}"/>
              </a:ext>
            </a:extLst>
          </p:cNvPr>
          <p:cNvSpPr txBox="1"/>
          <p:nvPr/>
        </p:nvSpPr>
        <p:spPr>
          <a:xfrm>
            <a:off x="4026310" y="1415845"/>
            <a:ext cx="9940413" cy="584775"/>
          </a:xfrm>
          <a:prstGeom prst="rect">
            <a:avLst/>
          </a:prstGeom>
          <a:noFill/>
        </p:spPr>
        <p:txBody>
          <a:bodyPr wrap="square" rtlCol="0">
            <a:spAutoFit/>
          </a:bodyPr>
          <a:lstStyle/>
          <a:p>
            <a:r>
              <a:rPr lang="fr-FR" sz="3200" b="1" dirty="0">
                <a:solidFill>
                  <a:srgbClr val="FFFF00"/>
                </a:solidFill>
              </a:rPr>
              <a:t>Merci De Votre Visite</a:t>
            </a:r>
          </a:p>
        </p:txBody>
      </p:sp>
      <p:sp>
        <p:nvSpPr>
          <p:cNvPr id="4" name="ZoneTexte 3">
            <a:extLst>
              <a:ext uri="{FF2B5EF4-FFF2-40B4-BE49-F238E27FC236}">
                <a16:creationId xmlns:a16="http://schemas.microsoft.com/office/drawing/2014/main" id="{34DA92E8-1231-2B68-F3C4-2C710923E654}"/>
              </a:ext>
            </a:extLst>
          </p:cNvPr>
          <p:cNvSpPr txBox="1"/>
          <p:nvPr/>
        </p:nvSpPr>
        <p:spPr>
          <a:xfrm>
            <a:off x="3288890" y="2460767"/>
            <a:ext cx="9940413"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6BF7E88A-1155-7AE7-A7DF-2AF99A7CD675}"/>
              </a:ext>
            </a:extLst>
          </p:cNvPr>
          <p:cNvSpPr txBox="1"/>
          <p:nvPr/>
        </p:nvSpPr>
        <p:spPr>
          <a:xfrm>
            <a:off x="5471652" y="3429000"/>
            <a:ext cx="5958348"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815135818"/>
      </p:ext>
    </p:extLst>
  </p:cSld>
  <p:clrMapOvr>
    <a:masterClrMapping/>
  </p:clrMapOvr>
  <mc:AlternateContent xmlns:mc="http://schemas.openxmlformats.org/markup-compatibility/2006">
    <mc:Choice xmlns:p14="http://schemas.microsoft.com/office/powerpoint/2010/main" Requires="p14">
      <p:transition spd="slow" p14:dur="5000" advClick="0" advTm="8000">
        <p14:doors dir="vert"/>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161</TotalTime>
  <Words>370</Words>
  <Application>Microsoft Office PowerPoint</Application>
  <PresentationFormat>Grand écran</PresentationFormat>
  <Paragraphs>38</Paragraphs>
  <Slides>28</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28</vt:i4>
      </vt:variant>
    </vt:vector>
  </HeadingPairs>
  <TitlesOfParts>
    <vt:vector size="32"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2024-05-30T04:46:52Z</dcterms:created>
  <dcterms:modified xsi:type="dcterms:W3CDTF">2024-05-30T08:53:35Z</dcterms:modified>
</cp:coreProperties>
</file>