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8" r:id="rId2"/>
    <p:sldId id="266" r:id="rId3"/>
    <p:sldId id="277" r:id="rId4"/>
    <p:sldId id="280" r:id="rId5"/>
    <p:sldId id="276" r:id="rId6"/>
    <p:sldId id="279" r:id="rId7"/>
    <p:sldId id="275" r:id="rId8"/>
    <p:sldId id="274" r:id="rId9"/>
    <p:sldId id="273" r:id="rId10"/>
    <p:sldId id="272" r:id="rId11"/>
    <p:sldId id="271" r:id="rId12"/>
    <p:sldId id="270" r:id="rId13"/>
    <p:sldId id="269" r:id="rId14"/>
    <p:sldId id="268" r:id="rId15"/>
    <p:sldId id="267" r:id="rId16"/>
    <p:sldId id="265" r:id="rId17"/>
    <p:sldId id="264" r:id="rId18"/>
    <p:sldId id="263" r:id="rId19"/>
    <p:sldId id="262" r:id="rId20"/>
    <p:sldId id="261" r:id="rId21"/>
    <p:sldId id="260" r:id="rId22"/>
    <p:sldId id="259" r:id="rId23"/>
    <p:sldId id="258" r:id="rId24"/>
    <p:sldId id="257" r:id="rId25"/>
    <p:sldId id="281" r:id="rId26"/>
    <p:sldId id="282" r:id="rId27"/>
    <p:sldId id="283" r:id="rId28"/>
    <p:sldId id="284" r:id="rId29"/>
    <p:sldId id="285"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BF1C371-5095-7831-2CD9-48B251A47AB2}"/>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1A051461-ADA6-0D6B-7820-837263B43B2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BAAA02E-9441-83C7-4D23-E2A998139E0F}"/>
              </a:ext>
            </a:extLst>
          </p:cNvPr>
          <p:cNvSpPr>
            <a:spLocks noGrp="1"/>
          </p:cNvSpPr>
          <p:nvPr>
            <p:ph type="dt" sz="half" idx="10"/>
          </p:nvPr>
        </p:nvSpPr>
        <p:spPr/>
        <p:txBody>
          <a:bodyPr/>
          <a:lstStyle/>
          <a:p>
            <a:fld id="{08E85F79-36A7-4B74-A47F-894339141EA1}" type="datetimeFigureOut">
              <a:rPr lang="fr-FR" smtClean="0"/>
              <a:t>30/05/2024</a:t>
            </a:fld>
            <a:endParaRPr lang="fr-FR"/>
          </a:p>
        </p:txBody>
      </p:sp>
      <p:sp>
        <p:nvSpPr>
          <p:cNvPr id="5" name="Espace réservé du pied de page 4">
            <a:extLst>
              <a:ext uri="{FF2B5EF4-FFF2-40B4-BE49-F238E27FC236}">
                <a16:creationId xmlns:a16="http://schemas.microsoft.com/office/drawing/2014/main" id="{5829CAAF-6187-EDCC-948A-F4E937FE724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BCAC1AC8-CD27-FCD7-C551-E75C58E3D0AF}"/>
              </a:ext>
            </a:extLst>
          </p:cNvPr>
          <p:cNvSpPr>
            <a:spLocks noGrp="1"/>
          </p:cNvSpPr>
          <p:nvPr>
            <p:ph type="sldNum" sz="quarter" idx="12"/>
          </p:nvPr>
        </p:nvSpPr>
        <p:spPr/>
        <p:txBody>
          <a:bodyPr/>
          <a:lstStyle/>
          <a:p>
            <a:fld id="{2E591422-29E5-4A3B-B84F-483F6F9D3E23}" type="slidenum">
              <a:rPr lang="fr-FR" smtClean="0"/>
              <a:t>‹N°›</a:t>
            </a:fld>
            <a:endParaRPr lang="fr-FR"/>
          </a:p>
        </p:txBody>
      </p:sp>
    </p:spTree>
    <p:extLst>
      <p:ext uri="{BB962C8B-B14F-4D97-AF65-F5344CB8AC3E}">
        <p14:creationId xmlns:p14="http://schemas.microsoft.com/office/powerpoint/2010/main" val="2929535058"/>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EDCA0A9-23EB-6DCE-7C97-1E6A97966EA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5C07A21-134E-1FAE-83D5-8E4A21F634A6}"/>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F9F95E3-3FA2-A895-B270-33385937D328}"/>
              </a:ext>
            </a:extLst>
          </p:cNvPr>
          <p:cNvSpPr>
            <a:spLocks noGrp="1"/>
          </p:cNvSpPr>
          <p:nvPr>
            <p:ph type="dt" sz="half" idx="10"/>
          </p:nvPr>
        </p:nvSpPr>
        <p:spPr/>
        <p:txBody>
          <a:bodyPr/>
          <a:lstStyle/>
          <a:p>
            <a:fld id="{08E85F79-36A7-4B74-A47F-894339141EA1}" type="datetimeFigureOut">
              <a:rPr lang="fr-FR" smtClean="0"/>
              <a:t>30/05/2024</a:t>
            </a:fld>
            <a:endParaRPr lang="fr-FR"/>
          </a:p>
        </p:txBody>
      </p:sp>
      <p:sp>
        <p:nvSpPr>
          <p:cNvPr id="5" name="Espace réservé du pied de page 4">
            <a:extLst>
              <a:ext uri="{FF2B5EF4-FFF2-40B4-BE49-F238E27FC236}">
                <a16:creationId xmlns:a16="http://schemas.microsoft.com/office/drawing/2014/main" id="{415B017D-65EC-3D20-A602-E24A6250CDA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71BA2C4-DD15-9C79-4AFF-248DF7B7AA63}"/>
              </a:ext>
            </a:extLst>
          </p:cNvPr>
          <p:cNvSpPr>
            <a:spLocks noGrp="1"/>
          </p:cNvSpPr>
          <p:nvPr>
            <p:ph type="sldNum" sz="quarter" idx="12"/>
          </p:nvPr>
        </p:nvSpPr>
        <p:spPr/>
        <p:txBody>
          <a:bodyPr/>
          <a:lstStyle/>
          <a:p>
            <a:fld id="{2E591422-29E5-4A3B-B84F-483F6F9D3E23}" type="slidenum">
              <a:rPr lang="fr-FR" smtClean="0"/>
              <a:t>‹N°›</a:t>
            </a:fld>
            <a:endParaRPr lang="fr-FR"/>
          </a:p>
        </p:txBody>
      </p:sp>
    </p:spTree>
    <p:extLst>
      <p:ext uri="{BB962C8B-B14F-4D97-AF65-F5344CB8AC3E}">
        <p14:creationId xmlns:p14="http://schemas.microsoft.com/office/powerpoint/2010/main" val="3371292650"/>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4A4E215-3311-B50D-D61E-B080CEDE968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BB56852E-8C26-642B-D75C-A2835957886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A4606C58-45EC-A0C9-0330-63D57C531CAA}"/>
              </a:ext>
            </a:extLst>
          </p:cNvPr>
          <p:cNvSpPr>
            <a:spLocks noGrp="1"/>
          </p:cNvSpPr>
          <p:nvPr>
            <p:ph type="dt" sz="half" idx="10"/>
          </p:nvPr>
        </p:nvSpPr>
        <p:spPr/>
        <p:txBody>
          <a:bodyPr/>
          <a:lstStyle/>
          <a:p>
            <a:fld id="{08E85F79-36A7-4B74-A47F-894339141EA1}" type="datetimeFigureOut">
              <a:rPr lang="fr-FR" smtClean="0"/>
              <a:t>30/05/2024</a:t>
            </a:fld>
            <a:endParaRPr lang="fr-FR"/>
          </a:p>
        </p:txBody>
      </p:sp>
      <p:sp>
        <p:nvSpPr>
          <p:cNvPr id="5" name="Espace réservé du pied de page 4">
            <a:extLst>
              <a:ext uri="{FF2B5EF4-FFF2-40B4-BE49-F238E27FC236}">
                <a16:creationId xmlns:a16="http://schemas.microsoft.com/office/drawing/2014/main" id="{D4327D15-8ECB-9645-CE79-73C874AA5E7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6534F3D-277E-4058-9532-15DF8CB0DF36}"/>
              </a:ext>
            </a:extLst>
          </p:cNvPr>
          <p:cNvSpPr>
            <a:spLocks noGrp="1"/>
          </p:cNvSpPr>
          <p:nvPr>
            <p:ph type="sldNum" sz="quarter" idx="12"/>
          </p:nvPr>
        </p:nvSpPr>
        <p:spPr/>
        <p:txBody>
          <a:bodyPr/>
          <a:lstStyle/>
          <a:p>
            <a:fld id="{2E591422-29E5-4A3B-B84F-483F6F9D3E23}" type="slidenum">
              <a:rPr lang="fr-FR" smtClean="0"/>
              <a:t>‹N°›</a:t>
            </a:fld>
            <a:endParaRPr lang="fr-FR"/>
          </a:p>
        </p:txBody>
      </p:sp>
    </p:spTree>
    <p:extLst>
      <p:ext uri="{BB962C8B-B14F-4D97-AF65-F5344CB8AC3E}">
        <p14:creationId xmlns:p14="http://schemas.microsoft.com/office/powerpoint/2010/main" val="1426374145"/>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EAB575D-9BF1-5B69-2D98-F50B32EEB72D}"/>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AAD4FB3-0F47-E3B4-C4E1-AFE6947C6A93}"/>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12A5FFA4-24F9-15D1-57B5-BB80A2C8107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54675AD6-4C8B-51EC-A7D5-930072DD0F41}"/>
              </a:ext>
            </a:extLst>
          </p:cNvPr>
          <p:cNvSpPr>
            <a:spLocks noGrp="1"/>
          </p:cNvSpPr>
          <p:nvPr>
            <p:ph type="dt" sz="half" idx="10"/>
          </p:nvPr>
        </p:nvSpPr>
        <p:spPr/>
        <p:txBody>
          <a:bodyPr/>
          <a:lstStyle/>
          <a:p>
            <a:fld id="{08E85F79-36A7-4B74-A47F-894339141EA1}" type="datetimeFigureOut">
              <a:rPr lang="fr-FR" smtClean="0"/>
              <a:t>30/05/2024</a:t>
            </a:fld>
            <a:endParaRPr lang="fr-FR"/>
          </a:p>
        </p:txBody>
      </p:sp>
      <p:sp>
        <p:nvSpPr>
          <p:cNvPr id="6" name="Espace réservé du pied de page 5">
            <a:extLst>
              <a:ext uri="{FF2B5EF4-FFF2-40B4-BE49-F238E27FC236}">
                <a16:creationId xmlns:a16="http://schemas.microsoft.com/office/drawing/2014/main" id="{EE842F6D-C0B7-2D35-CC48-CB820620397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56BE370-CA28-1B34-FEFC-81EF4A4B9227}"/>
              </a:ext>
            </a:extLst>
          </p:cNvPr>
          <p:cNvSpPr>
            <a:spLocks noGrp="1"/>
          </p:cNvSpPr>
          <p:nvPr>
            <p:ph type="sldNum" sz="quarter" idx="12"/>
          </p:nvPr>
        </p:nvSpPr>
        <p:spPr/>
        <p:txBody>
          <a:bodyPr/>
          <a:lstStyle/>
          <a:p>
            <a:fld id="{2E591422-29E5-4A3B-B84F-483F6F9D3E23}" type="slidenum">
              <a:rPr lang="fr-FR" smtClean="0"/>
              <a:t>‹N°›</a:t>
            </a:fld>
            <a:endParaRPr lang="fr-FR"/>
          </a:p>
        </p:txBody>
      </p:sp>
    </p:spTree>
    <p:extLst>
      <p:ext uri="{BB962C8B-B14F-4D97-AF65-F5344CB8AC3E}">
        <p14:creationId xmlns:p14="http://schemas.microsoft.com/office/powerpoint/2010/main" val="2681800490"/>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EC5F1CB-4319-0573-D157-140A459A9529}"/>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36B2ADD8-13B3-A853-EFD2-BE5AA10B930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A1700AF-636D-0138-0549-B1A4F1ACB7B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AC9CF221-502A-F3E9-F461-A3B87EF2983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837AB3A0-63AE-07CB-C0EE-AABB42AA9FAC}"/>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804C616D-F896-79C3-6605-27E19F2012E9}"/>
              </a:ext>
            </a:extLst>
          </p:cNvPr>
          <p:cNvSpPr>
            <a:spLocks noGrp="1"/>
          </p:cNvSpPr>
          <p:nvPr>
            <p:ph type="dt" sz="half" idx="10"/>
          </p:nvPr>
        </p:nvSpPr>
        <p:spPr/>
        <p:txBody>
          <a:bodyPr/>
          <a:lstStyle/>
          <a:p>
            <a:fld id="{08E85F79-36A7-4B74-A47F-894339141EA1}" type="datetimeFigureOut">
              <a:rPr lang="fr-FR" smtClean="0"/>
              <a:t>30/05/2024</a:t>
            </a:fld>
            <a:endParaRPr lang="fr-FR"/>
          </a:p>
        </p:txBody>
      </p:sp>
      <p:sp>
        <p:nvSpPr>
          <p:cNvPr id="8" name="Espace réservé du pied de page 7">
            <a:extLst>
              <a:ext uri="{FF2B5EF4-FFF2-40B4-BE49-F238E27FC236}">
                <a16:creationId xmlns:a16="http://schemas.microsoft.com/office/drawing/2014/main" id="{0A4609B4-4100-33D6-0D82-6000EDF7884D}"/>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D2552C7A-143D-DE6F-D37A-7D2FBAA6DC2D}"/>
              </a:ext>
            </a:extLst>
          </p:cNvPr>
          <p:cNvSpPr>
            <a:spLocks noGrp="1"/>
          </p:cNvSpPr>
          <p:nvPr>
            <p:ph type="sldNum" sz="quarter" idx="12"/>
          </p:nvPr>
        </p:nvSpPr>
        <p:spPr/>
        <p:txBody>
          <a:bodyPr/>
          <a:lstStyle/>
          <a:p>
            <a:fld id="{2E591422-29E5-4A3B-B84F-483F6F9D3E23}" type="slidenum">
              <a:rPr lang="fr-FR" smtClean="0"/>
              <a:t>‹N°›</a:t>
            </a:fld>
            <a:endParaRPr lang="fr-FR"/>
          </a:p>
        </p:txBody>
      </p:sp>
    </p:spTree>
    <p:extLst>
      <p:ext uri="{BB962C8B-B14F-4D97-AF65-F5344CB8AC3E}">
        <p14:creationId xmlns:p14="http://schemas.microsoft.com/office/powerpoint/2010/main" val="1421909565"/>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5E5477-BC9B-A480-7F89-28D6073C6F9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125A11F0-BD7E-B772-2A3E-7AE3ABD8D508}"/>
              </a:ext>
            </a:extLst>
          </p:cNvPr>
          <p:cNvSpPr>
            <a:spLocks noGrp="1"/>
          </p:cNvSpPr>
          <p:nvPr>
            <p:ph type="dt" sz="half" idx="10"/>
          </p:nvPr>
        </p:nvSpPr>
        <p:spPr/>
        <p:txBody>
          <a:bodyPr/>
          <a:lstStyle/>
          <a:p>
            <a:fld id="{08E85F79-36A7-4B74-A47F-894339141EA1}" type="datetimeFigureOut">
              <a:rPr lang="fr-FR" smtClean="0"/>
              <a:t>30/05/2024</a:t>
            </a:fld>
            <a:endParaRPr lang="fr-FR"/>
          </a:p>
        </p:txBody>
      </p:sp>
      <p:sp>
        <p:nvSpPr>
          <p:cNvPr id="4" name="Espace réservé du pied de page 3">
            <a:extLst>
              <a:ext uri="{FF2B5EF4-FFF2-40B4-BE49-F238E27FC236}">
                <a16:creationId xmlns:a16="http://schemas.microsoft.com/office/drawing/2014/main" id="{F2D76BF7-8C16-8723-B2C2-C81525233125}"/>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E523D4F-2B3A-21E9-A324-F3F5F64EB490}"/>
              </a:ext>
            </a:extLst>
          </p:cNvPr>
          <p:cNvSpPr>
            <a:spLocks noGrp="1"/>
          </p:cNvSpPr>
          <p:nvPr>
            <p:ph type="sldNum" sz="quarter" idx="12"/>
          </p:nvPr>
        </p:nvSpPr>
        <p:spPr/>
        <p:txBody>
          <a:bodyPr/>
          <a:lstStyle/>
          <a:p>
            <a:fld id="{2E591422-29E5-4A3B-B84F-483F6F9D3E23}" type="slidenum">
              <a:rPr lang="fr-FR" smtClean="0"/>
              <a:t>‹N°›</a:t>
            </a:fld>
            <a:endParaRPr lang="fr-FR"/>
          </a:p>
        </p:txBody>
      </p:sp>
    </p:spTree>
    <p:extLst>
      <p:ext uri="{BB962C8B-B14F-4D97-AF65-F5344CB8AC3E}">
        <p14:creationId xmlns:p14="http://schemas.microsoft.com/office/powerpoint/2010/main" val="3287784028"/>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6BFE1512-2FEE-E663-F546-7075A816DF0E}"/>
              </a:ext>
            </a:extLst>
          </p:cNvPr>
          <p:cNvSpPr>
            <a:spLocks noGrp="1"/>
          </p:cNvSpPr>
          <p:nvPr>
            <p:ph type="dt" sz="half" idx="10"/>
          </p:nvPr>
        </p:nvSpPr>
        <p:spPr/>
        <p:txBody>
          <a:bodyPr/>
          <a:lstStyle/>
          <a:p>
            <a:fld id="{08E85F79-36A7-4B74-A47F-894339141EA1}" type="datetimeFigureOut">
              <a:rPr lang="fr-FR" smtClean="0"/>
              <a:t>30/05/2024</a:t>
            </a:fld>
            <a:endParaRPr lang="fr-FR"/>
          </a:p>
        </p:txBody>
      </p:sp>
      <p:sp>
        <p:nvSpPr>
          <p:cNvPr id="3" name="Espace réservé du pied de page 2">
            <a:extLst>
              <a:ext uri="{FF2B5EF4-FFF2-40B4-BE49-F238E27FC236}">
                <a16:creationId xmlns:a16="http://schemas.microsoft.com/office/drawing/2014/main" id="{84158A53-88C5-7E6A-6268-8D03BA77422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576805F0-CEC3-8474-FE33-0450FFB05B68}"/>
              </a:ext>
            </a:extLst>
          </p:cNvPr>
          <p:cNvSpPr>
            <a:spLocks noGrp="1"/>
          </p:cNvSpPr>
          <p:nvPr>
            <p:ph type="sldNum" sz="quarter" idx="12"/>
          </p:nvPr>
        </p:nvSpPr>
        <p:spPr/>
        <p:txBody>
          <a:bodyPr/>
          <a:lstStyle/>
          <a:p>
            <a:fld id="{2E591422-29E5-4A3B-B84F-483F6F9D3E23}" type="slidenum">
              <a:rPr lang="fr-FR" smtClean="0"/>
              <a:t>‹N°›</a:t>
            </a:fld>
            <a:endParaRPr lang="fr-FR"/>
          </a:p>
        </p:txBody>
      </p:sp>
    </p:spTree>
    <p:extLst>
      <p:ext uri="{BB962C8B-B14F-4D97-AF65-F5344CB8AC3E}">
        <p14:creationId xmlns:p14="http://schemas.microsoft.com/office/powerpoint/2010/main" val="933948870"/>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C69A2A8-0744-559E-3DCC-DBB38B5C43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AADA34D-46D6-8E17-6B70-2005E50F057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011E3857-92C5-44CC-00E1-457B38A574C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06EAD81C-DD67-7555-69A1-82879C8658B2}"/>
              </a:ext>
            </a:extLst>
          </p:cNvPr>
          <p:cNvSpPr>
            <a:spLocks noGrp="1"/>
          </p:cNvSpPr>
          <p:nvPr>
            <p:ph type="dt" sz="half" idx="10"/>
          </p:nvPr>
        </p:nvSpPr>
        <p:spPr/>
        <p:txBody>
          <a:bodyPr/>
          <a:lstStyle/>
          <a:p>
            <a:fld id="{08E85F79-36A7-4B74-A47F-894339141EA1}" type="datetimeFigureOut">
              <a:rPr lang="fr-FR" smtClean="0"/>
              <a:t>30/05/2024</a:t>
            </a:fld>
            <a:endParaRPr lang="fr-FR"/>
          </a:p>
        </p:txBody>
      </p:sp>
      <p:sp>
        <p:nvSpPr>
          <p:cNvPr id="6" name="Espace réservé du pied de page 5">
            <a:extLst>
              <a:ext uri="{FF2B5EF4-FFF2-40B4-BE49-F238E27FC236}">
                <a16:creationId xmlns:a16="http://schemas.microsoft.com/office/drawing/2014/main" id="{12201079-552E-687C-DC30-C6BF5FC130E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3444C97-61C9-FF5F-F49D-9AF9C1A0F215}"/>
              </a:ext>
            </a:extLst>
          </p:cNvPr>
          <p:cNvSpPr>
            <a:spLocks noGrp="1"/>
          </p:cNvSpPr>
          <p:nvPr>
            <p:ph type="sldNum" sz="quarter" idx="12"/>
          </p:nvPr>
        </p:nvSpPr>
        <p:spPr/>
        <p:txBody>
          <a:bodyPr/>
          <a:lstStyle/>
          <a:p>
            <a:fld id="{2E591422-29E5-4A3B-B84F-483F6F9D3E23}" type="slidenum">
              <a:rPr lang="fr-FR" smtClean="0"/>
              <a:t>‹N°›</a:t>
            </a:fld>
            <a:endParaRPr lang="fr-FR"/>
          </a:p>
        </p:txBody>
      </p:sp>
    </p:spTree>
    <p:extLst>
      <p:ext uri="{BB962C8B-B14F-4D97-AF65-F5344CB8AC3E}">
        <p14:creationId xmlns:p14="http://schemas.microsoft.com/office/powerpoint/2010/main" val="4021999693"/>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7EB36E8-F973-AB6D-93BE-FA8D29BFA4A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DA9A409F-F567-C8D4-FCC4-A61CAF5797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C7AB44D7-FA77-FD20-5BA2-959F34A2CF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DE98F1A0-68CB-9B73-21D0-7BA18758476D}"/>
              </a:ext>
            </a:extLst>
          </p:cNvPr>
          <p:cNvSpPr>
            <a:spLocks noGrp="1"/>
          </p:cNvSpPr>
          <p:nvPr>
            <p:ph type="dt" sz="half" idx="10"/>
          </p:nvPr>
        </p:nvSpPr>
        <p:spPr/>
        <p:txBody>
          <a:bodyPr/>
          <a:lstStyle/>
          <a:p>
            <a:fld id="{08E85F79-36A7-4B74-A47F-894339141EA1}" type="datetimeFigureOut">
              <a:rPr lang="fr-FR" smtClean="0"/>
              <a:t>30/05/2024</a:t>
            </a:fld>
            <a:endParaRPr lang="fr-FR"/>
          </a:p>
        </p:txBody>
      </p:sp>
      <p:sp>
        <p:nvSpPr>
          <p:cNvPr id="6" name="Espace réservé du pied de page 5">
            <a:extLst>
              <a:ext uri="{FF2B5EF4-FFF2-40B4-BE49-F238E27FC236}">
                <a16:creationId xmlns:a16="http://schemas.microsoft.com/office/drawing/2014/main" id="{B6695F4D-DDD7-E97B-4A4A-0998382E462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CB83572-DB32-42E2-5E5D-53FB79A0BD50}"/>
              </a:ext>
            </a:extLst>
          </p:cNvPr>
          <p:cNvSpPr>
            <a:spLocks noGrp="1"/>
          </p:cNvSpPr>
          <p:nvPr>
            <p:ph type="sldNum" sz="quarter" idx="12"/>
          </p:nvPr>
        </p:nvSpPr>
        <p:spPr/>
        <p:txBody>
          <a:bodyPr/>
          <a:lstStyle/>
          <a:p>
            <a:fld id="{2E591422-29E5-4A3B-B84F-483F6F9D3E23}" type="slidenum">
              <a:rPr lang="fr-FR" smtClean="0"/>
              <a:t>‹N°›</a:t>
            </a:fld>
            <a:endParaRPr lang="fr-FR"/>
          </a:p>
        </p:txBody>
      </p:sp>
    </p:spTree>
    <p:extLst>
      <p:ext uri="{BB962C8B-B14F-4D97-AF65-F5344CB8AC3E}">
        <p14:creationId xmlns:p14="http://schemas.microsoft.com/office/powerpoint/2010/main" val="546299235"/>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F5FDC13-72E7-14E8-01F0-6034AE7356E6}"/>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5EDA27A-D0B8-5F5F-D834-67E18D94666A}"/>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23B9D32E-7C3B-3F1F-25C1-332DE4713EF8}"/>
              </a:ext>
            </a:extLst>
          </p:cNvPr>
          <p:cNvSpPr>
            <a:spLocks noGrp="1"/>
          </p:cNvSpPr>
          <p:nvPr>
            <p:ph type="dt" sz="half" idx="10"/>
          </p:nvPr>
        </p:nvSpPr>
        <p:spPr/>
        <p:txBody>
          <a:bodyPr/>
          <a:lstStyle/>
          <a:p>
            <a:fld id="{08E85F79-36A7-4B74-A47F-894339141EA1}" type="datetimeFigureOut">
              <a:rPr lang="fr-FR" smtClean="0"/>
              <a:t>30/05/2024</a:t>
            </a:fld>
            <a:endParaRPr lang="fr-FR"/>
          </a:p>
        </p:txBody>
      </p:sp>
      <p:sp>
        <p:nvSpPr>
          <p:cNvPr id="5" name="Espace réservé du pied de page 4">
            <a:extLst>
              <a:ext uri="{FF2B5EF4-FFF2-40B4-BE49-F238E27FC236}">
                <a16:creationId xmlns:a16="http://schemas.microsoft.com/office/drawing/2014/main" id="{46A2F27A-159C-326A-FB1D-AB98D05ADB2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3E1C68D-07A7-AAB6-E5D5-810DC744DFA0}"/>
              </a:ext>
            </a:extLst>
          </p:cNvPr>
          <p:cNvSpPr>
            <a:spLocks noGrp="1"/>
          </p:cNvSpPr>
          <p:nvPr>
            <p:ph type="sldNum" sz="quarter" idx="12"/>
          </p:nvPr>
        </p:nvSpPr>
        <p:spPr/>
        <p:txBody>
          <a:bodyPr/>
          <a:lstStyle/>
          <a:p>
            <a:fld id="{2E591422-29E5-4A3B-B84F-483F6F9D3E23}" type="slidenum">
              <a:rPr lang="fr-FR" smtClean="0"/>
              <a:t>‹N°›</a:t>
            </a:fld>
            <a:endParaRPr lang="fr-FR"/>
          </a:p>
        </p:txBody>
      </p:sp>
    </p:spTree>
    <p:extLst>
      <p:ext uri="{BB962C8B-B14F-4D97-AF65-F5344CB8AC3E}">
        <p14:creationId xmlns:p14="http://schemas.microsoft.com/office/powerpoint/2010/main" val="3459762321"/>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A385081-E0A0-6887-2B8E-EE29E8CBEB39}"/>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33776100-195D-788B-AA81-4BE8138AC306}"/>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DC22208-0340-5FBF-2DD7-FE5CD9BD9305}"/>
              </a:ext>
            </a:extLst>
          </p:cNvPr>
          <p:cNvSpPr>
            <a:spLocks noGrp="1"/>
          </p:cNvSpPr>
          <p:nvPr>
            <p:ph type="dt" sz="half" idx="10"/>
          </p:nvPr>
        </p:nvSpPr>
        <p:spPr/>
        <p:txBody>
          <a:bodyPr/>
          <a:lstStyle/>
          <a:p>
            <a:fld id="{08E85F79-36A7-4B74-A47F-894339141EA1}" type="datetimeFigureOut">
              <a:rPr lang="fr-FR" smtClean="0"/>
              <a:t>30/05/2024</a:t>
            </a:fld>
            <a:endParaRPr lang="fr-FR"/>
          </a:p>
        </p:txBody>
      </p:sp>
      <p:sp>
        <p:nvSpPr>
          <p:cNvPr id="5" name="Espace réservé du pied de page 4">
            <a:extLst>
              <a:ext uri="{FF2B5EF4-FFF2-40B4-BE49-F238E27FC236}">
                <a16:creationId xmlns:a16="http://schemas.microsoft.com/office/drawing/2014/main" id="{39045B2F-AA31-3EC6-B5F1-18D9698E11C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AD4647F-D20F-B66B-9EA6-B9DA76DC70EE}"/>
              </a:ext>
            </a:extLst>
          </p:cNvPr>
          <p:cNvSpPr>
            <a:spLocks noGrp="1"/>
          </p:cNvSpPr>
          <p:nvPr>
            <p:ph type="sldNum" sz="quarter" idx="12"/>
          </p:nvPr>
        </p:nvSpPr>
        <p:spPr/>
        <p:txBody>
          <a:bodyPr/>
          <a:lstStyle/>
          <a:p>
            <a:fld id="{2E591422-29E5-4A3B-B84F-483F6F9D3E23}" type="slidenum">
              <a:rPr lang="fr-FR" smtClean="0"/>
              <a:t>‹N°›</a:t>
            </a:fld>
            <a:endParaRPr lang="fr-FR"/>
          </a:p>
        </p:txBody>
      </p:sp>
    </p:spTree>
    <p:extLst>
      <p:ext uri="{BB962C8B-B14F-4D97-AF65-F5344CB8AC3E}">
        <p14:creationId xmlns:p14="http://schemas.microsoft.com/office/powerpoint/2010/main" val="564455466"/>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F310289-7BDC-57BE-8033-D7AE8019A89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8BD0F97C-5801-638E-242E-866434F0A00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0495675-C750-69EB-81BA-544DE9C5B5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8E85F79-36A7-4B74-A47F-894339141EA1}" type="datetimeFigureOut">
              <a:rPr lang="fr-FR" smtClean="0"/>
              <a:t>30/05/2024</a:t>
            </a:fld>
            <a:endParaRPr lang="fr-FR"/>
          </a:p>
        </p:txBody>
      </p:sp>
      <p:sp>
        <p:nvSpPr>
          <p:cNvPr id="5" name="Espace réservé du pied de page 4">
            <a:extLst>
              <a:ext uri="{FF2B5EF4-FFF2-40B4-BE49-F238E27FC236}">
                <a16:creationId xmlns:a16="http://schemas.microsoft.com/office/drawing/2014/main" id="{81026907-AE51-30B0-E990-A9EBFD839BE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3C1A3FA0-7CCF-075A-90AD-13B10FCFD36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2E591422-29E5-4A3B-B84F-483F6F9D3E23}" type="slidenum">
              <a:rPr lang="fr-FR" smtClean="0"/>
              <a:t>‹N°›</a:t>
            </a:fld>
            <a:endParaRPr lang="fr-FR"/>
          </a:p>
        </p:txBody>
      </p:sp>
    </p:spTree>
    <p:extLst>
      <p:ext uri="{BB962C8B-B14F-4D97-AF65-F5344CB8AC3E}">
        <p14:creationId xmlns:p14="http://schemas.microsoft.com/office/powerpoint/2010/main" val="344257921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3" name="Image 2" descr="Une image contenant plein air, ciel, montagne, arbre&#10;&#10;Description générée automatiquement">
            <a:extLst>
              <a:ext uri="{FF2B5EF4-FFF2-40B4-BE49-F238E27FC236}">
                <a16:creationId xmlns:a16="http://schemas.microsoft.com/office/drawing/2014/main" id="{E28873FA-8794-BCF3-5FA7-353BE232E35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70000" y="599799"/>
            <a:ext cx="11052000" cy="5658402"/>
          </a:xfrm>
          <a:prstGeom prst="rect">
            <a:avLst/>
          </a:prstGeom>
          <a:effectLst>
            <a:softEdge rad="635000"/>
          </a:effectLst>
        </p:spPr>
      </p:pic>
      <p:sp>
        <p:nvSpPr>
          <p:cNvPr id="4" name="ZoneTexte 3">
            <a:extLst>
              <a:ext uri="{FF2B5EF4-FFF2-40B4-BE49-F238E27FC236}">
                <a16:creationId xmlns:a16="http://schemas.microsoft.com/office/drawing/2014/main" id="{DB1856DA-39D3-2B43-4716-89D7D0A6840E}"/>
              </a:ext>
            </a:extLst>
          </p:cNvPr>
          <p:cNvSpPr txBox="1"/>
          <p:nvPr/>
        </p:nvSpPr>
        <p:spPr>
          <a:xfrm>
            <a:off x="2834640" y="5956662"/>
            <a:ext cx="7184572" cy="830997"/>
          </a:xfrm>
          <a:prstGeom prst="rect">
            <a:avLst/>
          </a:prstGeom>
          <a:noFill/>
        </p:spPr>
        <p:txBody>
          <a:bodyPr wrap="square" rtlCol="0">
            <a:spAutoFit/>
          </a:bodyPr>
          <a:lstStyle/>
          <a:p>
            <a:r>
              <a:rPr lang="fr-FR" sz="2400" b="1">
                <a:solidFill>
                  <a:srgbClr val="FFFF00"/>
                </a:solidFill>
              </a:rPr>
              <a:t>Vue générale du Tashichho dzong à Thimphou, le siège du gouvernement depuis 1952.</a:t>
            </a:r>
            <a:endParaRPr lang="fr-FR" sz="2400" b="1" dirty="0">
              <a:solidFill>
                <a:srgbClr val="FFFF00"/>
              </a:solidFill>
            </a:endParaRPr>
          </a:p>
        </p:txBody>
      </p:sp>
      <p:sp>
        <p:nvSpPr>
          <p:cNvPr id="5" name="ZoneTexte 4">
            <a:extLst>
              <a:ext uri="{FF2B5EF4-FFF2-40B4-BE49-F238E27FC236}">
                <a16:creationId xmlns:a16="http://schemas.microsoft.com/office/drawing/2014/main" id="{65116DB3-E083-5853-5922-F3F2B4C24CB4}"/>
              </a:ext>
            </a:extLst>
          </p:cNvPr>
          <p:cNvSpPr txBox="1"/>
          <p:nvPr/>
        </p:nvSpPr>
        <p:spPr>
          <a:xfrm>
            <a:off x="3191691" y="1859953"/>
            <a:ext cx="9000309" cy="584775"/>
          </a:xfrm>
          <a:prstGeom prst="rect">
            <a:avLst/>
          </a:prstGeom>
          <a:noFill/>
        </p:spPr>
        <p:txBody>
          <a:bodyPr wrap="square" rtlCol="0">
            <a:spAutoFit/>
          </a:bodyPr>
          <a:lstStyle/>
          <a:p>
            <a:r>
              <a:rPr lang="fr-FR" sz="3200" b="1" dirty="0">
                <a:solidFill>
                  <a:schemeClr val="bg1"/>
                </a:solidFill>
              </a:rPr>
              <a:t>Le Bhoutan –Asie – Du- Sud -</a:t>
            </a:r>
          </a:p>
        </p:txBody>
      </p:sp>
    </p:spTree>
    <p:extLst>
      <p:ext uri="{BB962C8B-B14F-4D97-AF65-F5344CB8AC3E}">
        <p14:creationId xmlns:p14="http://schemas.microsoft.com/office/powerpoint/2010/main" val="1257780656"/>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sndAc>
          <p:stSnd loop="1">
            <p:snd r:embed="rId2" name="Luna Haruna - Overfly.wav"/>
          </p:stSnd>
        </p:sndAc>
      </p:transition>
    </mc:Choice>
    <mc:Fallback>
      <p:transition spd="slow" advClick="0" advTm="8000">
        <p:fade/>
        <p:sndAc>
          <p:stSnd loop="1">
            <p:snd r:embed="rId2" name="Luna Haruna - Overfly.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F79D40A-BB86-3E4C-1DD4-6F9D15A78E34}"/>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400" b="1" dirty="0"/>
              <a:t>Le Bhoutan (/</a:t>
            </a:r>
            <a:r>
              <a:rPr lang="fr-FR" sz="2400" b="1" dirty="0" err="1"/>
              <a:t>bu.tɑ</a:t>
            </a:r>
            <a:r>
              <a:rPr lang="fr-FR" sz="2400" b="1" dirty="0"/>
              <a:t>̃/7 ; en dzongkha : </a:t>
            </a:r>
            <a:r>
              <a:rPr lang="fr-FR" sz="2400" b="1" dirty="0" err="1"/>
              <a:t>འབྲུག་ཡུལ</a:t>
            </a:r>
            <a:r>
              <a:rPr lang="fr-FR" sz="2400" b="1" dirty="0"/>
              <a:t>་, </a:t>
            </a:r>
            <a:r>
              <a:rPr lang="fr-FR" sz="2400" b="1" dirty="0" err="1"/>
              <a:t>Druk</a:t>
            </a:r>
            <a:r>
              <a:rPr lang="fr-FR" sz="2400" b="1" dirty="0"/>
              <a:t> </a:t>
            </a:r>
            <a:r>
              <a:rPr lang="fr-FR" sz="2400" b="1" dirty="0" err="1"/>
              <a:t>Yul</a:t>
            </a:r>
            <a:r>
              <a:rPr lang="fr-FR" sz="2400" b="1" dirty="0"/>
              <a:t>, translittération Wylie : </a:t>
            </a:r>
            <a:r>
              <a:rPr lang="fr-FR" sz="2400" b="1" dirty="0" err="1"/>
              <a:t>ʼbrug-yul</a:t>
            </a:r>
            <a:r>
              <a:rPr lang="fr-FR" sz="2400" b="1" dirty="0"/>
              <a:t>, /</a:t>
            </a:r>
            <a:r>
              <a:rPr lang="fr-FR" sz="2400" b="1" dirty="0" err="1"/>
              <a:t>ʈuk</a:t>
            </a:r>
            <a:r>
              <a:rPr lang="fr-FR" sz="2400" b="1" dirty="0"/>
              <a:t>̚˩.yː˩/)8, en forme longue le royaume du Bhoutan, est un pays d'Asie du Sud, sans accès à la mer. Il est situé dans l'Est de la chaîne de l'Himalaya, enclavé entre l'Inde au sud, à l'est et à l'ouest-sud-ouest, avec laquelle il partage 605 km de frontières terrestres, et la Chine (région autonome du Tibet) au nord et à l'ouest-nord-ouest, avec 470 km de frontières. Plus à l'ouest, il est séparé du Népal par l'État indien du Sikkim, et plus au sud il est séparé du Bangladesh par les États indiens d'Assam et du Bengale-Occidental. Sa capitale et sa plus grande ville est Thimphou.</a:t>
            </a:r>
          </a:p>
          <a:p>
            <a:pPr algn="ctr"/>
            <a:endParaRPr lang="fr-FR" sz="2400" b="1" dirty="0"/>
          </a:p>
          <a:p>
            <a:pPr algn="ctr"/>
            <a:r>
              <a:rPr lang="fr-FR" sz="2400" b="1" dirty="0"/>
              <a:t>Le Bhoutan est un ensemble de fiefs mineurs en guerre jusqu'au début du </a:t>
            </a:r>
            <a:r>
              <a:rPr lang="fr-FR" sz="2400" b="1" dirty="0" err="1"/>
              <a:t>xviie</a:t>
            </a:r>
            <a:r>
              <a:rPr lang="fr-FR" sz="2400" b="1" dirty="0"/>
              <a:t> siècle, quand le lama et chef militaire </a:t>
            </a:r>
            <a:r>
              <a:rPr lang="fr-FR" sz="2400" b="1" dirty="0" err="1"/>
              <a:t>Shabdrung</a:t>
            </a:r>
            <a:r>
              <a:rPr lang="fr-FR" sz="2400" b="1" dirty="0"/>
              <a:t> </a:t>
            </a:r>
            <a:r>
              <a:rPr lang="fr-FR" sz="2400" b="1" dirty="0" err="1"/>
              <a:t>Ngawang</a:t>
            </a:r>
            <a:r>
              <a:rPr lang="fr-FR" sz="2400" b="1" dirty="0"/>
              <a:t> </a:t>
            </a:r>
            <a:r>
              <a:rPr lang="fr-FR" sz="2400" b="1" dirty="0" err="1"/>
              <a:t>Namgyal</a:t>
            </a:r>
            <a:r>
              <a:rPr lang="fr-FR" sz="2400" b="1" dirty="0"/>
              <a:t>, fuyant la persécution religieuse au Tibet, unifie la région et cultive une identité bhoutanaise distincte. À la fin du </a:t>
            </a:r>
            <a:r>
              <a:rPr lang="fr-FR" sz="2400" b="1" dirty="0" err="1"/>
              <a:t>xviiie</a:t>
            </a:r>
            <a:r>
              <a:rPr lang="fr-FR" sz="2400" b="1" dirty="0"/>
              <a:t> siècle, le Bhoutan entre en contact avec l'Empire britannique. Il en devient ensuite un protectorat. Le Bhoutan continue de maintenir des relations bilatérales fortes avec l'Inde, de laquelle il se détache en 1949.</a:t>
            </a:r>
          </a:p>
        </p:txBody>
      </p:sp>
    </p:spTree>
    <p:extLst>
      <p:ext uri="{BB962C8B-B14F-4D97-AF65-F5344CB8AC3E}">
        <p14:creationId xmlns:p14="http://schemas.microsoft.com/office/powerpoint/2010/main" val="1153571026"/>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Image 2" descr="Une image contenant plein air, ciel, montagne, arbre&#10;&#10;Description générée automatiquement">
            <a:extLst>
              <a:ext uri="{FF2B5EF4-FFF2-40B4-BE49-F238E27FC236}">
                <a16:creationId xmlns:a16="http://schemas.microsoft.com/office/drawing/2014/main" id="{37BA14DA-FAD8-0664-7FA4-2733C5F460B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56183" y="163841"/>
            <a:ext cx="9479633" cy="6300000"/>
          </a:xfrm>
          <a:prstGeom prst="rect">
            <a:avLst/>
          </a:prstGeom>
          <a:effectLst>
            <a:softEdge rad="635000"/>
          </a:effectLst>
        </p:spPr>
      </p:pic>
      <p:sp>
        <p:nvSpPr>
          <p:cNvPr id="4" name="ZoneTexte 3">
            <a:extLst>
              <a:ext uri="{FF2B5EF4-FFF2-40B4-BE49-F238E27FC236}">
                <a16:creationId xmlns:a16="http://schemas.microsoft.com/office/drawing/2014/main" id="{E37EF97A-BEF3-0055-6BC2-E86DDEC8BDD6}"/>
              </a:ext>
            </a:extLst>
          </p:cNvPr>
          <p:cNvSpPr txBox="1"/>
          <p:nvPr/>
        </p:nvSpPr>
        <p:spPr>
          <a:xfrm>
            <a:off x="2490649" y="5725177"/>
            <a:ext cx="9056915" cy="738664"/>
          </a:xfrm>
          <a:prstGeom prst="rect">
            <a:avLst/>
          </a:prstGeom>
          <a:noFill/>
        </p:spPr>
        <p:txBody>
          <a:bodyPr wrap="square" rtlCol="0">
            <a:spAutoFit/>
          </a:bodyPr>
          <a:lstStyle/>
          <a:p>
            <a:endParaRPr lang="fr-FR" dirty="0"/>
          </a:p>
          <a:p>
            <a:r>
              <a:rPr lang="fr-FR" sz="2400" b="1" dirty="0"/>
              <a:t>Le dzong de Punakha et son pont en bois au printemps.</a:t>
            </a:r>
          </a:p>
        </p:txBody>
      </p:sp>
    </p:spTree>
    <p:extLst>
      <p:ext uri="{BB962C8B-B14F-4D97-AF65-F5344CB8AC3E}">
        <p14:creationId xmlns:p14="http://schemas.microsoft.com/office/powerpoint/2010/main" val="4070260201"/>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cylindre, plein air, peint&#10;&#10;Description générée automatiquement">
            <a:extLst>
              <a:ext uri="{FF2B5EF4-FFF2-40B4-BE49-F238E27FC236}">
                <a16:creationId xmlns:a16="http://schemas.microsoft.com/office/drawing/2014/main" id="{0D0E668F-A110-4D15-CE47-9E520D0766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3654" y="279000"/>
            <a:ext cx="9464691" cy="6300000"/>
          </a:xfrm>
          <a:prstGeom prst="rect">
            <a:avLst/>
          </a:prstGeom>
          <a:effectLst>
            <a:softEdge rad="635000"/>
          </a:effectLst>
        </p:spPr>
      </p:pic>
      <p:sp>
        <p:nvSpPr>
          <p:cNvPr id="4" name="ZoneTexte 3">
            <a:extLst>
              <a:ext uri="{FF2B5EF4-FFF2-40B4-BE49-F238E27FC236}">
                <a16:creationId xmlns:a16="http://schemas.microsoft.com/office/drawing/2014/main" id="{6DB06994-2645-B975-7248-ED5C3A8A22A1}"/>
              </a:ext>
            </a:extLst>
          </p:cNvPr>
          <p:cNvSpPr txBox="1"/>
          <p:nvPr/>
        </p:nvSpPr>
        <p:spPr>
          <a:xfrm>
            <a:off x="4297299" y="5934670"/>
            <a:ext cx="8307977"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Moulin à prières au Bhoutan.</a:t>
            </a:r>
          </a:p>
        </p:txBody>
      </p:sp>
    </p:spTree>
    <p:extLst>
      <p:ext uri="{BB962C8B-B14F-4D97-AF65-F5344CB8AC3E}">
        <p14:creationId xmlns:p14="http://schemas.microsoft.com/office/powerpoint/2010/main" val="441642013"/>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personne, habits, plein air, Visage humain&#10;&#10;Description générée automatiquement">
            <a:extLst>
              <a:ext uri="{FF2B5EF4-FFF2-40B4-BE49-F238E27FC236}">
                <a16:creationId xmlns:a16="http://schemas.microsoft.com/office/drawing/2014/main" id="{10801400-8ACE-88C5-5D04-9D4E05857F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50765" y="189000"/>
            <a:ext cx="4290470" cy="6480000"/>
          </a:xfrm>
          <a:prstGeom prst="rect">
            <a:avLst/>
          </a:prstGeom>
          <a:ln w="28575">
            <a:solidFill>
              <a:srgbClr val="FFFF00"/>
            </a:solidFill>
            <a:extLst>
              <a:ext uri="{C807C97D-BFC1-408E-A445-0C87EB9F89A2}">
                <ask:lineSketchStyleProps xmlns:ask="http://schemas.microsoft.com/office/drawing/2018/sketchyshapes">
                  <ask:type>
                    <ask:lineSketchNone/>
                  </ask:type>
                </ask:lineSketchStyleProps>
              </a:ext>
            </a:extLst>
          </a:ln>
        </p:spPr>
      </p:pic>
      <p:sp>
        <p:nvSpPr>
          <p:cNvPr id="4" name="ZoneTexte 3">
            <a:extLst>
              <a:ext uri="{FF2B5EF4-FFF2-40B4-BE49-F238E27FC236}">
                <a16:creationId xmlns:a16="http://schemas.microsoft.com/office/drawing/2014/main" id="{40A76535-D1F4-7C63-EEF0-BF085B019797}"/>
              </a:ext>
            </a:extLst>
          </p:cNvPr>
          <p:cNvSpPr txBox="1"/>
          <p:nvPr/>
        </p:nvSpPr>
        <p:spPr>
          <a:xfrm>
            <a:off x="8241235" y="3561494"/>
            <a:ext cx="3670663" cy="1200329"/>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Enfants de l'ethnie </a:t>
            </a:r>
            <a:r>
              <a:rPr lang="fr-FR" sz="2400" b="1" dirty="0" err="1">
                <a:solidFill>
                  <a:srgbClr val="FFFF00"/>
                </a:solidFill>
              </a:rPr>
              <a:t>Monba</a:t>
            </a:r>
            <a:r>
              <a:rPr lang="fr-FR" sz="2400" b="1" dirty="0">
                <a:solidFill>
                  <a:srgbClr val="FFFF00"/>
                </a:solidFill>
              </a:rPr>
              <a:t>.</a:t>
            </a:r>
          </a:p>
        </p:txBody>
      </p:sp>
    </p:spTree>
    <p:extLst>
      <p:ext uri="{BB962C8B-B14F-4D97-AF65-F5344CB8AC3E}">
        <p14:creationId xmlns:p14="http://schemas.microsoft.com/office/powerpoint/2010/main" val="614575425"/>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3" name="Image 2" descr="Une image contenant plein air, ciel, montagne, arbre&#10;&#10;Description générée automatiquement">
            <a:extLst>
              <a:ext uri="{FF2B5EF4-FFF2-40B4-BE49-F238E27FC236}">
                <a16:creationId xmlns:a16="http://schemas.microsoft.com/office/drawing/2014/main" id="{E2572B4A-50AD-F82D-31FD-287B113F807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41283" y="124968"/>
            <a:ext cx="9509434" cy="6300000"/>
          </a:xfrm>
          <a:prstGeom prst="rect">
            <a:avLst/>
          </a:prstGeom>
          <a:effectLst>
            <a:softEdge rad="635000"/>
          </a:effectLst>
        </p:spPr>
      </p:pic>
      <p:sp>
        <p:nvSpPr>
          <p:cNvPr id="6" name="ZoneTexte 5">
            <a:extLst>
              <a:ext uri="{FF2B5EF4-FFF2-40B4-BE49-F238E27FC236}">
                <a16:creationId xmlns:a16="http://schemas.microsoft.com/office/drawing/2014/main" id="{099EC246-5C83-46E3-A245-8A2EF07276AE}"/>
              </a:ext>
            </a:extLst>
          </p:cNvPr>
          <p:cNvSpPr txBox="1"/>
          <p:nvPr/>
        </p:nvSpPr>
        <p:spPr>
          <a:xfrm>
            <a:off x="5032466" y="5643372"/>
            <a:ext cx="6093822" cy="738664"/>
          </a:xfrm>
          <a:prstGeom prst="rect">
            <a:avLst/>
          </a:prstGeom>
          <a:noFill/>
        </p:spPr>
        <p:txBody>
          <a:bodyPr wrap="square">
            <a:spAutoFit/>
          </a:bodyPr>
          <a:lstStyle/>
          <a:p>
            <a:endParaRPr lang="fr-FR" dirty="0"/>
          </a:p>
          <a:p>
            <a:r>
              <a:rPr lang="fr-FR" sz="2400" b="1" dirty="0">
                <a:solidFill>
                  <a:srgbClr val="FFFF00"/>
                </a:solidFill>
              </a:rPr>
              <a:t>Le dzong de </a:t>
            </a:r>
            <a:r>
              <a:rPr lang="fr-FR" sz="2400" b="1" dirty="0" err="1">
                <a:solidFill>
                  <a:srgbClr val="FFFF00"/>
                </a:solidFill>
              </a:rPr>
              <a:t>Jakar</a:t>
            </a:r>
            <a:r>
              <a:rPr lang="fr-FR" sz="2400" b="1" dirty="0">
                <a:solidFill>
                  <a:srgbClr val="FFFF00"/>
                </a:solidFill>
              </a:rPr>
              <a:t>.</a:t>
            </a:r>
          </a:p>
        </p:txBody>
      </p:sp>
    </p:spTree>
    <p:extLst>
      <p:ext uri="{BB962C8B-B14F-4D97-AF65-F5344CB8AC3E}">
        <p14:creationId xmlns:p14="http://schemas.microsoft.com/office/powerpoint/2010/main" val="2807111216"/>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3" name="Image 2" descr="Une image contenant personne, Visage humain, sourire, habits&#10;&#10;Description générée automatiquement">
            <a:extLst>
              <a:ext uri="{FF2B5EF4-FFF2-40B4-BE49-F238E27FC236}">
                <a16:creationId xmlns:a16="http://schemas.microsoft.com/office/drawing/2014/main" id="{2F258480-147E-89FB-0438-7DBC7E7A1C1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20251" y="189000"/>
            <a:ext cx="4320000" cy="6480000"/>
          </a:xfrm>
          <a:prstGeom prst="rect">
            <a:avLst/>
          </a:prstGeom>
          <a:ln w="31750">
            <a:solidFill>
              <a:srgbClr val="FFFF00"/>
            </a:solidFill>
          </a:ln>
        </p:spPr>
      </p:pic>
      <p:sp>
        <p:nvSpPr>
          <p:cNvPr id="4" name="ZoneTexte 3">
            <a:extLst>
              <a:ext uri="{FF2B5EF4-FFF2-40B4-BE49-F238E27FC236}">
                <a16:creationId xmlns:a16="http://schemas.microsoft.com/office/drawing/2014/main" id="{CA4D2C02-DD84-0C7B-6AB6-ACCB23DF90AA}"/>
              </a:ext>
            </a:extLst>
          </p:cNvPr>
          <p:cNvSpPr txBox="1"/>
          <p:nvPr/>
        </p:nvSpPr>
        <p:spPr>
          <a:xfrm>
            <a:off x="1214846" y="4104250"/>
            <a:ext cx="3448595" cy="830997"/>
          </a:xfrm>
          <a:prstGeom prst="rect">
            <a:avLst/>
          </a:prstGeom>
          <a:noFill/>
        </p:spPr>
        <p:txBody>
          <a:bodyPr wrap="square" rtlCol="0">
            <a:spAutoFit/>
          </a:bodyPr>
          <a:lstStyle/>
          <a:p>
            <a:r>
              <a:rPr lang="fr-FR" sz="2400" b="1">
                <a:solidFill>
                  <a:srgbClr val="FFFF00"/>
                </a:solidFill>
              </a:rPr>
              <a:t>Moine bouddhiste bhoutanais.</a:t>
            </a:r>
            <a:endParaRPr lang="fr-FR" sz="2400" b="1" dirty="0">
              <a:solidFill>
                <a:srgbClr val="FFFF00"/>
              </a:solidFill>
            </a:endParaRPr>
          </a:p>
        </p:txBody>
      </p:sp>
    </p:spTree>
    <p:extLst>
      <p:ext uri="{BB962C8B-B14F-4D97-AF65-F5344CB8AC3E}">
        <p14:creationId xmlns:p14="http://schemas.microsoft.com/office/powerpoint/2010/main" val="2167100126"/>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pic>
        <p:nvPicPr>
          <p:cNvPr id="3" name="Image 2" descr="Une image contenant herbe, plein air, habits, personne&#10;&#10;Description générée automatiquement">
            <a:extLst>
              <a:ext uri="{FF2B5EF4-FFF2-40B4-BE49-F238E27FC236}">
                <a16:creationId xmlns:a16="http://schemas.microsoft.com/office/drawing/2014/main" id="{F76C14E0-D91C-4697-4D9D-CAFF1BE521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156755"/>
            <a:ext cx="8400000" cy="6300000"/>
          </a:xfrm>
          <a:prstGeom prst="rect">
            <a:avLst/>
          </a:prstGeom>
          <a:effectLst>
            <a:softEdge rad="635000"/>
          </a:effectLst>
        </p:spPr>
      </p:pic>
      <p:sp>
        <p:nvSpPr>
          <p:cNvPr id="4" name="ZoneTexte 3">
            <a:extLst>
              <a:ext uri="{FF2B5EF4-FFF2-40B4-BE49-F238E27FC236}">
                <a16:creationId xmlns:a16="http://schemas.microsoft.com/office/drawing/2014/main" id="{CEA3C37E-C62D-1F34-FF9A-B54E9913FA8B}"/>
              </a:ext>
            </a:extLst>
          </p:cNvPr>
          <p:cNvSpPr txBox="1"/>
          <p:nvPr/>
        </p:nvSpPr>
        <p:spPr>
          <a:xfrm>
            <a:off x="4833257" y="5995090"/>
            <a:ext cx="8281852" cy="461665"/>
          </a:xfrm>
          <a:prstGeom prst="rect">
            <a:avLst/>
          </a:prstGeom>
          <a:noFill/>
        </p:spPr>
        <p:txBody>
          <a:bodyPr wrap="square" rtlCol="0">
            <a:spAutoFit/>
          </a:bodyPr>
          <a:lstStyle/>
          <a:p>
            <a:r>
              <a:rPr lang="fr-FR" sz="2400" b="1" dirty="0"/>
              <a:t>Vue sur le Bhoutan</a:t>
            </a:r>
          </a:p>
        </p:txBody>
      </p:sp>
    </p:spTree>
    <p:extLst>
      <p:ext uri="{BB962C8B-B14F-4D97-AF65-F5344CB8AC3E}">
        <p14:creationId xmlns:p14="http://schemas.microsoft.com/office/powerpoint/2010/main" val="4142602565"/>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Image 2" descr="Une image contenant herbe, plein air, plante, agriculture&#10;&#10;Description générée automatiquement">
            <a:extLst>
              <a:ext uri="{FF2B5EF4-FFF2-40B4-BE49-F238E27FC236}">
                <a16:creationId xmlns:a16="http://schemas.microsoft.com/office/drawing/2014/main" id="{1F147D8B-2F51-D349-2414-8FC50C837CF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779948AA-EDCB-06CC-82F9-2A902310D433}"/>
              </a:ext>
            </a:extLst>
          </p:cNvPr>
          <p:cNvSpPr txBox="1"/>
          <p:nvPr/>
        </p:nvSpPr>
        <p:spPr>
          <a:xfrm>
            <a:off x="4728754" y="5799527"/>
            <a:ext cx="8843555" cy="461665"/>
          </a:xfrm>
          <a:prstGeom prst="rect">
            <a:avLst/>
          </a:prstGeom>
          <a:noFill/>
        </p:spPr>
        <p:txBody>
          <a:bodyPr wrap="square" rtlCol="0">
            <a:spAutoFit/>
          </a:bodyPr>
          <a:lstStyle/>
          <a:p>
            <a:r>
              <a:rPr lang="fr-FR" sz="2400" b="1" dirty="0">
                <a:solidFill>
                  <a:srgbClr val="FFFF00"/>
                </a:solidFill>
              </a:rPr>
              <a:t>Vue sur le Bhoutan</a:t>
            </a:r>
          </a:p>
        </p:txBody>
      </p:sp>
    </p:spTree>
    <p:extLst>
      <p:ext uri="{BB962C8B-B14F-4D97-AF65-F5344CB8AC3E}">
        <p14:creationId xmlns:p14="http://schemas.microsoft.com/office/powerpoint/2010/main" val="2683828229"/>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2"/>
        </a:solidFill>
        <a:effectLst/>
      </p:bgPr>
    </p:bg>
    <p:spTree>
      <p:nvGrpSpPr>
        <p:cNvPr id="1" name=""/>
        <p:cNvGrpSpPr/>
        <p:nvPr/>
      </p:nvGrpSpPr>
      <p:grpSpPr>
        <a:xfrm>
          <a:off x="0" y="0"/>
          <a:ext cx="0" cy="0"/>
          <a:chOff x="0" y="0"/>
          <a:chExt cx="0" cy="0"/>
        </a:xfrm>
      </p:grpSpPr>
      <p:pic>
        <p:nvPicPr>
          <p:cNvPr id="3" name="Image 2" descr="Une image contenant herbe, personne, habits, moine&#10;&#10;Description générée automatiquement">
            <a:extLst>
              <a:ext uri="{FF2B5EF4-FFF2-40B4-BE49-F238E27FC236}">
                <a16:creationId xmlns:a16="http://schemas.microsoft.com/office/drawing/2014/main" id="{0EE92505-56F0-47CF-1914-002C9F869E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008E1C2D-2A74-1F49-1943-032A7454FAB8}"/>
              </a:ext>
            </a:extLst>
          </p:cNvPr>
          <p:cNvSpPr txBox="1"/>
          <p:nvPr/>
        </p:nvSpPr>
        <p:spPr>
          <a:xfrm>
            <a:off x="2209508" y="5748003"/>
            <a:ext cx="9170126"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Les moins de 14 ans constituent 27 % de la population.</a:t>
            </a:r>
          </a:p>
        </p:txBody>
      </p:sp>
    </p:spTree>
    <p:extLst>
      <p:ext uri="{BB962C8B-B14F-4D97-AF65-F5344CB8AC3E}">
        <p14:creationId xmlns:p14="http://schemas.microsoft.com/office/powerpoint/2010/main" val="1259262653"/>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Image 2" descr="Une image contenant plein air, montagne, ciel, nature&#10;&#10;Description générée automatiquement">
            <a:extLst>
              <a:ext uri="{FF2B5EF4-FFF2-40B4-BE49-F238E27FC236}">
                <a16:creationId xmlns:a16="http://schemas.microsoft.com/office/drawing/2014/main" id="{A25A6E5B-012E-A0BD-3F1D-B71489E2F0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3A7B2B5F-DE17-F961-2F5D-0D1FE211BF28}"/>
              </a:ext>
            </a:extLst>
          </p:cNvPr>
          <p:cNvSpPr txBox="1"/>
          <p:nvPr/>
        </p:nvSpPr>
        <p:spPr>
          <a:xfrm>
            <a:off x="3581692" y="5840336"/>
            <a:ext cx="7341325" cy="738664"/>
          </a:xfrm>
          <a:prstGeom prst="rect">
            <a:avLst/>
          </a:prstGeom>
          <a:noFill/>
        </p:spPr>
        <p:txBody>
          <a:bodyPr wrap="square" rtlCol="0">
            <a:spAutoFit/>
          </a:bodyPr>
          <a:lstStyle/>
          <a:p>
            <a:endParaRPr lang="fr-FR" dirty="0">
              <a:solidFill>
                <a:srgbClr val="FFFF00"/>
              </a:solidFill>
            </a:endParaRPr>
          </a:p>
          <a:p>
            <a:r>
              <a:rPr lang="fr-FR" sz="2400" b="1" dirty="0" err="1">
                <a:solidFill>
                  <a:srgbClr val="FFFF00"/>
                </a:solidFill>
              </a:rPr>
              <a:t>Taktshang</a:t>
            </a:r>
            <a:r>
              <a:rPr lang="fr-FR" sz="2400" b="1" dirty="0">
                <a:solidFill>
                  <a:srgbClr val="FFFF00"/>
                </a:solidFill>
              </a:rPr>
              <a:t>, un monastère bhoutanais.</a:t>
            </a:r>
          </a:p>
        </p:txBody>
      </p:sp>
    </p:spTree>
    <p:extLst>
      <p:ext uri="{BB962C8B-B14F-4D97-AF65-F5344CB8AC3E}">
        <p14:creationId xmlns:p14="http://schemas.microsoft.com/office/powerpoint/2010/main" val="1936732933"/>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3" name="Image 2" descr="Une image contenant habits, personne, bâtiment, plein air&#10;&#10;Description générée automatiquement">
            <a:extLst>
              <a:ext uri="{FF2B5EF4-FFF2-40B4-BE49-F238E27FC236}">
                <a16:creationId xmlns:a16="http://schemas.microsoft.com/office/drawing/2014/main" id="{04B106DC-2EC1-92B2-EA9D-98E092DEF6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6" cy="6300000"/>
          </a:xfrm>
          <a:prstGeom prst="rect">
            <a:avLst/>
          </a:prstGeom>
          <a:effectLst>
            <a:softEdge rad="635000"/>
          </a:effectLst>
        </p:spPr>
      </p:pic>
      <p:sp>
        <p:nvSpPr>
          <p:cNvPr id="4" name="ZoneTexte 3">
            <a:extLst>
              <a:ext uri="{FF2B5EF4-FFF2-40B4-BE49-F238E27FC236}">
                <a16:creationId xmlns:a16="http://schemas.microsoft.com/office/drawing/2014/main" id="{E2040143-1701-C7D9-6259-5AA3AD2D46D0}"/>
              </a:ext>
            </a:extLst>
          </p:cNvPr>
          <p:cNvSpPr txBox="1"/>
          <p:nvPr/>
        </p:nvSpPr>
        <p:spPr>
          <a:xfrm>
            <a:off x="2142309" y="6004450"/>
            <a:ext cx="8464731" cy="461665"/>
          </a:xfrm>
          <a:prstGeom prst="rect">
            <a:avLst/>
          </a:prstGeom>
          <a:noFill/>
        </p:spPr>
        <p:txBody>
          <a:bodyPr wrap="square" rtlCol="0">
            <a:spAutoFit/>
          </a:bodyPr>
          <a:lstStyle/>
          <a:p>
            <a:r>
              <a:rPr lang="fr-FR" sz="2400" b="1" dirty="0">
                <a:solidFill>
                  <a:srgbClr val="FFFF00"/>
                </a:solidFill>
              </a:rPr>
              <a:t>Jeunes Bhoutanaises dansant en costume traditionnel.</a:t>
            </a:r>
          </a:p>
        </p:txBody>
      </p:sp>
    </p:spTree>
    <p:extLst>
      <p:ext uri="{BB962C8B-B14F-4D97-AF65-F5344CB8AC3E}">
        <p14:creationId xmlns:p14="http://schemas.microsoft.com/office/powerpoint/2010/main" val="2262443084"/>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3" name="Image 2" descr="Une image contenant plein air, habits, personne, herbe&#10;&#10;Description générée automatiquement">
            <a:extLst>
              <a:ext uri="{FF2B5EF4-FFF2-40B4-BE49-F238E27FC236}">
                <a16:creationId xmlns:a16="http://schemas.microsoft.com/office/drawing/2014/main" id="{B47AF097-F597-64CD-4CF0-24E0B2F8C70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6" y="279000"/>
            <a:ext cx="9453707" cy="6300000"/>
          </a:xfrm>
          <a:prstGeom prst="rect">
            <a:avLst/>
          </a:prstGeom>
          <a:effectLst>
            <a:softEdge rad="635000"/>
          </a:effectLst>
        </p:spPr>
      </p:pic>
      <p:sp>
        <p:nvSpPr>
          <p:cNvPr id="4" name="ZoneTexte 3">
            <a:extLst>
              <a:ext uri="{FF2B5EF4-FFF2-40B4-BE49-F238E27FC236}">
                <a16:creationId xmlns:a16="http://schemas.microsoft.com/office/drawing/2014/main" id="{FBB50546-89B3-37F7-B30D-2CFFEF475E03}"/>
              </a:ext>
            </a:extLst>
          </p:cNvPr>
          <p:cNvSpPr txBox="1"/>
          <p:nvPr/>
        </p:nvSpPr>
        <p:spPr>
          <a:xfrm>
            <a:off x="3788228" y="5680010"/>
            <a:ext cx="9117874" cy="738664"/>
          </a:xfrm>
          <a:prstGeom prst="rect">
            <a:avLst/>
          </a:prstGeom>
          <a:noFill/>
        </p:spPr>
        <p:txBody>
          <a:bodyPr wrap="square" rtlCol="0">
            <a:spAutoFit/>
          </a:bodyPr>
          <a:lstStyle/>
          <a:p>
            <a:endParaRPr lang="fr-FR" dirty="0"/>
          </a:p>
          <a:p>
            <a:r>
              <a:rPr lang="fr-FR" sz="2400" b="1" dirty="0"/>
              <a:t>Compétition de tir à l'arc à Thimphou.</a:t>
            </a:r>
          </a:p>
        </p:txBody>
      </p:sp>
    </p:spTree>
    <p:extLst>
      <p:ext uri="{BB962C8B-B14F-4D97-AF65-F5344CB8AC3E}">
        <p14:creationId xmlns:p14="http://schemas.microsoft.com/office/powerpoint/2010/main" val="190888928"/>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3" name="Image 2" descr="Une image contenant plein air, nuage, paysage, arbre&#10;&#10;Description générée automatiquement">
            <a:extLst>
              <a:ext uri="{FF2B5EF4-FFF2-40B4-BE49-F238E27FC236}">
                <a16:creationId xmlns:a16="http://schemas.microsoft.com/office/drawing/2014/main" id="{81FC3565-1202-B3EA-A087-50A6B9DB96BD}"/>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65082" y="150768"/>
            <a:ext cx="9461836" cy="6300000"/>
          </a:xfrm>
          <a:prstGeom prst="rect">
            <a:avLst/>
          </a:prstGeom>
          <a:effectLst>
            <a:softEdge rad="635000"/>
          </a:effectLst>
        </p:spPr>
      </p:pic>
      <p:sp>
        <p:nvSpPr>
          <p:cNvPr id="4" name="ZoneTexte 3">
            <a:extLst>
              <a:ext uri="{FF2B5EF4-FFF2-40B4-BE49-F238E27FC236}">
                <a16:creationId xmlns:a16="http://schemas.microsoft.com/office/drawing/2014/main" id="{9E4537A5-8EFB-6BA1-0BFE-FA2F1BA37B4C}"/>
              </a:ext>
            </a:extLst>
          </p:cNvPr>
          <p:cNvSpPr txBox="1"/>
          <p:nvPr/>
        </p:nvSpPr>
        <p:spPr>
          <a:xfrm>
            <a:off x="4323805" y="5757148"/>
            <a:ext cx="8059783" cy="738664"/>
          </a:xfrm>
          <a:prstGeom prst="rect">
            <a:avLst/>
          </a:prstGeom>
          <a:noFill/>
        </p:spPr>
        <p:txBody>
          <a:bodyPr wrap="square" rtlCol="0">
            <a:spAutoFit/>
          </a:bodyPr>
          <a:lstStyle/>
          <a:p>
            <a:endParaRPr lang="fr-FR" dirty="0"/>
          </a:p>
          <a:p>
            <a:r>
              <a:rPr lang="fr-FR" sz="2400" b="1" dirty="0"/>
              <a:t>Le dzong du district de Paro.</a:t>
            </a:r>
          </a:p>
        </p:txBody>
      </p:sp>
    </p:spTree>
    <p:extLst>
      <p:ext uri="{BB962C8B-B14F-4D97-AF65-F5344CB8AC3E}">
        <p14:creationId xmlns:p14="http://schemas.microsoft.com/office/powerpoint/2010/main" val="4019133838"/>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pic>
        <p:nvPicPr>
          <p:cNvPr id="3" name="Image 2" descr="Une image contenant plein air, ciel, arbre, montagne&#10;&#10;Description générée automatiquement">
            <a:extLst>
              <a:ext uri="{FF2B5EF4-FFF2-40B4-BE49-F238E27FC236}">
                <a16:creationId xmlns:a16="http://schemas.microsoft.com/office/drawing/2014/main" id="{4EB705E1-5032-281D-DEA0-1D5B1006C3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2115" y="639000"/>
            <a:ext cx="11067769" cy="5580000"/>
          </a:xfrm>
          <a:prstGeom prst="rect">
            <a:avLst/>
          </a:prstGeom>
          <a:effectLst>
            <a:softEdge rad="635000"/>
          </a:effectLst>
        </p:spPr>
      </p:pic>
      <p:sp>
        <p:nvSpPr>
          <p:cNvPr id="4" name="ZoneTexte 3">
            <a:extLst>
              <a:ext uri="{FF2B5EF4-FFF2-40B4-BE49-F238E27FC236}">
                <a16:creationId xmlns:a16="http://schemas.microsoft.com/office/drawing/2014/main" id="{B3131EE4-DEEE-B08C-1040-5B877DD23EB1}"/>
              </a:ext>
            </a:extLst>
          </p:cNvPr>
          <p:cNvSpPr txBox="1"/>
          <p:nvPr/>
        </p:nvSpPr>
        <p:spPr>
          <a:xfrm>
            <a:off x="4728754" y="5757335"/>
            <a:ext cx="7315200" cy="461665"/>
          </a:xfrm>
          <a:prstGeom prst="rect">
            <a:avLst/>
          </a:prstGeom>
          <a:noFill/>
        </p:spPr>
        <p:txBody>
          <a:bodyPr wrap="square" rtlCol="0">
            <a:spAutoFit/>
          </a:bodyPr>
          <a:lstStyle/>
          <a:p>
            <a:r>
              <a:rPr lang="fr-FR" sz="2400" b="1" dirty="0"/>
              <a:t>Le dzong de Punakha.</a:t>
            </a:r>
          </a:p>
        </p:txBody>
      </p:sp>
    </p:spTree>
    <p:extLst>
      <p:ext uri="{BB962C8B-B14F-4D97-AF65-F5344CB8AC3E}">
        <p14:creationId xmlns:p14="http://schemas.microsoft.com/office/powerpoint/2010/main" val="103222489"/>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0070C0"/>
        </a:solidFill>
        <a:effectLst/>
      </p:bgPr>
    </p:bg>
    <p:spTree>
      <p:nvGrpSpPr>
        <p:cNvPr id="1" name=""/>
        <p:cNvGrpSpPr/>
        <p:nvPr/>
      </p:nvGrpSpPr>
      <p:grpSpPr>
        <a:xfrm>
          <a:off x="0" y="0"/>
          <a:ext cx="0" cy="0"/>
          <a:chOff x="0" y="0"/>
          <a:chExt cx="0" cy="0"/>
        </a:xfrm>
      </p:grpSpPr>
      <p:pic>
        <p:nvPicPr>
          <p:cNvPr id="3" name="Image 2" descr="Une image contenant plein air, ciel, bâtiment, maison&#10;&#10;Description générée automatiquement">
            <a:extLst>
              <a:ext uri="{FF2B5EF4-FFF2-40B4-BE49-F238E27FC236}">
                <a16:creationId xmlns:a16="http://schemas.microsoft.com/office/drawing/2014/main" id="{9C527B6F-0B45-4820-B64E-54F0BB4A2F2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67571" y="189000"/>
            <a:ext cx="4327212" cy="6480000"/>
          </a:xfrm>
          <a:prstGeom prst="rect">
            <a:avLst/>
          </a:prstGeom>
          <a:ln w="31750">
            <a:solidFill>
              <a:srgbClr val="FFFF00"/>
            </a:solidFill>
          </a:ln>
        </p:spPr>
      </p:pic>
      <p:sp>
        <p:nvSpPr>
          <p:cNvPr id="4" name="ZoneTexte 3">
            <a:extLst>
              <a:ext uri="{FF2B5EF4-FFF2-40B4-BE49-F238E27FC236}">
                <a16:creationId xmlns:a16="http://schemas.microsoft.com/office/drawing/2014/main" id="{FCFABFA4-1865-A1BD-2B30-90C7693B4EA2}"/>
              </a:ext>
            </a:extLst>
          </p:cNvPr>
          <p:cNvSpPr txBox="1"/>
          <p:nvPr/>
        </p:nvSpPr>
        <p:spPr>
          <a:xfrm>
            <a:off x="1980963" y="5468671"/>
            <a:ext cx="2900428" cy="1200329"/>
          </a:xfrm>
          <a:prstGeom prst="rect">
            <a:avLst/>
          </a:prstGeom>
          <a:noFill/>
        </p:spPr>
        <p:txBody>
          <a:bodyPr wrap="square" rtlCol="0">
            <a:spAutoFit/>
          </a:bodyPr>
          <a:lstStyle/>
          <a:p>
            <a:endParaRPr lang="fr-FR" sz="2400" b="1" dirty="0">
              <a:solidFill>
                <a:srgbClr val="FFFF00"/>
              </a:solidFill>
            </a:endParaRPr>
          </a:p>
          <a:p>
            <a:r>
              <a:rPr lang="fr-FR" sz="2400" b="1" dirty="0">
                <a:solidFill>
                  <a:schemeClr val="bg1"/>
                </a:solidFill>
              </a:rPr>
              <a:t>La cour et la tour du dzong à Paro.</a:t>
            </a:r>
          </a:p>
        </p:txBody>
      </p:sp>
      <p:pic>
        <p:nvPicPr>
          <p:cNvPr id="7" name="Image 6" descr="Une image contenant bâtiment, plein air, maison, ciel&#10;&#10;Description générée automatiquement">
            <a:extLst>
              <a:ext uri="{FF2B5EF4-FFF2-40B4-BE49-F238E27FC236}">
                <a16:creationId xmlns:a16="http://schemas.microsoft.com/office/drawing/2014/main" id="{4D16D0CD-7E61-8DA3-9788-BB6397F23B4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597219" y="189000"/>
            <a:ext cx="4320000" cy="6480000"/>
          </a:xfrm>
          <a:prstGeom prst="rect">
            <a:avLst/>
          </a:prstGeom>
          <a:ln w="28575">
            <a:solidFill>
              <a:srgbClr val="FFFF00"/>
            </a:solidFill>
          </a:ln>
        </p:spPr>
      </p:pic>
      <p:sp>
        <p:nvSpPr>
          <p:cNvPr id="8" name="ZoneTexte 7">
            <a:extLst>
              <a:ext uri="{FF2B5EF4-FFF2-40B4-BE49-F238E27FC236}">
                <a16:creationId xmlns:a16="http://schemas.microsoft.com/office/drawing/2014/main" id="{33E08A5A-3B2C-813A-24B5-4CB0DE4698BA}"/>
              </a:ext>
            </a:extLst>
          </p:cNvPr>
          <p:cNvSpPr txBox="1"/>
          <p:nvPr/>
        </p:nvSpPr>
        <p:spPr>
          <a:xfrm>
            <a:off x="6597219" y="404949"/>
            <a:ext cx="3267141" cy="1200329"/>
          </a:xfrm>
          <a:prstGeom prst="rect">
            <a:avLst/>
          </a:prstGeom>
          <a:noFill/>
        </p:spPr>
        <p:txBody>
          <a:bodyPr wrap="square" rtlCol="0">
            <a:spAutoFit/>
          </a:bodyPr>
          <a:lstStyle/>
          <a:p>
            <a:endParaRPr lang="fr-FR" sz="2400" b="1" dirty="0"/>
          </a:p>
          <a:p>
            <a:r>
              <a:rPr lang="fr-FR" sz="2400" b="1" dirty="0">
                <a:solidFill>
                  <a:schemeClr val="bg1"/>
                </a:solidFill>
              </a:rPr>
              <a:t>Rives des toits du dzong de </a:t>
            </a:r>
            <a:r>
              <a:rPr lang="fr-FR" sz="2400" b="1" dirty="0" err="1">
                <a:solidFill>
                  <a:schemeClr val="bg1"/>
                </a:solidFill>
              </a:rPr>
              <a:t>Trongsa</a:t>
            </a:r>
            <a:r>
              <a:rPr lang="fr-FR" sz="2400" b="1" dirty="0">
                <a:solidFill>
                  <a:schemeClr val="bg1"/>
                </a:solidFill>
              </a:rPr>
              <a:t>.</a:t>
            </a:r>
          </a:p>
        </p:txBody>
      </p:sp>
    </p:spTree>
    <p:extLst>
      <p:ext uri="{BB962C8B-B14F-4D97-AF65-F5344CB8AC3E}">
        <p14:creationId xmlns:p14="http://schemas.microsoft.com/office/powerpoint/2010/main" val="2687454249"/>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3" name="Image 2" descr="Une image contenant plein air, montagne, arbre, plante&#10;&#10;Description générée automatiquement">
            <a:extLst>
              <a:ext uri="{FF2B5EF4-FFF2-40B4-BE49-F238E27FC236}">
                <a16:creationId xmlns:a16="http://schemas.microsoft.com/office/drawing/2014/main" id="{E89FD3BC-3722-C446-C284-789B349F723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959375C9-D9AE-5B24-0734-FEEC2236C4F3}"/>
              </a:ext>
            </a:extLst>
          </p:cNvPr>
          <p:cNvSpPr txBox="1"/>
          <p:nvPr/>
        </p:nvSpPr>
        <p:spPr>
          <a:xfrm>
            <a:off x="4598709" y="5748003"/>
            <a:ext cx="8281851" cy="830997"/>
          </a:xfrm>
          <a:prstGeom prst="rect">
            <a:avLst/>
          </a:prstGeom>
          <a:noFill/>
        </p:spPr>
        <p:txBody>
          <a:bodyPr wrap="square" rtlCol="0">
            <a:spAutoFit/>
          </a:bodyPr>
          <a:lstStyle/>
          <a:p>
            <a:endParaRPr lang="fr-FR" sz="2400" b="1" dirty="0">
              <a:solidFill>
                <a:schemeClr val="bg1"/>
              </a:solidFill>
            </a:endParaRPr>
          </a:p>
          <a:p>
            <a:r>
              <a:rPr lang="fr-FR" sz="2400" b="1" dirty="0">
                <a:solidFill>
                  <a:schemeClr val="bg1"/>
                </a:solidFill>
              </a:rPr>
              <a:t>Le dzong de </a:t>
            </a:r>
            <a:r>
              <a:rPr lang="fr-FR" sz="2400" b="1" dirty="0" err="1">
                <a:solidFill>
                  <a:schemeClr val="bg1"/>
                </a:solidFill>
              </a:rPr>
              <a:t>Drukgyel</a:t>
            </a:r>
            <a:r>
              <a:rPr lang="fr-FR" sz="2400" b="1" dirty="0">
                <a:solidFill>
                  <a:schemeClr val="bg1"/>
                </a:solidFill>
              </a:rPr>
              <a:t>.</a:t>
            </a:r>
          </a:p>
        </p:txBody>
      </p:sp>
    </p:spTree>
    <p:extLst>
      <p:ext uri="{BB962C8B-B14F-4D97-AF65-F5344CB8AC3E}">
        <p14:creationId xmlns:p14="http://schemas.microsoft.com/office/powerpoint/2010/main" val="141833852"/>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pic>
        <p:nvPicPr>
          <p:cNvPr id="3" name="Image 2" descr="Une image contenant plein air, arbre, ciel, bâtiment&#10;&#10;Description générée automatiquement">
            <a:extLst>
              <a:ext uri="{FF2B5EF4-FFF2-40B4-BE49-F238E27FC236}">
                <a16:creationId xmlns:a16="http://schemas.microsoft.com/office/drawing/2014/main" id="{C720360E-4920-2EFC-02A2-D055911DB39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90" y="279000"/>
            <a:ext cx="9453619" cy="6300000"/>
          </a:xfrm>
          <a:prstGeom prst="rect">
            <a:avLst/>
          </a:prstGeom>
          <a:effectLst>
            <a:softEdge rad="635000"/>
          </a:effectLst>
        </p:spPr>
      </p:pic>
      <p:sp>
        <p:nvSpPr>
          <p:cNvPr id="4" name="ZoneTexte 3">
            <a:extLst>
              <a:ext uri="{FF2B5EF4-FFF2-40B4-BE49-F238E27FC236}">
                <a16:creationId xmlns:a16="http://schemas.microsoft.com/office/drawing/2014/main" id="{73AD9A10-1C19-B360-9818-31D38626DDF0}"/>
              </a:ext>
            </a:extLst>
          </p:cNvPr>
          <p:cNvSpPr txBox="1"/>
          <p:nvPr/>
        </p:nvSpPr>
        <p:spPr>
          <a:xfrm>
            <a:off x="1001485" y="5736941"/>
            <a:ext cx="10598333"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Le dzong de Punakha, ancré comme un vaisseau le long de la Mo </a:t>
            </a:r>
            <a:r>
              <a:rPr lang="fr-FR" sz="2400" b="1" dirty="0" err="1">
                <a:solidFill>
                  <a:srgbClr val="FFFF00"/>
                </a:solidFill>
              </a:rPr>
              <a:t>Chhu</a:t>
            </a:r>
            <a:r>
              <a:rPr lang="fr-FR" sz="2400" b="1" dirty="0">
                <a:solidFill>
                  <a:srgbClr val="FFFF00"/>
                </a:solidFill>
              </a:rPr>
              <a:t>.</a:t>
            </a:r>
          </a:p>
        </p:txBody>
      </p:sp>
    </p:spTree>
    <p:extLst>
      <p:ext uri="{BB962C8B-B14F-4D97-AF65-F5344CB8AC3E}">
        <p14:creationId xmlns:p14="http://schemas.microsoft.com/office/powerpoint/2010/main" val="681669928"/>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pic>
        <p:nvPicPr>
          <p:cNvPr id="3" name="Image 2" descr="Une image contenant plein air, ciel, montagne, bâtiment&#10;&#10;Description générée automatiquement">
            <a:extLst>
              <a:ext uri="{FF2B5EF4-FFF2-40B4-BE49-F238E27FC236}">
                <a16:creationId xmlns:a16="http://schemas.microsoft.com/office/drawing/2014/main" id="{7E227AB7-8817-453E-5521-2B6D75F9F7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5" y="279000"/>
            <a:ext cx="9453710" cy="6300000"/>
          </a:xfrm>
          <a:prstGeom prst="rect">
            <a:avLst/>
          </a:prstGeom>
          <a:effectLst>
            <a:softEdge rad="635000"/>
          </a:effectLst>
        </p:spPr>
      </p:pic>
      <p:sp>
        <p:nvSpPr>
          <p:cNvPr id="4" name="ZoneTexte 3">
            <a:extLst>
              <a:ext uri="{FF2B5EF4-FFF2-40B4-BE49-F238E27FC236}">
                <a16:creationId xmlns:a16="http://schemas.microsoft.com/office/drawing/2014/main" id="{21702E6E-A0BE-BA3B-F725-0FA34D26B30D}"/>
              </a:ext>
            </a:extLst>
          </p:cNvPr>
          <p:cNvSpPr txBox="1"/>
          <p:nvPr/>
        </p:nvSpPr>
        <p:spPr>
          <a:xfrm>
            <a:off x="4467498" y="5834763"/>
            <a:ext cx="9137746" cy="830997"/>
          </a:xfrm>
          <a:prstGeom prst="rect">
            <a:avLst/>
          </a:prstGeom>
          <a:noFill/>
        </p:spPr>
        <p:txBody>
          <a:bodyPr wrap="square" rtlCol="0">
            <a:spAutoFit/>
          </a:bodyPr>
          <a:lstStyle/>
          <a:p>
            <a:endParaRPr lang="fr-FR" sz="2400" b="1" dirty="0"/>
          </a:p>
          <a:p>
            <a:r>
              <a:rPr lang="fr-FR" sz="2400" b="1" dirty="0"/>
              <a:t>Le dzong </a:t>
            </a:r>
            <a:r>
              <a:rPr lang="fr-FR" sz="2400" b="1" dirty="0" err="1"/>
              <a:t>Rinpung</a:t>
            </a:r>
            <a:r>
              <a:rPr lang="fr-FR" sz="2400" b="1" dirty="0"/>
              <a:t>, à Paro.</a:t>
            </a:r>
          </a:p>
        </p:txBody>
      </p:sp>
    </p:spTree>
    <p:extLst>
      <p:ext uri="{BB962C8B-B14F-4D97-AF65-F5344CB8AC3E}">
        <p14:creationId xmlns:p14="http://schemas.microsoft.com/office/powerpoint/2010/main" val="2296180470"/>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pic>
        <p:nvPicPr>
          <p:cNvPr id="3" name="Image 2" descr="Une image contenant plein air, arbre, montagne, ciel&#10;&#10;Description générée automatiquement">
            <a:extLst>
              <a:ext uri="{FF2B5EF4-FFF2-40B4-BE49-F238E27FC236}">
                <a16:creationId xmlns:a16="http://schemas.microsoft.com/office/drawing/2014/main" id="{60CDAAFF-5896-5C3E-DEA6-71783069FBD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3" y="279000"/>
            <a:ext cx="9453713" cy="6300000"/>
          </a:xfrm>
          <a:prstGeom prst="rect">
            <a:avLst/>
          </a:prstGeom>
          <a:effectLst>
            <a:softEdge rad="635000"/>
          </a:effectLst>
        </p:spPr>
      </p:pic>
      <p:sp>
        <p:nvSpPr>
          <p:cNvPr id="4" name="ZoneTexte 3">
            <a:extLst>
              <a:ext uri="{FF2B5EF4-FFF2-40B4-BE49-F238E27FC236}">
                <a16:creationId xmlns:a16="http://schemas.microsoft.com/office/drawing/2014/main" id="{7B3121F1-078A-E4C9-A597-D1BF4A1C0A3B}"/>
              </a:ext>
            </a:extLst>
          </p:cNvPr>
          <p:cNvSpPr txBox="1"/>
          <p:nvPr/>
        </p:nvSpPr>
        <p:spPr>
          <a:xfrm>
            <a:off x="4402182" y="5840336"/>
            <a:ext cx="8033657" cy="738664"/>
          </a:xfrm>
          <a:prstGeom prst="rect">
            <a:avLst/>
          </a:prstGeom>
          <a:noFill/>
        </p:spPr>
        <p:txBody>
          <a:bodyPr wrap="square" rtlCol="0">
            <a:spAutoFit/>
          </a:bodyPr>
          <a:lstStyle/>
          <a:p>
            <a:endParaRPr lang="fr-FR" dirty="0"/>
          </a:p>
          <a:p>
            <a:r>
              <a:rPr lang="fr-FR" sz="2400" b="1" dirty="0">
                <a:solidFill>
                  <a:srgbClr val="FFFF00"/>
                </a:solidFill>
              </a:rPr>
              <a:t>Le dzong de </a:t>
            </a:r>
            <a:r>
              <a:rPr lang="fr-FR" sz="2400" b="1" dirty="0" err="1">
                <a:solidFill>
                  <a:srgbClr val="FFFF00"/>
                </a:solidFill>
              </a:rPr>
              <a:t>Simtokha</a:t>
            </a:r>
            <a:r>
              <a:rPr lang="fr-FR" dirty="0">
                <a:solidFill>
                  <a:srgbClr val="FFFF00"/>
                </a:solidFill>
              </a:rPr>
              <a:t>.</a:t>
            </a:r>
          </a:p>
        </p:txBody>
      </p:sp>
    </p:spTree>
    <p:extLst>
      <p:ext uri="{BB962C8B-B14F-4D97-AF65-F5344CB8AC3E}">
        <p14:creationId xmlns:p14="http://schemas.microsoft.com/office/powerpoint/2010/main" val="182367121"/>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pic>
        <p:nvPicPr>
          <p:cNvPr id="3" name="Image 2" descr="Une image contenant plein air, montagne, arbre, bâtiment&#10;&#10;Description générée automatiquement">
            <a:extLst>
              <a:ext uri="{FF2B5EF4-FFF2-40B4-BE49-F238E27FC236}">
                <a16:creationId xmlns:a16="http://schemas.microsoft.com/office/drawing/2014/main" id="{1812A27C-E939-614D-4A89-0B5AEC325F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000" y="278765"/>
            <a:ext cx="11448000" cy="6087708"/>
          </a:xfrm>
          <a:prstGeom prst="rect">
            <a:avLst/>
          </a:prstGeom>
          <a:effectLst>
            <a:softEdge rad="635000"/>
          </a:effectLst>
        </p:spPr>
      </p:pic>
      <p:sp>
        <p:nvSpPr>
          <p:cNvPr id="4" name="ZoneTexte 3">
            <a:extLst>
              <a:ext uri="{FF2B5EF4-FFF2-40B4-BE49-F238E27FC236}">
                <a16:creationId xmlns:a16="http://schemas.microsoft.com/office/drawing/2014/main" id="{240D603F-3AD2-AFF4-4E25-53C300D3537F}"/>
              </a:ext>
            </a:extLst>
          </p:cNvPr>
          <p:cNvSpPr txBox="1"/>
          <p:nvPr/>
        </p:nvSpPr>
        <p:spPr>
          <a:xfrm>
            <a:off x="4637315" y="5840571"/>
            <a:ext cx="8425543" cy="738664"/>
          </a:xfrm>
          <a:prstGeom prst="rect">
            <a:avLst/>
          </a:prstGeom>
          <a:noFill/>
        </p:spPr>
        <p:txBody>
          <a:bodyPr wrap="square" rtlCol="0">
            <a:spAutoFit/>
          </a:bodyPr>
          <a:lstStyle/>
          <a:p>
            <a:endParaRPr lang="fr-FR" dirty="0"/>
          </a:p>
          <a:p>
            <a:r>
              <a:rPr lang="fr-FR" sz="2400" b="1" dirty="0"/>
              <a:t>Le dzong de </a:t>
            </a:r>
            <a:r>
              <a:rPr lang="fr-FR" sz="2400" b="1" dirty="0" err="1"/>
              <a:t>Trashi</a:t>
            </a:r>
            <a:r>
              <a:rPr lang="fr-FR" sz="2400" b="1" dirty="0"/>
              <a:t> </a:t>
            </a:r>
            <a:r>
              <a:rPr lang="fr-FR" sz="2400" b="1" dirty="0" err="1"/>
              <a:t>Chho</a:t>
            </a:r>
            <a:r>
              <a:rPr lang="fr-FR" sz="2400" b="1" dirty="0"/>
              <a:t>.</a:t>
            </a:r>
          </a:p>
        </p:txBody>
      </p:sp>
    </p:spTree>
    <p:extLst>
      <p:ext uri="{BB962C8B-B14F-4D97-AF65-F5344CB8AC3E}">
        <p14:creationId xmlns:p14="http://schemas.microsoft.com/office/powerpoint/2010/main" val="2841550407"/>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pic>
        <p:nvPicPr>
          <p:cNvPr id="3" name="Image 2" descr="Une image contenant montagne, plein air, arbre, plante&#10;&#10;Description générée automatiquement">
            <a:extLst>
              <a:ext uri="{FF2B5EF4-FFF2-40B4-BE49-F238E27FC236}">
                <a16:creationId xmlns:a16="http://schemas.microsoft.com/office/drawing/2014/main" id="{440036A1-B152-5768-984A-C63A1F2E582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60585" y="279000"/>
            <a:ext cx="9453710" cy="6300000"/>
          </a:xfrm>
          <a:prstGeom prst="rect">
            <a:avLst/>
          </a:prstGeom>
          <a:effectLst>
            <a:softEdge rad="635000"/>
          </a:effectLst>
        </p:spPr>
      </p:pic>
      <p:sp>
        <p:nvSpPr>
          <p:cNvPr id="4" name="ZoneTexte 3">
            <a:extLst>
              <a:ext uri="{FF2B5EF4-FFF2-40B4-BE49-F238E27FC236}">
                <a16:creationId xmlns:a16="http://schemas.microsoft.com/office/drawing/2014/main" id="{C26C75E6-2AE4-7888-4CD9-ADDB69906371}"/>
              </a:ext>
            </a:extLst>
          </p:cNvPr>
          <p:cNvSpPr txBox="1"/>
          <p:nvPr/>
        </p:nvSpPr>
        <p:spPr>
          <a:xfrm>
            <a:off x="4802777" y="5840336"/>
            <a:ext cx="9248503" cy="738664"/>
          </a:xfrm>
          <a:prstGeom prst="rect">
            <a:avLst/>
          </a:prstGeom>
          <a:noFill/>
        </p:spPr>
        <p:txBody>
          <a:bodyPr wrap="square" rtlCol="0">
            <a:spAutoFit/>
          </a:bodyPr>
          <a:lstStyle/>
          <a:p>
            <a:endParaRPr lang="fr-FR" dirty="0"/>
          </a:p>
          <a:p>
            <a:r>
              <a:rPr lang="fr-FR" sz="2400" b="1" dirty="0">
                <a:solidFill>
                  <a:srgbClr val="FFFF00"/>
                </a:solidFill>
              </a:rPr>
              <a:t>Le dzong de </a:t>
            </a:r>
            <a:r>
              <a:rPr lang="fr-FR" sz="2400" b="1" dirty="0" err="1">
                <a:solidFill>
                  <a:srgbClr val="FFFF00"/>
                </a:solidFill>
              </a:rPr>
              <a:t>Trongsa</a:t>
            </a:r>
            <a:r>
              <a:rPr lang="fr-FR" sz="2400" b="1" dirty="0">
                <a:solidFill>
                  <a:srgbClr val="FFFF00"/>
                </a:solidFill>
              </a:rPr>
              <a:t>.</a:t>
            </a:r>
          </a:p>
        </p:txBody>
      </p:sp>
    </p:spTree>
    <p:extLst>
      <p:ext uri="{BB962C8B-B14F-4D97-AF65-F5344CB8AC3E}">
        <p14:creationId xmlns:p14="http://schemas.microsoft.com/office/powerpoint/2010/main" val="4241091219"/>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fenêtre, porte, maison&#10;&#10;Description générée automatiquement">
            <a:extLst>
              <a:ext uri="{FF2B5EF4-FFF2-40B4-BE49-F238E27FC236}">
                <a16:creationId xmlns:a16="http://schemas.microsoft.com/office/drawing/2014/main" id="{5E163962-2306-ECFF-C138-ABD12BA5DA2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94507" y="279000"/>
            <a:ext cx="9402986" cy="6300000"/>
          </a:xfrm>
          <a:prstGeom prst="rect">
            <a:avLst/>
          </a:prstGeom>
          <a:effectLst>
            <a:softEdge rad="635000"/>
          </a:effectLst>
        </p:spPr>
      </p:pic>
      <p:sp>
        <p:nvSpPr>
          <p:cNvPr id="4" name="ZoneTexte 3">
            <a:extLst>
              <a:ext uri="{FF2B5EF4-FFF2-40B4-BE49-F238E27FC236}">
                <a16:creationId xmlns:a16="http://schemas.microsoft.com/office/drawing/2014/main" id="{AD73496B-94B8-A22A-E8C7-3E0027C6A70A}"/>
              </a:ext>
            </a:extLst>
          </p:cNvPr>
          <p:cNvSpPr txBox="1"/>
          <p:nvPr/>
        </p:nvSpPr>
        <p:spPr>
          <a:xfrm>
            <a:off x="4101737" y="5748003"/>
            <a:ext cx="8406990" cy="830997"/>
          </a:xfrm>
          <a:prstGeom prst="rect">
            <a:avLst/>
          </a:prstGeom>
          <a:noFill/>
        </p:spPr>
        <p:txBody>
          <a:bodyPr wrap="square" rtlCol="0">
            <a:spAutoFit/>
          </a:bodyPr>
          <a:lstStyle/>
          <a:p>
            <a:endParaRPr lang="fr-FR" sz="2400" b="1" dirty="0"/>
          </a:p>
          <a:p>
            <a:r>
              <a:rPr lang="fr-FR" sz="2400" b="1" dirty="0">
                <a:solidFill>
                  <a:srgbClr val="FFFF00"/>
                </a:solidFill>
              </a:rPr>
              <a:t>Le dzong de </a:t>
            </a:r>
            <a:r>
              <a:rPr lang="fr-FR" sz="2400" b="1" dirty="0" err="1">
                <a:solidFill>
                  <a:srgbClr val="FFFF00"/>
                </a:solidFill>
              </a:rPr>
              <a:t>Wangdue</a:t>
            </a:r>
            <a:r>
              <a:rPr lang="fr-FR" sz="2400" b="1" dirty="0">
                <a:solidFill>
                  <a:srgbClr val="FFFF00"/>
                </a:solidFill>
              </a:rPr>
              <a:t> </a:t>
            </a:r>
            <a:r>
              <a:rPr lang="fr-FR" sz="2400" b="1" dirty="0" err="1">
                <a:solidFill>
                  <a:srgbClr val="FFFF00"/>
                </a:solidFill>
              </a:rPr>
              <a:t>Phodrang</a:t>
            </a:r>
            <a:endParaRPr lang="fr-FR" sz="2400" b="1" dirty="0">
              <a:solidFill>
                <a:srgbClr val="FFFF00"/>
              </a:solidFill>
            </a:endParaRPr>
          </a:p>
        </p:txBody>
      </p:sp>
    </p:spTree>
    <p:extLst>
      <p:ext uri="{BB962C8B-B14F-4D97-AF65-F5344CB8AC3E}">
        <p14:creationId xmlns:p14="http://schemas.microsoft.com/office/powerpoint/2010/main" val="1059032228"/>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Image 2" descr="Une image contenant plein air, paysage, nature, Chaîne de montagnes&#10;&#10;Description générée automatiquement">
            <a:extLst>
              <a:ext uri="{FF2B5EF4-FFF2-40B4-BE49-F238E27FC236}">
                <a16:creationId xmlns:a16="http://schemas.microsoft.com/office/drawing/2014/main" id="{A4254A3A-9271-DAF8-7331-B9DB15A3FD6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effectLst>
            <a:softEdge rad="635000"/>
          </a:effectLst>
        </p:spPr>
      </p:pic>
      <p:sp>
        <p:nvSpPr>
          <p:cNvPr id="6" name="ZoneTexte 5">
            <a:extLst>
              <a:ext uri="{FF2B5EF4-FFF2-40B4-BE49-F238E27FC236}">
                <a16:creationId xmlns:a16="http://schemas.microsoft.com/office/drawing/2014/main" id="{4F5076AF-1780-8791-7997-CC0ED88956EC}"/>
              </a:ext>
            </a:extLst>
          </p:cNvPr>
          <p:cNvSpPr txBox="1"/>
          <p:nvPr/>
        </p:nvSpPr>
        <p:spPr>
          <a:xfrm>
            <a:off x="3629298" y="5913902"/>
            <a:ext cx="6093822" cy="738664"/>
          </a:xfrm>
          <a:prstGeom prst="rect">
            <a:avLst/>
          </a:prstGeom>
          <a:noFill/>
        </p:spPr>
        <p:txBody>
          <a:bodyPr wrap="square">
            <a:spAutoFit/>
          </a:bodyPr>
          <a:lstStyle/>
          <a:p>
            <a:endParaRPr lang="fr-FR" b="1" dirty="0"/>
          </a:p>
          <a:p>
            <a:r>
              <a:rPr lang="fr-FR" sz="2400" b="1" dirty="0">
                <a:solidFill>
                  <a:srgbClr val="FFFF00"/>
                </a:solidFill>
              </a:rPr>
              <a:t>Le dzong de </a:t>
            </a:r>
            <a:r>
              <a:rPr lang="fr-FR" sz="2400" b="1" dirty="0" err="1">
                <a:solidFill>
                  <a:srgbClr val="FFFF00"/>
                </a:solidFill>
              </a:rPr>
              <a:t>Gasa</a:t>
            </a:r>
            <a:r>
              <a:rPr lang="fr-FR" sz="2400" b="1" dirty="0">
                <a:solidFill>
                  <a:srgbClr val="FFFF00"/>
                </a:solidFill>
              </a:rPr>
              <a:t> vu de loin (2010).</a:t>
            </a:r>
          </a:p>
        </p:txBody>
      </p:sp>
    </p:spTree>
    <p:extLst>
      <p:ext uri="{BB962C8B-B14F-4D97-AF65-F5344CB8AC3E}">
        <p14:creationId xmlns:p14="http://schemas.microsoft.com/office/powerpoint/2010/main" val="420731539"/>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plein air, ciel, nuage, bâtiment&#10;&#10;Description générée automatiquement">
            <a:extLst>
              <a:ext uri="{FF2B5EF4-FFF2-40B4-BE49-F238E27FC236}">
                <a16:creationId xmlns:a16="http://schemas.microsoft.com/office/drawing/2014/main" id="{34C3B355-2081-4307-6087-F2791B984D9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98618"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83E6A165-0F18-D60F-6F73-5EE927C3D12B}"/>
              </a:ext>
            </a:extLst>
          </p:cNvPr>
          <p:cNvSpPr txBox="1"/>
          <p:nvPr/>
        </p:nvSpPr>
        <p:spPr>
          <a:xfrm>
            <a:off x="5159829" y="5551168"/>
            <a:ext cx="8400000"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Le dzong de </a:t>
            </a:r>
            <a:r>
              <a:rPr lang="fr-FR" sz="2400" b="1" dirty="0" err="1">
                <a:solidFill>
                  <a:srgbClr val="FFFF00"/>
                </a:solidFill>
              </a:rPr>
              <a:t>Jakar</a:t>
            </a:r>
            <a:r>
              <a:rPr lang="fr-FR" sz="2400" b="1" dirty="0">
                <a:solidFill>
                  <a:srgbClr val="FFFF00"/>
                </a:solidFill>
              </a:rPr>
              <a:t>.</a:t>
            </a:r>
          </a:p>
        </p:txBody>
      </p:sp>
    </p:spTree>
    <p:extLst>
      <p:ext uri="{BB962C8B-B14F-4D97-AF65-F5344CB8AC3E}">
        <p14:creationId xmlns:p14="http://schemas.microsoft.com/office/powerpoint/2010/main" val="1309928574"/>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C00000"/>
        </a:solidFill>
        <a:effectLst/>
      </p:bgPr>
    </p:bg>
    <p:spTree>
      <p:nvGrpSpPr>
        <p:cNvPr id="1" name=""/>
        <p:cNvGrpSpPr/>
        <p:nvPr/>
      </p:nvGrpSpPr>
      <p:grpSpPr>
        <a:xfrm>
          <a:off x="0" y="0"/>
          <a:ext cx="0" cy="0"/>
          <a:chOff x="0" y="0"/>
          <a:chExt cx="0" cy="0"/>
        </a:xfrm>
      </p:grpSpPr>
      <p:pic>
        <p:nvPicPr>
          <p:cNvPr id="3" name="Image 2" descr="Une image contenant plein air, arbre, montagne, maison&#10;&#10;Description générée automatiquement">
            <a:extLst>
              <a:ext uri="{FF2B5EF4-FFF2-40B4-BE49-F238E27FC236}">
                <a16:creationId xmlns:a16="http://schemas.microsoft.com/office/drawing/2014/main" id="{1CF25236-ED2A-EF92-649F-808F8BD8BC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59577" y="169817"/>
            <a:ext cx="8400000" cy="6300000"/>
          </a:xfrm>
          <a:prstGeom prst="rect">
            <a:avLst/>
          </a:prstGeom>
          <a:effectLst>
            <a:softEdge rad="635000"/>
          </a:effectLst>
        </p:spPr>
      </p:pic>
      <p:sp>
        <p:nvSpPr>
          <p:cNvPr id="4" name="ZoneTexte 3">
            <a:extLst>
              <a:ext uri="{FF2B5EF4-FFF2-40B4-BE49-F238E27FC236}">
                <a16:creationId xmlns:a16="http://schemas.microsoft.com/office/drawing/2014/main" id="{4ED94460-744C-95B3-5899-859A9FFA5974}"/>
              </a:ext>
            </a:extLst>
          </p:cNvPr>
          <p:cNvSpPr txBox="1"/>
          <p:nvPr/>
        </p:nvSpPr>
        <p:spPr>
          <a:xfrm>
            <a:off x="4885509" y="5638820"/>
            <a:ext cx="7624937" cy="830997"/>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 dzong de </a:t>
            </a:r>
            <a:r>
              <a:rPr lang="fr-FR" sz="2400" b="1" dirty="0" err="1">
                <a:solidFill>
                  <a:srgbClr val="FFFF00"/>
                </a:solidFill>
              </a:rPr>
              <a:t>Lhuntse</a:t>
            </a:r>
            <a:r>
              <a:rPr lang="fr-FR" sz="2400" b="1" dirty="0">
                <a:solidFill>
                  <a:srgbClr val="FFFF00"/>
                </a:solidFill>
              </a:rPr>
              <a:t>.</a:t>
            </a:r>
          </a:p>
        </p:txBody>
      </p:sp>
    </p:spTree>
    <p:extLst>
      <p:ext uri="{BB962C8B-B14F-4D97-AF65-F5344CB8AC3E}">
        <p14:creationId xmlns:p14="http://schemas.microsoft.com/office/powerpoint/2010/main" val="1043637901"/>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0000"/>
        </a:solidFill>
        <a:effectLst/>
      </p:bgPr>
    </p:bg>
    <p:spTree>
      <p:nvGrpSpPr>
        <p:cNvPr id="1" name=""/>
        <p:cNvGrpSpPr/>
        <p:nvPr/>
      </p:nvGrpSpPr>
      <p:grpSpPr>
        <a:xfrm>
          <a:off x="0" y="0"/>
          <a:ext cx="0" cy="0"/>
          <a:chOff x="0" y="0"/>
          <a:chExt cx="0" cy="0"/>
        </a:xfrm>
      </p:grpSpPr>
      <p:pic>
        <p:nvPicPr>
          <p:cNvPr id="3" name="Image 2" descr="Une image contenant plein air, ciel, bâtiment, château&#10;&#10;Description générée automatiquement">
            <a:extLst>
              <a:ext uri="{FF2B5EF4-FFF2-40B4-BE49-F238E27FC236}">
                <a16:creationId xmlns:a16="http://schemas.microsoft.com/office/drawing/2014/main" id="{63F74BDA-98A4-D8F6-61E8-2F10EB4E6D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93C68379-D497-7B81-B332-74FA6170279D}"/>
              </a:ext>
            </a:extLst>
          </p:cNvPr>
          <p:cNvSpPr txBox="1"/>
          <p:nvPr/>
        </p:nvSpPr>
        <p:spPr>
          <a:xfrm>
            <a:off x="2795451" y="5840336"/>
            <a:ext cx="7970811"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Le dzong de </a:t>
            </a:r>
            <a:r>
              <a:rPr lang="fr-FR" sz="2400" b="1" dirty="0" err="1">
                <a:solidFill>
                  <a:srgbClr val="FFFF00"/>
                </a:solidFill>
              </a:rPr>
              <a:t>Trashigang</a:t>
            </a:r>
            <a:r>
              <a:rPr lang="fr-FR" sz="2400" b="1" dirty="0">
                <a:solidFill>
                  <a:srgbClr val="FFFF00"/>
                </a:solidFill>
              </a:rPr>
              <a:t> vu depuis l'arrière (2008).</a:t>
            </a:r>
          </a:p>
        </p:txBody>
      </p:sp>
    </p:spTree>
    <p:extLst>
      <p:ext uri="{BB962C8B-B14F-4D97-AF65-F5344CB8AC3E}">
        <p14:creationId xmlns:p14="http://schemas.microsoft.com/office/powerpoint/2010/main" val="3557998036"/>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pic>
        <p:nvPicPr>
          <p:cNvPr id="3" name="Image 2" descr="Une image contenant plein air, arbre, montagne, lieu de culte&#10;&#10;Description générée automatiquement">
            <a:extLst>
              <a:ext uri="{FF2B5EF4-FFF2-40B4-BE49-F238E27FC236}">
                <a16:creationId xmlns:a16="http://schemas.microsoft.com/office/drawing/2014/main" id="{F9D0760C-74E2-A871-26CF-55548DDE508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8000" y="412356"/>
            <a:ext cx="11376000" cy="5824281"/>
          </a:xfrm>
          <a:prstGeom prst="rect">
            <a:avLst/>
          </a:prstGeom>
          <a:effectLst>
            <a:softEdge rad="635000"/>
          </a:effectLst>
        </p:spPr>
      </p:pic>
      <p:sp>
        <p:nvSpPr>
          <p:cNvPr id="4" name="ZoneTexte 3">
            <a:extLst>
              <a:ext uri="{FF2B5EF4-FFF2-40B4-BE49-F238E27FC236}">
                <a16:creationId xmlns:a16="http://schemas.microsoft.com/office/drawing/2014/main" id="{523C9103-CA9A-251C-F6BA-363BD5998862}"/>
              </a:ext>
            </a:extLst>
          </p:cNvPr>
          <p:cNvSpPr txBox="1"/>
          <p:nvPr/>
        </p:nvSpPr>
        <p:spPr>
          <a:xfrm>
            <a:off x="1031965" y="5706980"/>
            <a:ext cx="10946675" cy="738664"/>
          </a:xfrm>
          <a:prstGeom prst="rect">
            <a:avLst/>
          </a:prstGeom>
          <a:noFill/>
        </p:spPr>
        <p:txBody>
          <a:bodyPr wrap="square" rtlCol="0">
            <a:spAutoFit/>
          </a:bodyPr>
          <a:lstStyle/>
          <a:p>
            <a:endParaRPr lang="fr-FR" dirty="0"/>
          </a:p>
          <a:p>
            <a:r>
              <a:rPr lang="fr-FR" sz="2400" b="1" dirty="0"/>
              <a:t>Le dzong de </a:t>
            </a:r>
            <a:r>
              <a:rPr lang="fr-FR" sz="2400" b="1" dirty="0" err="1"/>
              <a:t>Wangchuk</a:t>
            </a:r>
            <a:r>
              <a:rPr lang="fr-FR" sz="2400" b="1" dirty="0"/>
              <a:t> Lo, le quartier-général de l'armée royale bhoutanaise</a:t>
            </a:r>
          </a:p>
        </p:txBody>
      </p:sp>
    </p:spTree>
    <p:extLst>
      <p:ext uri="{BB962C8B-B14F-4D97-AF65-F5344CB8AC3E}">
        <p14:creationId xmlns:p14="http://schemas.microsoft.com/office/powerpoint/2010/main" val="3056070887"/>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3" name="Image 2" descr="Une image contenant sol, grand, personnes, groupe&#10;&#10;Description générée automatiquement">
            <a:extLst>
              <a:ext uri="{FF2B5EF4-FFF2-40B4-BE49-F238E27FC236}">
                <a16:creationId xmlns:a16="http://schemas.microsoft.com/office/drawing/2014/main" id="{2D752542-8EB0-89D8-EDFE-E4F216D3A00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52000" y="310499"/>
            <a:ext cx="11088000" cy="6237001"/>
          </a:xfrm>
          <a:prstGeom prst="rect">
            <a:avLst/>
          </a:prstGeom>
          <a:effectLst>
            <a:softEdge rad="635000"/>
          </a:effectLst>
        </p:spPr>
      </p:pic>
      <p:sp>
        <p:nvSpPr>
          <p:cNvPr id="4" name="ZoneTexte 3">
            <a:extLst>
              <a:ext uri="{FF2B5EF4-FFF2-40B4-BE49-F238E27FC236}">
                <a16:creationId xmlns:a16="http://schemas.microsoft.com/office/drawing/2014/main" id="{C753D652-5A92-E987-AE8A-5ED208DFCD84}"/>
              </a:ext>
            </a:extLst>
          </p:cNvPr>
          <p:cNvSpPr txBox="1"/>
          <p:nvPr/>
        </p:nvSpPr>
        <p:spPr>
          <a:xfrm>
            <a:off x="5408023" y="6316667"/>
            <a:ext cx="2390503" cy="461665"/>
          </a:xfrm>
          <a:prstGeom prst="rect">
            <a:avLst/>
          </a:prstGeom>
          <a:noFill/>
        </p:spPr>
        <p:txBody>
          <a:bodyPr wrap="square" rtlCol="0">
            <a:spAutoFit/>
          </a:bodyPr>
          <a:lstStyle/>
          <a:p>
            <a:r>
              <a:rPr lang="fr-FR" sz="2400" b="1"/>
              <a:t>Bhoutan</a:t>
            </a:r>
            <a:endParaRPr lang="fr-FR" sz="2400" b="1" dirty="0"/>
          </a:p>
        </p:txBody>
      </p:sp>
    </p:spTree>
    <p:extLst>
      <p:ext uri="{BB962C8B-B14F-4D97-AF65-F5344CB8AC3E}">
        <p14:creationId xmlns:p14="http://schemas.microsoft.com/office/powerpoint/2010/main" val="3522503520"/>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F0AC85F0-3C5C-A296-F67E-A9DC52D0B289}"/>
              </a:ext>
            </a:extLst>
          </p:cNvPr>
          <p:cNvSpPr txBox="1"/>
          <p:nvPr/>
        </p:nvSpPr>
        <p:spPr>
          <a:xfrm>
            <a:off x="1223554" y="1074208"/>
            <a:ext cx="10776858" cy="584775"/>
          </a:xfrm>
          <a:prstGeom prst="rect">
            <a:avLst/>
          </a:prstGeom>
          <a:noFill/>
        </p:spPr>
        <p:txBody>
          <a:bodyPr wrap="square" rtlCol="0">
            <a:spAutoFit/>
          </a:bodyPr>
          <a:lstStyle/>
          <a:p>
            <a:r>
              <a:rPr lang="fr-FR" sz="3200" b="1" dirty="0">
                <a:solidFill>
                  <a:srgbClr val="FFFF00"/>
                </a:solidFill>
              </a:rPr>
              <a:t>Lorient Vous A Présenté Le Bhoutan –Asie – Du – Sud -</a:t>
            </a:r>
          </a:p>
        </p:txBody>
      </p:sp>
      <p:sp>
        <p:nvSpPr>
          <p:cNvPr id="3" name="ZoneTexte 2">
            <a:extLst>
              <a:ext uri="{FF2B5EF4-FFF2-40B4-BE49-F238E27FC236}">
                <a16:creationId xmlns:a16="http://schemas.microsoft.com/office/drawing/2014/main" id="{41CB9BCC-ED63-696E-B836-D2CEF3073D31}"/>
              </a:ext>
            </a:extLst>
          </p:cNvPr>
          <p:cNvSpPr txBox="1"/>
          <p:nvPr/>
        </p:nvSpPr>
        <p:spPr>
          <a:xfrm>
            <a:off x="3905794" y="2142308"/>
            <a:ext cx="8399417" cy="584775"/>
          </a:xfrm>
          <a:prstGeom prst="rect">
            <a:avLst/>
          </a:prstGeom>
          <a:noFill/>
        </p:spPr>
        <p:txBody>
          <a:bodyPr wrap="square" rtlCol="0">
            <a:spAutoFit/>
          </a:bodyPr>
          <a:lstStyle/>
          <a:p>
            <a:r>
              <a:rPr lang="fr-FR" sz="3200" b="1" dirty="0">
                <a:solidFill>
                  <a:srgbClr val="FFFF00"/>
                </a:solidFill>
              </a:rPr>
              <a:t>Merci De Votre Visite </a:t>
            </a:r>
          </a:p>
        </p:txBody>
      </p:sp>
      <p:sp>
        <p:nvSpPr>
          <p:cNvPr id="4" name="ZoneTexte 3">
            <a:extLst>
              <a:ext uri="{FF2B5EF4-FFF2-40B4-BE49-F238E27FC236}">
                <a16:creationId xmlns:a16="http://schemas.microsoft.com/office/drawing/2014/main" id="{6021D0B4-4712-A4A6-E0CA-48B587DDFB8F}"/>
              </a:ext>
            </a:extLst>
          </p:cNvPr>
          <p:cNvSpPr txBox="1"/>
          <p:nvPr/>
        </p:nvSpPr>
        <p:spPr>
          <a:xfrm>
            <a:off x="3265714" y="3210408"/>
            <a:ext cx="9326880" cy="584775"/>
          </a:xfrm>
          <a:prstGeom prst="rect">
            <a:avLst/>
          </a:prstGeom>
          <a:noFill/>
        </p:spPr>
        <p:txBody>
          <a:bodyPr wrap="square" rtlCol="0">
            <a:spAutoFit/>
          </a:bodyPr>
          <a:lstStyle/>
          <a:p>
            <a:r>
              <a:rPr lang="fr-FR" sz="3200" b="1" dirty="0">
                <a:solidFill>
                  <a:srgbClr val="FFFF00"/>
                </a:solidFill>
              </a:rPr>
              <a:t>Les Images Et Le Son Du Net</a:t>
            </a:r>
          </a:p>
        </p:txBody>
      </p:sp>
      <p:sp>
        <p:nvSpPr>
          <p:cNvPr id="5" name="ZoneTexte 4">
            <a:extLst>
              <a:ext uri="{FF2B5EF4-FFF2-40B4-BE49-F238E27FC236}">
                <a16:creationId xmlns:a16="http://schemas.microsoft.com/office/drawing/2014/main" id="{87A85CBD-8EE7-1866-6F42-55ACD8801F8E}"/>
              </a:ext>
            </a:extLst>
          </p:cNvPr>
          <p:cNvSpPr txBox="1"/>
          <p:nvPr/>
        </p:nvSpPr>
        <p:spPr>
          <a:xfrm>
            <a:off x="5342708" y="4278508"/>
            <a:ext cx="6048103" cy="584775"/>
          </a:xfrm>
          <a:prstGeom prst="rect">
            <a:avLst/>
          </a:prstGeom>
          <a:noFill/>
        </p:spPr>
        <p:txBody>
          <a:bodyPr wrap="square" rtlCol="0">
            <a:spAutoFit/>
          </a:bodyPr>
          <a:lstStyle/>
          <a:p>
            <a:r>
              <a:rPr lang="fr-FR" sz="3200" b="1" dirty="0">
                <a:solidFill>
                  <a:srgbClr val="FFFF00"/>
                </a:solidFill>
              </a:rPr>
              <a:t>Daniel</a:t>
            </a:r>
          </a:p>
        </p:txBody>
      </p:sp>
    </p:spTree>
    <p:extLst>
      <p:ext uri="{BB962C8B-B14F-4D97-AF65-F5344CB8AC3E}">
        <p14:creationId xmlns:p14="http://schemas.microsoft.com/office/powerpoint/2010/main" val="3508813357"/>
      </p:ext>
    </p:extLst>
  </p:cSld>
  <p:clrMapOvr>
    <a:masterClrMapping/>
  </p:clrMapOvr>
  <mc:AlternateContent xmlns:mc="http://schemas.openxmlformats.org/markup-compatibility/2006">
    <mc:Choice xmlns:p14="http://schemas.microsoft.com/office/powerpoint/2010/main" Requires="p14">
      <p:transition spd="slow" p14:dur="5000" advClick="0" advTm="8000">
        <p14:window dir="vert"/>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82</TotalTime>
  <Words>479</Words>
  <Application>Microsoft Office PowerPoint</Application>
  <PresentationFormat>Grand écran</PresentationFormat>
  <Paragraphs>59</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3</cp:revision>
  <dcterms:created xsi:type="dcterms:W3CDTF">2024-05-30T13:38:03Z</dcterms:created>
  <dcterms:modified xsi:type="dcterms:W3CDTF">2024-05-30T15:12:56Z</dcterms:modified>
</cp:coreProperties>
</file>