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96" r:id="rId5"/>
    <p:sldId id="325" r:id="rId6"/>
    <p:sldId id="326" r:id="rId7"/>
    <p:sldId id="327" r:id="rId8"/>
    <p:sldId id="261" r:id="rId9"/>
    <p:sldId id="301" r:id="rId10"/>
    <p:sldId id="259" r:id="rId11"/>
    <p:sldId id="269" r:id="rId12"/>
    <p:sldId id="337" r:id="rId13"/>
    <p:sldId id="258" r:id="rId14"/>
    <p:sldId id="266" r:id="rId15"/>
    <p:sldId id="265" r:id="rId16"/>
    <p:sldId id="264" r:id="rId17"/>
    <p:sldId id="270" r:id="rId18"/>
    <p:sldId id="276" r:id="rId19"/>
    <p:sldId id="275" r:id="rId20"/>
    <p:sldId id="299" r:id="rId21"/>
    <p:sldId id="262" r:id="rId22"/>
    <p:sldId id="324" r:id="rId23"/>
    <p:sldId id="272" r:id="rId24"/>
    <p:sldId id="273" r:id="rId25"/>
    <p:sldId id="288" r:id="rId26"/>
    <p:sldId id="336" r:id="rId27"/>
    <p:sldId id="274" r:id="rId28"/>
    <p:sldId id="290" r:id="rId29"/>
    <p:sldId id="277" r:id="rId30"/>
    <p:sldId id="278" r:id="rId31"/>
    <p:sldId id="282" r:id="rId32"/>
    <p:sldId id="280" r:id="rId33"/>
    <p:sldId id="328" r:id="rId34"/>
    <p:sldId id="293" r:id="rId35"/>
    <p:sldId id="281" r:id="rId36"/>
    <p:sldId id="304" r:id="rId37"/>
    <p:sldId id="284" r:id="rId38"/>
    <p:sldId id="286" r:id="rId39"/>
    <p:sldId id="285" r:id="rId40"/>
    <p:sldId id="287" r:id="rId41"/>
    <p:sldId id="329" r:id="rId42"/>
    <p:sldId id="289" r:id="rId43"/>
    <p:sldId id="306" r:id="rId44"/>
    <p:sldId id="291" r:id="rId45"/>
    <p:sldId id="294" r:id="rId46"/>
    <p:sldId id="297" r:id="rId47"/>
    <p:sldId id="292" r:id="rId48"/>
    <p:sldId id="305" r:id="rId49"/>
    <p:sldId id="323" r:id="rId50"/>
    <p:sldId id="309" r:id="rId51"/>
    <p:sldId id="312" r:id="rId52"/>
    <p:sldId id="315" r:id="rId53"/>
    <p:sldId id="321" r:id="rId54"/>
    <p:sldId id="310" r:id="rId55"/>
    <p:sldId id="316" r:id="rId56"/>
    <p:sldId id="322" r:id="rId57"/>
    <p:sldId id="320" r:id="rId58"/>
    <p:sldId id="319" r:id="rId59"/>
    <p:sldId id="317" r:id="rId60"/>
    <p:sldId id="313" r:id="rId61"/>
    <p:sldId id="314" r:id="rId62"/>
    <p:sldId id="332" r:id="rId63"/>
    <p:sldId id="298" r:id="rId64"/>
    <p:sldId id="333" r:id="rId65"/>
    <p:sldId id="334" r:id="rId66"/>
    <p:sldId id="335" r:id="rId67"/>
    <p:sldId id="303" r:id="rId6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F84B"/>
    <a:srgbClr val="FA52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8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07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36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45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26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1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142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05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645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3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3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63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8901BB-C6C9-4D2F-9838-C9C644163C5A}" type="datetimeFigureOut">
              <a:rPr lang="fr-FR" smtClean="0"/>
              <a:t>30/05/2024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0A90F-05A6-43ED-A93A-CCAA554149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72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://wikimapia.org/39551299/fr/Manoir-du-Lieu-Hocquart&amp;psig=AOvVaw3GmRfPk9gR657AIacA7hdZ&amp;ust=1716825475465000&amp;source=images&amp;cd=vfe&amp;opi=89978449&amp;ved=0CBIQjhxqFwoTCLj447jXq4YDFQAAAAAdAAAAABAW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2118" y="4790965"/>
            <a:ext cx="86764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département du Calvados,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région Normandie, </a:t>
            </a:r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peuplée d’environ</a:t>
            </a:r>
            <a:r>
              <a:rPr lang="fr-FR" sz="3200" dirty="0" smtClean="0">
                <a:solidFill>
                  <a:srgbClr val="FFFF00"/>
                </a:solidFill>
              </a:rPr>
              <a:t> </a:t>
            </a:r>
            <a:r>
              <a:rPr lang="fr-FR" sz="32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250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habitants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sont des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Beuvronnais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ancien  duché de la famille d’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Arcourt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40574" y="241360"/>
            <a:ext cx="39062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42F84B"/>
                </a:solidFill>
                <a:latin typeface="Harlow Solid Italic" panose="04030604020F02020D02" pitchFamily="82" charset="0"/>
              </a:rPr>
              <a:t>Beuvron-en-Auge</a:t>
            </a:r>
          </a:p>
        </p:txBody>
      </p:sp>
    </p:spTree>
    <p:extLst>
      <p:ext uri="{BB962C8B-B14F-4D97-AF65-F5344CB8AC3E}">
        <p14:creationId xmlns:p14="http://schemas.microsoft.com/office/powerpoint/2010/main" val="256769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sndAc>
          <p:stSnd loop="1">
            <p:snd r:embed="rId2" name="ARCHITECTURES_1_111_001.wav"/>
          </p:stSnd>
        </p:sndAc>
      </p:transition>
    </mc:Choice>
    <mc:Fallback xmlns="">
      <p:transition spd="slow" advTm="13000">
        <p:sndAc>
          <p:stSnd loop="1">
            <p:snd r:embed="rId4" name="ARCHITECTURES_1_111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0381" y="5004092"/>
            <a:ext cx="89777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flânant sur la place du village, on peut admirer les ateliers d'artistes ou encore les échoppes des antiquaires disséminés un peu partout et qui donnent encore plus de charme à cette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33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66508" y="565302"/>
            <a:ext cx="6078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L'entrée du village et la place principale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199" y="5336462"/>
            <a:ext cx="85205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architecture typique de la région , il y a en effet de nombreuses maisons à pans de bois datant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et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 ayant pignon sur rue.</a:t>
            </a:r>
          </a:p>
        </p:txBody>
      </p:sp>
      <p:sp>
        <p:nvSpPr>
          <p:cNvPr id="2" name="Rectangle 1"/>
          <p:cNvSpPr/>
          <p:nvPr/>
        </p:nvSpPr>
        <p:spPr>
          <a:xfrm>
            <a:off x="2178149" y="1203341"/>
            <a:ext cx="62552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u nom de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Vermughen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ancien Maire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27025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82" y="182572"/>
            <a:ext cx="86036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Elles prennent place notamment autour des halles, restaurées dans les années 70, avec des matériaux anciens.</a:t>
            </a:r>
          </a:p>
        </p:txBody>
      </p:sp>
      <p:sp>
        <p:nvSpPr>
          <p:cNvPr id="4" name="Rectangle 3"/>
          <p:cNvSpPr/>
          <p:nvPr/>
        </p:nvSpPr>
        <p:spPr>
          <a:xfrm>
            <a:off x="2705686" y="5682551"/>
            <a:ext cx="3919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Michel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Vermughen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59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22319" y="172181"/>
            <a:ext cx="55695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halles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restaurées dans les années 70, avec des matériaux anciens.</a:t>
            </a:r>
          </a:p>
        </p:txBody>
      </p:sp>
    </p:spTree>
    <p:extLst>
      <p:ext uri="{BB962C8B-B14F-4D97-AF65-F5344CB8AC3E}">
        <p14:creationId xmlns:p14="http://schemas.microsoft.com/office/powerpoint/2010/main" val="381835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0327" y="5701605"/>
            <a:ext cx="84893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halles, jadis entièrement en bois, ont été partiellement détruites et reconverties en commerce "touristique"</a:t>
            </a:r>
          </a:p>
        </p:txBody>
      </p:sp>
    </p:spTree>
    <p:extLst>
      <p:ext uri="{BB962C8B-B14F-4D97-AF65-F5344CB8AC3E}">
        <p14:creationId xmlns:p14="http://schemas.microsoft.com/office/powerpoint/2010/main" val="371125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77086" y="674133"/>
            <a:ext cx="40094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Michel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Vermughen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678" y="4953250"/>
            <a:ext cx="1428750" cy="15716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34678" y="5239435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Blason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ville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Beuvron-en-Auge (Calvados)</a:t>
            </a:r>
          </a:p>
        </p:txBody>
      </p:sp>
    </p:spTree>
    <p:extLst>
      <p:ext uri="{BB962C8B-B14F-4D97-AF65-F5344CB8AC3E}">
        <p14:creationId xmlns:p14="http://schemas.microsoft.com/office/powerpoint/2010/main" val="755793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10" y="5152982"/>
            <a:ext cx="87387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Beuvron est un village sauvegardé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restauré avec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succès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C'est à l'ensemble de ses attachantes et vénérables maisons qu'il doit son charme et son classement comme site protégé. </a:t>
            </a:r>
          </a:p>
        </p:txBody>
      </p:sp>
    </p:spTree>
    <p:extLst>
      <p:ext uri="{BB962C8B-B14F-4D97-AF65-F5344CB8AC3E}">
        <p14:creationId xmlns:p14="http://schemas.microsoft.com/office/powerpoint/2010/main" val="296961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7705" y="5000536"/>
            <a:ext cx="84685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maisons sont alignées le long de la seule rue, de part et d'autre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place. Un manoir à colombage occupe l'extrémité sud, les halles le centre de la place.</a:t>
            </a:r>
          </a:p>
        </p:txBody>
      </p:sp>
    </p:spTree>
    <p:extLst>
      <p:ext uri="{BB962C8B-B14F-4D97-AF65-F5344CB8AC3E}">
        <p14:creationId xmlns:p14="http://schemas.microsoft.com/office/powerpoint/2010/main" val="63812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841" y="5707118"/>
            <a:ext cx="87803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fief de la puissante famille D’Harcourt,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Beuvron-en-Auge,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petite commune façonnée par l’architecture normande.</a:t>
            </a:r>
          </a:p>
        </p:txBody>
      </p:sp>
    </p:spTree>
    <p:extLst>
      <p:ext uri="{BB962C8B-B14F-4D97-AF65-F5344CB8AC3E}">
        <p14:creationId xmlns:p14="http://schemas.microsoft.com/office/powerpoint/2010/main" val="61656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4" r="5141"/>
          <a:stretch/>
        </p:blipFill>
        <p:spPr>
          <a:xfrm>
            <a:off x="0" y="0"/>
            <a:ext cx="465512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26" y="0"/>
            <a:ext cx="448887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920675" y="300875"/>
            <a:ext cx="37926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d'Harcourt est une famille subsistante de la noblesse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française originaire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Normandie qui a beaucoup œuvrée pour Beuvron en Auge 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filiation est prouvée et suivie depuis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1094,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qui fait d'elle l'une des plus anciennes familles françaises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subsistantes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5864729"/>
            <a:ext cx="492067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Henri duc  d’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Harcout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- Beuvron de 1654-1718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5329" y="6133006"/>
            <a:ext cx="5674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manoir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colombage en bout de la place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25134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6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6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39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48926" y="1206987"/>
            <a:ext cx="2334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Café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Forge.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>
            <a:off x="7042484" y="1780674"/>
            <a:ext cx="352927" cy="11229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16972" y="5180599"/>
            <a:ext cx="81672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Beuvron en Auge nombreux points de restauration   restaurants ,crêperies  café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rien ne manque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,pour 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petite faim pour déjeuner ou souper</a:t>
            </a:r>
          </a:p>
        </p:txBody>
      </p:sp>
    </p:spTree>
    <p:extLst>
      <p:ext uri="{BB962C8B-B14F-4D97-AF65-F5344CB8AC3E}">
        <p14:creationId xmlns:p14="http://schemas.microsoft.com/office/powerpoint/2010/main" val="102521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77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690" y="4980563"/>
            <a:ext cx="91439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centre du village, sur la place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Vermughen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, 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peut observer des maisons  aux façades typiques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normandes , un manoir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siècle,  des halles et des petites boutiques. </a:t>
            </a:r>
          </a:p>
        </p:txBody>
      </p:sp>
    </p:spTree>
    <p:extLst>
      <p:ext uri="{BB962C8B-B14F-4D97-AF65-F5344CB8AC3E}">
        <p14:creationId xmlns:p14="http://schemas.microsoft.com/office/powerpoint/2010/main" val="56620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5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5153120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Afin de sauvegarder le charme de leur village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Patrimoine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architectural qu’il représente 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Michel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Vermughen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42F84B"/>
                </a:solidFill>
                <a:latin typeface="Harlow Solid Italic" panose="04030604020F02020D02" pitchFamily="82" charset="0"/>
              </a:rPr>
              <a:t>maire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42F84B"/>
                </a:solidFill>
                <a:latin typeface="Harlow Solid Italic" panose="04030604020F02020D02" pitchFamily="82" charset="0"/>
              </a:rPr>
              <a:t>de l’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42F84B"/>
                </a:solidFill>
                <a:latin typeface="Harlow Solid Italic" panose="04030604020F02020D02" pitchFamily="82" charset="0"/>
              </a:rPr>
              <a:t>époque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lance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restauration et de mise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valeur des lieux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24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09" y="5315819"/>
            <a:ext cx="89569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manoir du XVe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situé avenue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gare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dont la façade et la toiture orientale sont inscrites au titre des monuments historiques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1989.</a:t>
            </a:r>
          </a:p>
        </p:txBody>
      </p:sp>
    </p:spTree>
    <p:extLst>
      <p:ext uri="{BB962C8B-B14F-4D97-AF65-F5344CB8AC3E}">
        <p14:creationId xmlns:p14="http://schemas.microsoft.com/office/powerpoint/2010/main" val="172850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1" r="2955"/>
          <a:stretch/>
        </p:blipFill>
        <p:spPr>
          <a:xfrm>
            <a:off x="0" y="0"/>
            <a:ext cx="923751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62245" y="764462"/>
            <a:ext cx="30299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mairie du village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970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79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27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727" y="5523498"/>
            <a:ext cx="88322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la place du village, en face de la halle, cette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épicerie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propose tout ce que la Normandie peut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offrir de meilleur</a:t>
            </a:r>
          </a:p>
        </p:txBody>
      </p:sp>
    </p:spTree>
    <p:extLst>
      <p:ext uri="{BB962C8B-B14F-4D97-AF65-F5344CB8AC3E}">
        <p14:creationId xmlns:p14="http://schemas.microsoft.com/office/powerpoint/2010/main" val="105512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3781" y="6094998"/>
            <a:ext cx="88322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le prouve en  offrant le meilleur pour l’apéritif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2161309" y="1901536"/>
            <a:ext cx="1808018" cy="41459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H="1" flipV="1">
            <a:off x="6161809" y="1766455"/>
            <a:ext cx="1278082" cy="4499263"/>
          </a:xfrm>
          <a:prstGeom prst="straightConnector1">
            <a:avLst/>
          </a:prstGeom>
          <a:ln>
            <a:solidFill>
              <a:srgbClr val="FA524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12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98688" y="740125"/>
            <a:ext cx="39260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Espace des Métiers d’Art</a:t>
            </a:r>
          </a:p>
        </p:txBody>
      </p:sp>
      <p:sp>
        <p:nvSpPr>
          <p:cNvPr id="4" name="Rectangle 3"/>
          <p:cNvSpPr/>
          <p:nvPr/>
        </p:nvSpPr>
        <p:spPr>
          <a:xfrm>
            <a:off x="69604" y="5319375"/>
            <a:ext cx="90089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ncienne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école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réhabilitée, découvrir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minutieux travail réalisé par ces artistes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bénisterie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photographie, décoratrice sur porcelaine, coutelier, poterie,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chocolatier dans cet espace 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696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01537" y="322584"/>
            <a:ext cx="72424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Manoir du Lieu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Hocquart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XVe siècle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42F84B"/>
              </a:solidFill>
              <a:latin typeface="Harlow Solid Italic" panose="04030604020F02020D02" pitchFamily="82" charset="0"/>
              <a:hlinkClick r:id="rId3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7036" y="5263864"/>
            <a:ext cx="8624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Daté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son originalité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l'encorbellement de sa façade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premier étage est en porte-à-faux sur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rez-de-chaussée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lucarnes du second étage sont un peu avancées. </a:t>
            </a:r>
          </a:p>
        </p:txBody>
      </p:sp>
    </p:spTree>
    <p:extLst>
      <p:ext uri="{BB962C8B-B14F-4D97-AF65-F5344CB8AC3E}">
        <p14:creationId xmlns:p14="http://schemas.microsoft.com/office/powerpoint/2010/main" val="3048064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6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4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6400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14"/>
          <a:stretch/>
        </p:blipFill>
        <p:spPr>
          <a:xfrm>
            <a:off x="4964004" y="0"/>
            <a:ext cx="4204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97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54708" y="272534"/>
            <a:ext cx="3738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Permanent Marker" panose="02000000000000000000" pitchFamily="2" charset="0"/>
                <a:ea typeface="Permanent Marker" panose="02000000000000000000" pitchFamily="2" charset="0"/>
              </a:rPr>
              <a:t>Manoir de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Permanent Marker" panose="02000000000000000000" pitchFamily="2" charset="0"/>
                <a:ea typeface="Permanent Marker" panose="02000000000000000000" pitchFamily="2" charset="0"/>
              </a:rPr>
              <a:t>Hogue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Permanent Marker" panose="02000000000000000000" pitchFamily="2" charset="0"/>
              <a:ea typeface="Permanent Marker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9526" y="6057354"/>
            <a:ext cx="6713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édifié en 1660, construit sur plan rectangulaire</a:t>
            </a:r>
          </a:p>
        </p:txBody>
      </p:sp>
    </p:spTree>
    <p:extLst>
      <p:ext uri="{BB962C8B-B14F-4D97-AF65-F5344CB8AC3E}">
        <p14:creationId xmlns:p14="http://schemas.microsoft.com/office/powerpoint/2010/main" val="419316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51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8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14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15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7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0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90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65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65018" y="5284508"/>
            <a:ext cx="8115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magasin charmant avec son cachet normand unique. Parfait pour offrir des cadeaux à un prix correct.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290869" y="950313"/>
            <a:ext cx="23326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L'Ane Bleu</a:t>
            </a:r>
          </a:p>
        </p:txBody>
      </p:sp>
    </p:spTree>
    <p:extLst>
      <p:ext uri="{BB962C8B-B14F-4D97-AF65-F5344CB8AC3E}">
        <p14:creationId xmlns:p14="http://schemas.microsoft.com/office/powerpoint/2010/main" val="43761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72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82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27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49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4300" y="5357383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Nombreux manoirs du village et en périphérie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inscrits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monuments Historiques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ne pas manquer les manoirs du Lieu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Hocquart,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l'avenue de la gare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Hogue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24058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54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78"/>
            <a:ext cx="9144000" cy="684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26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051645" y="445731"/>
            <a:ext cx="491512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1" i="0" u="none" strike="noStrike" normalizeH="0" baseline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42F84B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L'église Saint-Martin, </a:t>
            </a:r>
            <a:r>
              <a:rPr kumimoji="0" lang="fr-FR" altLang="fr-FR" sz="3200" b="1" i="0" u="none" strike="noStrike" normalizeH="0" baseline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42F84B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XVII</a:t>
            </a:r>
            <a:r>
              <a:rPr kumimoji="0" lang="fr-FR" altLang="fr-FR" sz="3200" b="1" i="0" u="none" strike="noStrike" normalizeH="0" baseline="300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42F84B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e</a:t>
            </a:r>
            <a:r>
              <a:rPr kumimoji="0" lang="fr-FR" altLang="fr-FR" sz="32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 </a:t>
            </a:r>
            <a:endParaRPr kumimoji="0" lang="fr-FR" altLang="fr-FR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22419" y="1220430"/>
            <a:ext cx="63176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Vers 1930, le nouveau clocher-porche a été construit en avant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édifiée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1640, elle abrite un maître-autel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et un orgue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polyphonique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66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19513" y="272534"/>
            <a:ext cx="12955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</a:t>
            </a:r>
          </a:p>
        </p:txBody>
      </p:sp>
    </p:spTree>
    <p:extLst>
      <p:ext uri="{BB962C8B-B14F-4D97-AF65-F5344CB8AC3E}">
        <p14:creationId xmlns:p14="http://schemas.microsoft.com/office/powerpoint/2010/main" val="268299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479" y="5398808"/>
            <a:ext cx="825899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photos de l’intérieur au 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patrimoine très riche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l’église Saint Martin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65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8" r="43243"/>
          <a:stretch/>
        </p:blipFill>
        <p:spPr>
          <a:xfrm>
            <a:off x="-166256" y="0"/>
            <a:ext cx="438863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515"/>
          <a:stretch/>
        </p:blipFill>
        <p:spPr>
          <a:xfrm>
            <a:off x="4222375" y="0"/>
            <a:ext cx="4921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6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23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1645" y="376443"/>
            <a:ext cx="3060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 de l’église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62495" y="5745126"/>
            <a:ext cx="6800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maître-autel du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XVIII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est classé monument historique depuis 1974.</a:t>
            </a:r>
          </a:p>
        </p:txBody>
      </p:sp>
    </p:spTree>
    <p:extLst>
      <p:ext uri="{BB962C8B-B14F-4D97-AF65-F5344CB8AC3E}">
        <p14:creationId xmlns:p14="http://schemas.microsoft.com/office/powerpoint/2010/main" val="314388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0"/>
          <a:stretch/>
        </p:blipFill>
        <p:spPr>
          <a:xfrm>
            <a:off x="4921624" y="0"/>
            <a:ext cx="4235214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2162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66624" y="5822830"/>
            <a:ext cx="36824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Détails du maître Autel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66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8042" cy="690699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26" y="0"/>
            <a:ext cx="45678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66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3242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421" y="0"/>
            <a:ext cx="441157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72667" y="6101834"/>
            <a:ext cx="27175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Vierge à l'enfant.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5667925" y="6101834"/>
            <a:ext cx="21515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Saint Martin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61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94157" y="693639"/>
            <a:ext cx="28729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côté porche.</a:t>
            </a:r>
          </a:p>
        </p:txBody>
      </p:sp>
    </p:spTree>
    <p:extLst>
      <p:ext uri="{BB962C8B-B14F-4D97-AF65-F5344CB8AC3E}">
        <p14:creationId xmlns:p14="http://schemas.microsoft.com/office/powerpoint/2010/main" val="405502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7642" y="5959917"/>
            <a:ext cx="61205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L’arrière de l’église avec un petit cimetière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50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146147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fief de la famille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d’Harcourt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cœur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Pays d’Auge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Beuvron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fait figure de carte postale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à pans de bois, ses halles et ses manoirs disséminés dans la campagne…</a:t>
            </a:r>
          </a:p>
        </p:txBody>
      </p:sp>
    </p:spTree>
    <p:extLst>
      <p:ext uri="{BB962C8B-B14F-4D97-AF65-F5344CB8AC3E}">
        <p14:creationId xmlns:p14="http://schemas.microsoft.com/office/powerpoint/2010/main" val="305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0597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473" y="0"/>
            <a:ext cx="465452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5634" y="6023446"/>
            <a:ext cx="36663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monument aux morts.</a:t>
            </a:r>
          </a:p>
        </p:txBody>
      </p:sp>
    </p:spTree>
    <p:extLst>
      <p:ext uri="{BB962C8B-B14F-4D97-AF65-F5344CB8AC3E}">
        <p14:creationId xmlns:p14="http://schemas.microsoft.com/office/powerpoint/2010/main" val="263620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75" b="5497"/>
          <a:stretch/>
        </p:blipFill>
        <p:spPr>
          <a:xfrm>
            <a:off x="0" y="0"/>
            <a:ext cx="444731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5"/>
          <a:stretch/>
        </p:blipFill>
        <p:spPr>
          <a:xfrm>
            <a:off x="4374573" y="0"/>
            <a:ext cx="476942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62596" y="38341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Doigt" est le petit cours d'eau qui traverse la commune.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239527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Doigt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 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Beuvronnais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suffit de prononcer à la normande pour retrouver ce qui est plus probablement son sens réel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93641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864" y="5627685"/>
            <a:ext cx="86764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ruisseau était autrefois peuplé de castors (bas-latin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biber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 d'où viendrait le nom de Beuvron. </a:t>
            </a:r>
          </a:p>
        </p:txBody>
      </p:sp>
      <p:sp>
        <p:nvSpPr>
          <p:cNvPr id="4" name="Rectangle 3"/>
          <p:cNvSpPr/>
          <p:nvPr/>
        </p:nvSpPr>
        <p:spPr>
          <a:xfrm>
            <a:off x="613063" y="5104465"/>
            <a:ext cx="79178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rivière Le Doigt, d’une longueur de 14,1 kms</a:t>
            </a:r>
          </a:p>
        </p:txBody>
      </p:sp>
    </p:spTree>
    <p:extLst>
      <p:ext uri="{BB962C8B-B14F-4D97-AF65-F5344CB8AC3E}">
        <p14:creationId xmlns:p14="http://schemas.microsoft.com/office/powerpoint/2010/main" val="266472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3291" y="4488102"/>
            <a:ext cx="865562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Producteur récoltant sur la Route du Cidre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sortant du village,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cidre, poiré, calvados, vinaigre de cidre, gelée et confiture, jus de pommes, autres produits. Ancien tour de pressoir en granit visible sur place. </a:t>
            </a:r>
          </a:p>
        </p:txBody>
      </p:sp>
    </p:spTree>
    <p:extLst>
      <p:ext uri="{BB962C8B-B14F-4D97-AF65-F5344CB8AC3E}">
        <p14:creationId xmlns:p14="http://schemas.microsoft.com/office/powerpoint/2010/main" val="419114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4210174"/>
            <a:ext cx="90089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joli petit village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fidèle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passé 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croirait dans 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cinéma ,Le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centre historique est tout petit mais alors d'une beauté sans nom! Les maisons sont magnifiques, et franchement ce petit village vaut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détour une vrai carte postale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9937" y="6226110"/>
            <a:ext cx="365196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: mai 2024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89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545</TotalTime>
  <Words>763</Words>
  <Application>Microsoft Office PowerPoint</Application>
  <PresentationFormat>Affichage à l'écran (4:3)</PresentationFormat>
  <Paragraphs>60</Paragraphs>
  <Slides>67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73" baseType="lpstr">
      <vt:lpstr>Arial</vt:lpstr>
      <vt:lpstr>Calibri</vt:lpstr>
      <vt:lpstr>Calibri Light</vt:lpstr>
      <vt:lpstr>Harlow Solid Italic</vt:lpstr>
      <vt:lpstr>Permanent Marker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74</cp:revision>
  <dcterms:created xsi:type="dcterms:W3CDTF">2024-05-24T15:03:42Z</dcterms:created>
  <dcterms:modified xsi:type="dcterms:W3CDTF">2024-05-30T17:25:21Z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