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9" r:id="rId2"/>
    <p:sldId id="287" r:id="rId3"/>
    <p:sldId id="266" r:id="rId4"/>
    <p:sldId id="270" r:id="rId5"/>
    <p:sldId id="267" r:id="rId6"/>
    <p:sldId id="262" r:id="rId7"/>
    <p:sldId id="269" r:id="rId8"/>
    <p:sldId id="268" r:id="rId9"/>
    <p:sldId id="264" r:id="rId10"/>
    <p:sldId id="265" r:id="rId11"/>
    <p:sldId id="263" r:id="rId12"/>
    <p:sldId id="261" r:id="rId13"/>
    <p:sldId id="260" r:id="rId14"/>
    <p:sldId id="259" r:id="rId15"/>
    <p:sldId id="258" r:id="rId16"/>
    <p:sldId id="257" r:id="rId17"/>
    <p:sldId id="271" r:id="rId18"/>
    <p:sldId id="273" r:id="rId19"/>
    <p:sldId id="274" r:id="rId20"/>
    <p:sldId id="272" r:id="rId21"/>
    <p:sldId id="275" r:id="rId22"/>
    <p:sldId id="276" r:id="rId23"/>
    <p:sldId id="277" r:id="rId24"/>
    <p:sldId id="278" r:id="rId25"/>
    <p:sldId id="280" r:id="rId26"/>
    <p:sldId id="281" r:id="rId27"/>
    <p:sldId id="282" r:id="rId28"/>
    <p:sldId id="283" r:id="rId29"/>
    <p:sldId id="284" r:id="rId30"/>
    <p:sldId id="285"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6" d="100"/>
          <a:sy n="86" d="100"/>
        </p:scale>
        <p:origin x="2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BCC9A6-082C-D01F-21EB-D6729D94267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7B02BA2-9032-519E-B2B5-9EB4C30D44E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FB714CD-6103-D7BC-4D5C-90672A4D2AD8}"/>
              </a:ext>
            </a:extLst>
          </p:cNvPr>
          <p:cNvSpPr>
            <a:spLocks noGrp="1"/>
          </p:cNvSpPr>
          <p:nvPr>
            <p:ph type="dt" sz="half" idx="10"/>
          </p:nvPr>
        </p:nvSpPr>
        <p:spPr/>
        <p:txBody>
          <a:bodyPr/>
          <a:lstStyle/>
          <a:p>
            <a:fld id="{782C32AA-0B6E-4768-B42A-D2E694DE956A}" type="datetimeFigureOut">
              <a:rPr lang="fr-FR" smtClean="0"/>
              <a:t>19/05/2024</a:t>
            </a:fld>
            <a:endParaRPr lang="fr-FR"/>
          </a:p>
        </p:txBody>
      </p:sp>
      <p:sp>
        <p:nvSpPr>
          <p:cNvPr id="5" name="Espace réservé du pied de page 4">
            <a:extLst>
              <a:ext uri="{FF2B5EF4-FFF2-40B4-BE49-F238E27FC236}">
                <a16:creationId xmlns:a16="http://schemas.microsoft.com/office/drawing/2014/main" id="{DD18F133-ABBB-87F6-62BA-CD26D73FF6D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63E426B-8975-89E4-C2C7-44DBCD091920}"/>
              </a:ext>
            </a:extLst>
          </p:cNvPr>
          <p:cNvSpPr>
            <a:spLocks noGrp="1"/>
          </p:cNvSpPr>
          <p:nvPr>
            <p:ph type="sldNum" sz="quarter" idx="12"/>
          </p:nvPr>
        </p:nvSpPr>
        <p:spPr/>
        <p:txBody>
          <a:bodyPr/>
          <a:lstStyle/>
          <a:p>
            <a:fld id="{6FA68EC0-6BDB-4CDD-AAA4-B29924BE347D}" type="slidenum">
              <a:rPr lang="fr-FR" smtClean="0"/>
              <a:t>‹N°›</a:t>
            </a:fld>
            <a:endParaRPr lang="fr-FR"/>
          </a:p>
        </p:txBody>
      </p:sp>
    </p:spTree>
    <p:extLst>
      <p:ext uri="{BB962C8B-B14F-4D97-AF65-F5344CB8AC3E}">
        <p14:creationId xmlns:p14="http://schemas.microsoft.com/office/powerpoint/2010/main" val="113769947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671A1A-7097-5C19-31CB-480387475B5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56FFD36-965B-9B59-04A8-73BB08FE409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ED3C71D-A364-215D-356F-34BA2726335C}"/>
              </a:ext>
            </a:extLst>
          </p:cNvPr>
          <p:cNvSpPr>
            <a:spLocks noGrp="1"/>
          </p:cNvSpPr>
          <p:nvPr>
            <p:ph type="dt" sz="half" idx="10"/>
          </p:nvPr>
        </p:nvSpPr>
        <p:spPr/>
        <p:txBody>
          <a:bodyPr/>
          <a:lstStyle/>
          <a:p>
            <a:fld id="{782C32AA-0B6E-4768-B42A-D2E694DE956A}" type="datetimeFigureOut">
              <a:rPr lang="fr-FR" smtClean="0"/>
              <a:t>19/05/2024</a:t>
            </a:fld>
            <a:endParaRPr lang="fr-FR"/>
          </a:p>
        </p:txBody>
      </p:sp>
      <p:sp>
        <p:nvSpPr>
          <p:cNvPr id="5" name="Espace réservé du pied de page 4">
            <a:extLst>
              <a:ext uri="{FF2B5EF4-FFF2-40B4-BE49-F238E27FC236}">
                <a16:creationId xmlns:a16="http://schemas.microsoft.com/office/drawing/2014/main" id="{8CE09238-027A-6969-746B-77C5CFD15BE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8C6CB55-73FF-ABDF-76A9-0EEB2B6366B1}"/>
              </a:ext>
            </a:extLst>
          </p:cNvPr>
          <p:cNvSpPr>
            <a:spLocks noGrp="1"/>
          </p:cNvSpPr>
          <p:nvPr>
            <p:ph type="sldNum" sz="quarter" idx="12"/>
          </p:nvPr>
        </p:nvSpPr>
        <p:spPr/>
        <p:txBody>
          <a:bodyPr/>
          <a:lstStyle/>
          <a:p>
            <a:fld id="{6FA68EC0-6BDB-4CDD-AAA4-B29924BE347D}" type="slidenum">
              <a:rPr lang="fr-FR" smtClean="0"/>
              <a:t>‹N°›</a:t>
            </a:fld>
            <a:endParaRPr lang="fr-FR"/>
          </a:p>
        </p:txBody>
      </p:sp>
    </p:spTree>
    <p:extLst>
      <p:ext uri="{BB962C8B-B14F-4D97-AF65-F5344CB8AC3E}">
        <p14:creationId xmlns:p14="http://schemas.microsoft.com/office/powerpoint/2010/main" val="106986445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B7EA9D-DB78-FD63-6A81-6BDF4956B38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34BF131-2434-3BAE-DDFE-16B4316FB27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DA52EEC-0DAA-266F-3F97-D46A6BAA4F07}"/>
              </a:ext>
            </a:extLst>
          </p:cNvPr>
          <p:cNvSpPr>
            <a:spLocks noGrp="1"/>
          </p:cNvSpPr>
          <p:nvPr>
            <p:ph type="dt" sz="half" idx="10"/>
          </p:nvPr>
        </p:nvSpPr>
        <p:spPr/>
        <p:txBody>
          <a:bodyPr/>
          <a:lstStyle/>
          <a:p>
            <a:fld id="{782C32AA-0B6E-4768-B42A-D2E694DE956A}" type="datetimeFigureOut">
              <a:rPr lang="fr-FR" smtClean="0"/>
              <a:t>19/05/2024</a:t>
            </a:fld>
            <a:endParaRPr lang="fr-FR"/>
          </a:p>
        </p:txBody>
      </p:sp>
      <p:sp>
        <p:nvSpPr>
          <p:cNvPr id="5" name="Espace réservé du pied de page 4">
            <a:extLst>
              <a:ext uri="{FF2B5EF4-FFF2-40B4-BE49-F238E27FC236}">
                <a16:creationId xmlns:a16="http://schemas.microsoft.com/office/drawing/2014/main" id="{F7129A21-D948-71EF-2F12-E08C8F477B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54AF8FE-55C3-1F88-E53C-93FCE0C56438}"/>
              </a:ext>
            </a:extLst>
          </p:cNvPr>
          <p:cNvSpPr>
            <a:spLocks noGrp="1"/>
          </p:cNvSpPr>
          <p:nvPr>
            <p:ph type="sldNum" sz="quarter" idx="12"/>
          </p:nvPr>
        </p:nvSpPr>
        <p:spPr/>
        <p:txBody>
          <a:bodyPr/>
          <a:lstStyle/>
          <a:p>
            <a:fld id="{6FA68EC0-6BDB-4CDD-AAA4-B29924BE347D}" type="slidenum">
              <a:rPr lang="fr-FR" smtClean="0"/>
              <a:t>‹N°›</a:t>
            </a:fld>
            <a:endParaRPr lang="fr-FR"/>
          </a:p>
        </p:txBody>
      </p:sp>
    </p:spTree>
    <p:extLst>
      <p:ext uri="{BB962C8B-B14F-4D97-AF65-F5344CB8AC3E}">
        <p14:creationId xmlns:p14="http://schemas.microsoft.com/office/powerpoint/2010/main" val="81289470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6488778-BBFB-4665-A930-E5FCB044FAF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BA71ACB-1001-AA28-1EC5-72594CAC618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4EC8FE1-DBF8-352A-5607-50EB4837680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2169EA0-97ED-0164-B566-218ED420DECB}"/>
              </a:ext>
            </a:extLst>
          </p:cNvPr>
          <p:cNvSpPr>
            <a:spLocks noGrp="1"/>
          </p:cNvSpPr>
          <p:nvPr>
            <p:ph type="dt" sz="half" idx="10"/>
          </p:nvPr>
        </p:nvSpPr>
        <p:spPr/>
        <p:txBody>
          <a:bodyPr/>
          <a:lstStyle/>
          <a:p>
            <a:fld id="{782C32AA-0B6E-4768-B42A-D2E694DE956A}" type="datetimeFigureOut">
              <a:rPr lang="fr-FR" smtClean="0"/>
              <a:t>19/05/2024</a:t>
            </a:fld>
            <a:endParaRPr lang="fr-FR"/>
          </a:p>
        </p:txBody>
      </p:sp>
      <p:sp>
        <p:nvSpPr>
          <p:cNvPr id="6" name="Espace réservé du pied de page 5">
            <a:extLst>
              <a:ext uri="{FF2B5EF4-FFF2-40B4-BE49-F238E27FC236}">
                <a16:creationId xmlns:a16="http://schemas.microsoft.com/office/drawing/2014/main" id="{39867330-6BCC-7C61-5E8D-10575455293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2D3329D-E583-C75E-2C4D-D669FD212BC2}"/>
              </a:ext>
            </a:extLst>
          </p:cNvPr>
          <p:cNvSpPr>
            <a:spLocks noGrp="1"/>
          </p:cNvSpPr>
          <p:nvPr>
            <p:ph type="sldNum" sz="quarter" idx="12"/>
          </p:nvPr>
        </p:nvSpPr>
        <p:spPr/>
        <p:txBody>
          <a:bodyPr/>
          <a:lstStyle/>
          <a:p>
            <a:fld id="{6FA68EC0-6BDB-4CDD-AAA4-B29924BE347D}" type="slidenum">
              <a:rPr lang="fr-FR" smtClean="0"/>
              <a:t>‹N°›</a:t>
            </a:fld>
            <a:endParaRPr lang="fr-FR"/>
          </a:p>
        </p:txBody>
      </p:sp>
    </p:spTree>
    <p:extLst>
      <p:ext uri="{BB962C8B-B14F-4D97-AF65-F5344CB8AC3E}">
        <p14:creationId xmlns:p14="http://schemas.microsoft.com/office/powerpoint/2010/main" val="115298083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2071EC-C1EE-3FBA-CA72-35964EC89E5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D9195E8-56DD-416E-C9B1-53F992CA56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88B1D32-AA0D-E60B-CDB2-40729427575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7E40828-0E7F-DF36-B520-1B7ACC3CD51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197C2A2-24F5-2C36-E14F-B4D8694983B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12AA243-09BE-6AD5-D959-84D3190F890C}"/>
              </a:ext>
            </a:extLst>
          </p:cNvPr>
          <p:cNvSpPr>
            <a:spLocks noGrp="1"/>
          </p:cNvSpPr>
          <p:nvPr>
            <p:ph type="dt" sz="half" idx="10"/>
          </p:nvPr>
        </p:nvSpPr>
        <p:spPr/>
        <p:txBody>
          <a:bodyPr/>
          <a:lstStyle/>
          <a:p>
            <a:fld id="{782C32AA-0B6E-4768-B42A-D2E694DE956A}" type="datetimeFigureOut">
              <a:rPr lang="fr-FR" smtClean="0"/>
              <a:t>19/05/2024</a:t>
            </a:fld>
            <a:endParaRPr lang="fr-FR"/>
          </a:p>
        </p:txBody>
      </p:sp>
      <p:sp>
        <p:nvSpPr>
          <p:cNvPr id="8" name="Espace réservé du pied de page 7">
            <a:extLst>
              <a:ext uri="{FF2B5EF4-FFF2-40B4-BE49-F238E27FC236}">
                <a16:creationId xmlns:a16="http://schemas.microsoft.com/office/drawing/2014/main" id="{DE81CE87-77E2-C648-B398-3D99553E361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47AE5C4-603D-29E8-5103-C444B5E9A87D}"/>
              </a:ext>
            </a:extLst>
          </p:cNvPr>
          <p:cNvSpPr>
            <a:spLocks noGrp="1"/>
          </p:cNvSpPr>
          <p:nvPr>
            <p:ph type="sldNum" sz="quarter" idx="12"/>
          </p:nvPr>
        </p:nvSpPr>
        <p:spPr/>
        <p:txBody>
          <a:bodyPr/>
          <a:lstStyle/>
          <a:p>
            <a:fld id="{6FA68EC0-6BDB-4CDD-AAA4-B29924BE347D}" type="slidenum">
              <a:rPr lang="fr-FR" smtClean="0"/>
              <a:t>‹N°›</a:t>
            </a:fld>
            <a:endParaRPr lang="fr-FR"/>
          </a:p>
        </p:txBody>
      </p:sp>
    </p:spTree>
    <p:extLst>
      <p:ext uri="{BB962C8B-B14F-4D97-AF65-F5344CB8AC3E}">
        <p14:creationId xmlns:p14="http://schemas.microsoft.com/office/powerpoint/2010/main" val="207955011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9E9CBD-FABD-4192-A2C3-D0D3136C838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3A34191-AC56-FC50-8ED6-0CD863ADD9FF}"/>
              </a:ext>
            </a:extLst>
          </p:cNvPr>
          <p:cNvSpPr>
            <a:spLocks noGrp="1"/>
          </p:cNvSpPr>
          <p:nvPr>
            <p:ph type="dt" sz="half" idx="10"/>
          </p:nvPr>
        </p:nvSpPr>
        <p:spPr/>
        <p:txBody>
          <a:bodyPr/>
          <a:lstStyle/>
          <a:p>
            <a:fld id="{782C32AA-0B6E-4768-B42A-D2E694DE956A}" type="datetimeFigureOut">
              <a:rPr lang="fr-FR" smtClean="0"/>
              <a:t>19/05/2024</a:t>
            </a:fld>
            <a:endParaRPr lang="fr-FR"/>
          </a:p>
        </p:txBody>
      </p:sp>
      <p:sp>
        <p:nvSpPr>
          <p:cNvPr id="4" name="Espace réservé du pied de page 3">
            <a:extLst>
              <a:ext uri="{FF2B5EF4-FFF2-40B4-BE49-F238E27FC236}">
                <a16:creationId xmlns:a16="http://schemas.microsoft.com/office/drawing/2014/main" id="{94282060-204D-0932-58D3-A9CDEC09DB4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5FEC871-D2CC-178D-3441-1FFD559EEC48}"/>
              </a:ext>
            </a:extLst>
          </p:cNvPr>
          <p:cNvSpPr>
            <a:spLocks noGrp="1"/>
          </p:cNvSpPr>
          <p:nvPr>
            <p:ph type="sldNum" sz="quarter" idx="12"/>
          </p:nvPr>
        </p:nvSpPr>
        <p:spPr/>
        <p:txBody>
          <a:bodyPr/>
          <a:lstStyle/>
          <a:p>
            <a:fld id="{6FA68EC0-6BDB-4CDD-AAA4-B29924BE347D}" type="slidenum">
              <a:rPr lang="fr-FR" smtClean="0"/>
              <a:t>‹N°›</a:t>
            </a:fld>
            <a:endParaRPr lang="fr-FR"/>
          </a:p>
        </p:txBody>
      </p:sp>
    </p:spTree>
    <p:extLst>
      <p:ext uri="{BB962C8B-B14F-4D97-AF65-F5344CB8AC3E}">
        <p14:creationId xmlns:p14="http://schemas.microsoft.com/office/powerpoint/2010/main" val="129959943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A0C5635-851D-5A69-5F7A-8674840DB6D4}"/>
              </a:ext>
            </a:extLst>
          </p:cNvPr>
          <p:cNvSpPr>
            <a:spLocks noGrp="1"/>
          </p:cNvSpPr>
          <p:nvPr>
            <p:ph type="dt" sz="half" idx="10"/>
          </p:nvPr>
        </p:nvSpPr>
        <p:spPr/>
        <p:txBody>
          <a:bodyPr/>
          <a:lstStyle/>
          <a:p>
            <a:fld id="{782C32AA-0B6E-4768-B42A-D2E694DE956A}" type="datetimeFigureOut">
              <a:rPr lang="fr-FR" smtClean="0"/>
              <a:t>19/05/2024</a:t>
            </a:fld>
            <a:endParaRPr lang="fr-FR"/>
          </a:p>
        </p:txBody>
      </p:sp>
      <p:sp>
        <p:nvSpPr>
          <p:cNvPr id="3" name="Espace réservé du pied de page 2">
            <a:extLst>
              <a:ext uri="{FF2B5EF4-FFF2-40B4-BE49-F238E27FC236}">
                <a16:creationId xmlns:a16="http://schemas.microsoft.com/office/drawing/2014/main" id="{F3B30E4A-31F2-6930-68D9-3A70E4DCBBE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3798923-3578-2DE4-0FED-3F931A8861BC}"/>
              </a:ext>
            </a:extLst>
          </p:cNvPr>
          <p:cNvSpPr>
            <a:spLocks noGrp="1"/>
          </p:cNvSpPr>
          <p:nvPr>
            <p:ph type="sldNum" sz="quarter" idx="12"/>
          </p:nvPr>
        </p:nvSpPr>
        <p:spPr/>
        <p:txBody>
          <a:bodyPr/>
          <a:lstStyle/>
          <a:p>
            <a:fld id="{6FA68EC0-6BDB-4CDD-AAA4-B29924BE347D}" type="slidenum">
              <a:rPr lang="fr-FR" smtClean="0"/>
              <a:t>‹N°›</a:t>
            </a:fld>
            <a:endParaRPr lang="fr-FR"/>
          </a:p>
        </p:txBody>
      </p:sp>
    </p:spTree>
    <p:extLst>
      <p:ext uri="{BB962C8B-B14F-4D97-AF65-F5344CB8AC3E}">
        <p14:creationId xmlns:p14="http://schemas.microsoft.com/office/powerpoint/2010/main" val="144854789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08418F-CBAD-C0E2-BD33-092A6105116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441E282-05D7-DB90-D6B9-14501C83F19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67B03A6-7684-0B79-D9A4-238722B5C8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A67A979-3B74-46FD-2B4F-473B6D0F8B8C}"/>
              </a:ext>
            </a:extLst>
          </p:cNvPr>
          <p:cNvSpPr>
            <a:spLocks noGrp="1"/>
          </p:cNvSpPr>
          <p:nvPr>
            <p:ph type="dt" sz="half" idx="10"/>
          </p:nvPr>
        </p:nvSpPr>
        <p:spPr/>
        <p:txBody>
          <a:bodyPr/>
          <a:lstStyle/>
          <a:p>
            <a:fld id="{782C32AA-0B6E-4768-B42A-D2E694DE956A}" type="datetimeFigureOut">
              <a:rPr lang="fr-FR" smtClean="0"/>
              <a:t>19/05/2024</a:t>
            </a:fld>
            <a:endParaRPr lang="fr-FR"/>
          </a:p>
        </p:txBody>
      </p:sp>
      <p:sp>
        <p:nvSpPr>
          <p:cNvPr id="6" name="Espace réservé du pied de page 5">
            <a:extLst>
              <a:ext uri="{FF2B5EF4-FFF2-40B4-BE49-F238E27FC236}">
                <a16:creationId xmlns:a16="http://schemas.microsoft.com/office/drawing/2014/main" id="{398FB627-BDF2-723E-2443-D033F2DE3DB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421581D-B71F-BBD8-D9A6-DA312F9B286C}"/>
              </a:ext>
            </a:extLst>
          </p:cNvPr>
          <p:cNvSpPr>
            <a:spLocks noGrp="1"/>
          </p:cNvSpPr>
          <p:nvPr>
            <p:ph type="sldNum" sz="quarter" idx="12"/>
          </p:nvPr>
        </p:nvSpPr>
        <p:spPr/>
        <p:txBody>
          <a:bodyPr/>
          <a:lstStyle/>
          <a:p>
            <a:fld id="{6FA68EC0-6BDB-4CDD-AAA4-B29924BE347D}" type="slidenum">
              <a:rPr lang="fr-FR" smtClean="0"/>
              <a:t>‹N°›</a:t>
            </a:fld>
            <a:endParaRPr lang="fr-FR"/>
          </a:p>
        </p:txBody>
      </p:sp>
    </p:spTree>
    <p:extLst>
      <p:ext uri="{BB962C8B-B14F-4D97-AF65-F5344CB8AC3E}">
        <p14:creationId xmlns:p14="http://schemas.microsoft.com/office/powerpoint/2010/main" val="420437802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95A8DA-22BE-F86E-EFB0-51CE73FC4AC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FA5462B-D03E-B2CE-A92E-A5A510D361E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82F5094-F74E-16DE-BEC0-4CA6CC50D5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518D912-D5D2-3B25-CC81-901805EE7461}"/>
              </a:ext>
            </a:extLst>
          </p:cNvPr>
          <p:cNvSpPr>
            <a:spLocks noGrp="1"/>
          </p:cNvSpPr>
          <p:nvPr>
            <p:ph type="dt" sz="half" idx="10"/>
          </p:nvPr>
        </p:nvSpPr>
        <p:spPr/>
        <p:txBody>
          <a:bodyPr/>
          <a:lstStyle/>
          <a:p>
            <a:fld id="{782C32AA-0B6E-4768-B42A-D2E694DE956A}" type="datetimeFigureOut">
              <a:rPr lang="fr-FR" smtClean="0"/>
              <a:t>19/05/2024</a:t>
            </a:fld>
            <a:endParaRPr lang="fr-FR"/>
          </a:p>
        </p:txBody>
      </p:sp>
      <p:sp>
        <p:nvSpPr>
          <p:cNvPr id="6" name="Espace réservé du pied de page 5">
            <a:extLst>
              <a:ext uri="{FF2B5EF4-FFF2-40B4-BE49-F238E27FC236}">
                <a16:creationId xmlns:a16="http://schemas.microsoft.com/office/drawing/2014/main" id="{68ABB81E-2CEF-6C4A-43D1-A039026F930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E72D34D-EEE8-884A-C594-F7306A2FCC84}"/>
              </a:ext>
            </a:extLst>
          </p:cNvPr>
          <p:cNvSpPr>
            <a:spLocks noGrp="1"/>
          </p:cNvSpPr>
          <p:nvPr>
            <p:ph type="sldNum" sz="quarter" idx="12"/>
          </p:nvPr>
        </p:nvSpPr>
        <p:spPr/>
        <p:txBody>
          <a:bodyPr/>
          <a:lstStyle/>
          <a:p>
            <a:fld id="{6FA68EC0-6BDB-4CDD-AAA4-B29924BE347D}" type="slidenum">
              <a:rPr lang="fr-FR" smtClean="0"/>
              <a:t>‹N°›</a:t>
            </a:fld>
            <a:endParaRPr lang="fr-FR"/>
          </a:p>
        </p:txBody>
      </p:sp>
    </p:spTree>
    <p:extLst>
      <p:ext uri="{BB962C8B-B14F-4D97-AF65-F5344CB8AC3E}">
        <p14:creationId xmlns:p14="http://schemas.microsoft.com/office/powerpoint/2010/main" val="248600546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D511BB-9CE3-8D66-3908-EFE088E8924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2E91FE9-E7AA-219D-61DA-3B1F8E6B37A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9B3E98A-A33A-8801-2B92-A25C4A103CE9}"/>
              </a:ext>
            </a:extLst>
          </p:cNvPr>
          <p:cNvSpPr>
            <a:spLocks noGrp="1"/>
          </p:cNvSpPr>
          <p:nvPr>
            <p:ph type="dt" sz="half" idx="10"/>
          </p:nvPr>
        </p:nvSpPr>
        <p:spPr/>
        <p:txBody>
          <a:bodyPr/>
          <a:lstStyle/>
          <a:p>
            <a:fld id="{782C32AA-0B6E-4768-B42A-D2E694DE956A}" type="datetimeFigureOut">
              <a:rPr lang="fr-FR" smtClean="0"/>
              <a:t>19/05/2024</a:t>
            </a:fld>
            <a:endParaRPr lang="fr-FR"/>
          </a:p>
        </p:txBody>
      </p:sp>
      <p:sp>
        <p:nvSpPr>
          <p:cNvPr id="5" name="Espace réservé du pied de page 4">
            <a:extLst>
              <a:ext uri="{FF2B5EF4-FFF2-40B4-BE49-F238E27FC236}">
                <a16:creationId xmlns:a16="http://schemas.microsoft.com/office/drawing/2014/main" id="{1387B44A-E7B5-D379-A57D-81FB566D50E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9BD80F8-4055-978F-E917-58FEA182916B}"/>
              </a:ext>
            </a:extLst>
          </p:cNvPr>
          <p:cNvSpPr>
            <a:spLocks noGrp="1"/>
          </p:cNvSpPr>
          <p:nvPr>
            <p:ph type="sldNum" sz="quarter" idx="12"/>
          </p:nvPr>
        </p:nvSpPr>
        <p:spPr/>
        <p:txBody>
          <a:bodyPr/>
          <a:lstStyle/>
          <a:p>
            <a:fld id="{6FA68EC0-6BDB-4CDD-AAA4-B29924BE347D}" type="slidenum">
              <a:rPr lang="fr-FR" smtClean="0"/>
              <a:t>‹N°›</a:t>
            </a:fld>
            <a:endParaRPr lang="fr-FR"/>
          </a:p>
        </p:txBody>
      </p:sp>
    </p:spTree>
    <p:extLst>
      <p:ext uri="{BB962C8B-B14F-4D97-AF65-F5344CB8AC3E}">
        <p14:creationId xmlns:p14="http://schemas.microsoft.com/office/powerpoint/2010/main" val="124327955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0BB2DB1-39B2-121B-EDD2-B4DE1E0C300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E2EAE7A-7086-5332-56B2-57EE3534ACC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E73934B-B670-20CA-C96B-3A8D03B62552}"/>
              </a:ext>
            </a:extLst>
          </p:cNvPr>
          <p:cNvSpPr>
            <a:spLocks noGrp="1"/>
          </p:cNvSpPr>
          <p:nvPr>
            <p:ph type="dt" sz="half" idx="10"/>
          </p:nvPr>
        </p:nvSpPr>
        <p:spPr/>
        <p:txBody>
          <a:bodyPr/>
          <a:lstStyle/>
          <a:p>
            <a:fld id="{782C32AA-0B6E-4768-B42A-D2E694DE956A}" type="datetimeFigureOut">
              <a:rPr lang="fr-FR" smtClean="0"/>
              <a:t>19/05/2024</a:t>
            </a:fld>
            <a:endParaRPr lang="fr-FR"/>
          </a:p>
        </p:txBody>
      </p:sp>
      <p:sp>
        <p:nvSpPr>
          <p:cNvPr id="5" name="Espace réservé du pied de page 4">
            <a:extLst>
              <a:ext uri="{FF2B5EF4-FFF2-40B4-BE49-F238E27FC236}">
                <a16:creationId xmlns:a16="http://schemas.microsoft.com/office/drawing/2014/main" id="{1B26C44B-0C7D-536F-26D1-EC013886CEE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D05B5B-B0B4-62CE-4A9E-7FD0EC8C0E78}"/>
              </a:ext>
            </a:extLst>
          </p:cNvPr>
          <p:cNvSpPr>
            <a:spLocks noGrp="1"/>
          </p:cNvSpPr>
          <p:nvPr>
            <p:ph type="sldNum" sz="quarter" idx="12"/>
          </p:nvPr>
        </p:nvSpPr>
        <p:spPr/>
        <p:txBody>
          <a:bodyPr/>
          <a:lstStyle/>
          <a:p>
            <a:fld id="{6FA68EC0-6BDB-4CDD-AAA4-B29924BE347D}" type="slidenum">
              <a:rPr lang="fr-FR" smtClean="0"/>
              <a:t>‹N°›</a:t>
            </a:fld>
            <a:endParaRPr lang="fr-FR"/>
          </a:p>
        </p:txBody>
      </p:sp>
    </p:spTree>
    <p:extLst>
      <p:ext uri="{BB962C8B-B14F-4D97-AF65-F5344CB8AC3E}">
        <p14:creationId xmlns:p14="http://schemas.microsoft.com/office/powerpoint/2010/main" val="391973353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581D8B2-7F47-7802-821B-FA0F46BAA04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2CFECDA-1F84-C489-AF37-46849EBDCA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ECD7C6B-D1BE-75C8-FF67-B5239E8BF8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82C32AA-0B6E-4768-B42A-D2E694DE956A}" type="datetimeFigureOut">
              <a:rPr lang="fr-FR" smtClean="0"/>
              <a:t>19/05/2024</a:t>
            </a:fld>
            <a:endParaRPr lang="fr-FR"/>
          </a:p>
        </p:txBody>
      </p:sp>
      <p:sp>
        <p:nvSpPr>
          <p:cNvPr id="5" name="Espace réservé du pied de page 4">
            <a:extLst>
              <a:ext uri="{FF2B5EF4-FFF2-40B4-BE49-F238E27FC236}">
                <a16:creationId xmlns:a16="http://schemas.microsoft.com/office/drawing/2014/main" id="{387AD648-1C16-3EDA-DBB9-B46624C2FB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C0A0A9E-580B-84A6-44B1-E9A8CD8455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FA68EC0-6BDB-4CDD-AAA4-B29924BE347D}" type="slidenum">
              <a:rPr lang="fr-FR" smtClean="0"/>
              <a:t>‹N°›</a:t>
            </a:fld>
            <a:endParaRPr lang="fr-FR"/>
          </a:p>
        </p:txBody>
      </p:sp>
    </p:spTree>
    <p:extLst>
      <p:ext uri="{BB962C8B-B14F-4D97-AF65-F5344CB8AC3E}">
        <p14:creationId xmlns:p14="http://schemas.microsoft.com/office/powerpoint/2010/main" val="27750760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hotographie aérienne, plein air, Vue plongeante, eau&#10;&#10;Description générée automatiquement">
            <a:extLst>
              <a:ext uri="{FF2B5EF4-FFF2-40B4-BE49-F238E27FC236}">
                <a16:creationId xmlns:a16="http://schemas.microsoft.com/office/drawing/2014/main" id="{6208EEDC-CF6C-2E44-CC96-0FE7ADBA335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48757" y="279000"/>
            <a:ext cx="9894486" cy="6300000"/>
          </a:xfrm>
          <a:prstGeom prst="rect">
            <a:avLst/>
          </a:prstGeom>
          <a:effectLst>
            <a:softEdge rad="635000"/>
          </a:effectLst>
        </p:spPr>
      </p:pic>
      <p:sp>
        <p:nvSpPr>
          <p:cNvPr id="4" name="ZoneTexte 3">
            <a:extLst>
              <a:ext uri="{FF2B5EF4-FFF2-40B4-BE49-F238E27FC236}">
                <a16:creationId xmlns:a16="http://schemas.microsoft.com/office/drawing/2014/main" id="{1F7E290E-3B63-7400-232F-D336AA940105}"/>
              </a:ext>
            </a:extLst>
          </p:cNvPr>
          <p:cNvSpPr txBox="1"/>
          <p:nvPr/>
        </p:nvSpPr>
        <p:spPr>
          <a:xfrm>
            <a:off x="3918857" y="5809559"/>
            <a:ext cx="9444446" cy="769441"/>
          </a:xfrm>
          <a:prstGeom prst="rect">
            <a:avLst/>
          </a:prstGeom>
          <a:noFill/>
        </p:spPr>
        <p:txBody>
          <a:bodyPr wrap="square" rtlCol="0">
            <a:spAutoFit/>
          </a:bodyPr>
          <a:lstStyle/>
          <a:p>
            <a:endParaRPr lang="fr-FR" sz="2000" dirty="0"/>
          </a:p>
          <a:p>
            <a:r>
              <a:rPr lang="fr-FR" sz="2400" b="1" dirty="0"/>
              <a:t>Vue aérienne de l'île de Nantes.</a:t>
            </a:r>
          </a:p>
        </p:txBody>
      </p:sp>
      <p:sp>
        <p:nvSpPr>
          <p:cNvPr id="5" name="ZoneTexte 4">
            <a:extLst>
              <a:ext uri="{FF2B5EF4-FFF2-40B4-BE49-F238E27FC236}">
                <a16:creationId xmlns:a16="http://schemas.microsoft.com/office/drawing/2014/main" id="{32AE8936-5489-9A83-1181-ADF9F5015CEA}"/>
              </a:ext>
            </a:extLst>
          </p:cNvPr>
          <p:cNvSpPr txBox="1"/>
          <p:nvPr/>
        </p:nvSpPr>
        <p:spPr>
          <a:xfrm>
            <a:off x="3749041" y="849087"/>
            <a:ext cx="6596742" cy="523220"/>
          </a:xfrm>
          <a:prstGeom prst="rect">
            <a:avLst/>
          </a:prstGeom>
          <a:noFill/>
        </p:spPr>
        <p:txBody>
          <a:bodyPr wrap="square" rtlCol="0">
            <a:spAutoFit/>
          </a:bodyPr>
          <a:lstStyle/>
          <a:p>
            <a:r>
              <a:rPr lang="fr-FR" sz="2800" b="1" dirty="0"/>
              <a:t>Nantes –Loire Atlantique –N°1</a:t>
            </a:r>
          </a:p>
        </p:txBody>
      </p:sp>
    </p:spTree>
    <p:extLst>
      <p:ext uri="{BB962C8B-B14F-4D97-AF65-F5344CB8AC3E}">
        <p14:creationId xmlns:p14="http://schemas.microsoft.com/office/powerpoint/2010/main" val="124244225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sndAc>
          <p:stSnd loop="1">
            <p:snd r:embed="rId2" name="Le pont de Nantes (Arr. By guy béart).wav"/>
          </p:stSnd>
        </p:sndAc>
      </p:transition>
    </mc:Choice>
    <mc:Fallback>
      <p:transition spd="slow" advClick="0" advTm="8000">
        <p:fade/>
        <p:sndAc>
          <p:stSnd loop="1">
            <p:snd r:embed="rId2" name="Le pont de Nantes (Arr. By guy béart).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4CB4E06-C14A-61F6-4057-430EDA02E0C8}"/>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t>Le centre-ville de Nantes est un des onze quartiers administratifs de la ville. Comme son nom l'indique, il en constitue la partie la plus centrale, formant la zone historique, regroupant un grand nombre de commerces et d'emplois. Il contient les fonctions stratégiques de la métropole nantaise : bâtiments administratifs, sièges de sociétés et hôtel de ville. C'est également le centre culturel de la cité grâce à la présence de nombreux musées, bars, restaurants, églises, attractions touristiques, etc. Le centre-ville de Nantes englobe la quasi-totalité d'un secteur sauvegardé défini en 1972 et 1998.</a:t>
            </a:r>
          </a:p>
        </p:txBody>
      </p:sp>
    </p:spTree>
    <p:extLst>
      <p:ext uri="{BB962C8B-B14F-4D97-AF65-F5344CB8AC3E}">
        <p14:creationId xmlns:p14="http://schemas.microsoft.com/office/powerpoint/2010/main" val="126332678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statue&#10;&#10;Description générée automatiquement">
            <a:extLst>
              <a:ext uri="{FF2B5EF4-FFF2-40B4-BE49-F238E27FC236}">
                <a16:creationId xmlns:a16="http://schemas.microsoft.com/office/drawing/2014/main" id="{D838AAC4-7559-7F34-953E-78ACC95B4C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0972" y="279000"/>
            <a:ext cx="8190056" cy="6300000"/>
          </a:xfrm>
          <a:prstGeom prst="rect">
            <a:avLst/>
          </a:prstGeom>
          <a:effectLst>
            <a:softEdge rad="635000"/>
          </a:effectLst>
        </p:spPr>
      </p:pic>
      <p:sp>
        <p:nvSpPr>
          <p:cNvPr id="4" name="ZoneTexte 3">
            <a:extLst>
              <a:ext uri="{FF2B5EF4-FFF2-40B4-BE49-F238E27FC236}">
                <a16:creationId xmlns:a16="http://schemas.microsoft.com/office/drawing/2014/main" id="{AAB24C4A-5D96-5B59-AD63-244EBFC5692A}"/>
              </a:ext>
            </a:extLst>
          </p:cNvPr>
          <p:cNvSpPr txBox="1"/>
          <p:nvPr/>
        </p:nvSpPr>
        <p:spPr>
          <a:xfrm>
            <a:off x="2810869" y="279000"/>
            <a:ext cx="10082171" cy="461665"/>
          </a:xfrm>
          <a:prstGeom prst="rect">
            <a:avLst/>
          </a:prstGeom>
          <a:noFill/>
        </p:spPr>
        <p:txBody>
          <a:bodyPr wrap="square" rtlCol="0">
            <a:spAutoFit/>
          </a:bodyPr>
          <a:lstStyle/>
          <a:p>
            <a:r>
              <a:rPr lang="fr-FR" sz="2400" b="1" dirty="0"/>
              <a:t> </a:t>
            </a:r>
          </a:p>
        </p:txBody>
      </p:sp>
      <p:sp>
        <p:nvSpPr>
          <p:cNvPr id="2" name="ZoneTexte 1">
            <a:extLst>
              <a:ext uri="{FF2B5EF4-FFF2-40B4-BE49-F238E27FC236}">
                <a16:creationId xmlns:a16="http://schemas.microsoft.com/office/drawing/2014/main" id="{55163338-84D6-7803-408E-230E85B20AD8}"/>
              </a:ext>
            </a:extLst>
          </p:cNvPr>
          <p:cNvSpPr txBox="1"/>
          <p:nvPr/>
        </p:nvSpPr>
        <p:spPr>
          <a:xfrm>
            <a:off x="4528970" y="5754081"/>
            <a:ext cx="7551868" cy="830997"/>
          </a:xfrm>
          <a:prstGeom prst="rect">
            <a:avLst/>
          </a:prstGeom>
          <a:noFill/>
        </p:spPr>
        <p:txBody>
          <a:bodyPr wrap="square" rtlCol="0">
            <a:spAutoFit/>
          </a:bodyPr>
          <a:lstStyle/>
          <a:p>
            <a:endParaRPr lang="fr-FR" sz="2400" b="1" dirty="0"/>
          </a:p>
          <a:p>
            <a:r>
              <a:rPr lang="fr-FR" sz="2400" b="1" dirty="0"/>
              <a:t>4 Place Marc Elder à Nantes</a:t>
            </a:r>
          </a:p>
        </p:txBody>
      </p:sp>
    </p:spTree>
    <p:extLst>
      <p:ext uri="{BB962C8B-B14F-4D97-AF65-F5344CB8AC3E}">
        <p14:creationId xmlns:p14="http://schemas.microsoft.com/office/powerpoint/2010/main" val="407204405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74093036-B902-787F-2FE2-DDB068AA06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9B549D32-A16C-998E-C69D-86F95C3F5133}"/>
              </a:ext>
            </a:extLst>
          </p:cNvPr>
          <p:cNvSpPr txBox="1"/>
          <p:nvPr/>
        </p:nvSpPr>
        <p:spPr>
          <a:xfrm>
            <a:off x="3735978" y="6089970"/>
            <a:ext cx="7707085" cy="461665"/>
          </a:xfrm>
          <a:prstGeom prst="rect">
            <a:avLst/>
          </a:prstGeom>
          <a:noFill/>
        </p:spPr>
        <p:txBody>
          <a:bodyPr wrap="square" rtlCol="0">
            <a:spAutoFit/>
          </a:bodyPr>
          <a:lstStyle/>
          <a:p>
            <a:r>
              <a:rPr lang="fr-FR" sz="2400" b="1" dirty="0"/>
              <a:t>Nantes : l'Erdre et la tour Bretagne.</a:t>
            </a:r>
          </a:p>
        </p:txBody>
      </p:sp>
    </p:spTree>
    <p:extLst>
      <p:ext uri="{BB962C8B-B14F-4D97-AF65-F5344CB8AC3E}">
        <p14:creationId xmlns:p14="http://schemas.microsoft.com/office/powerpoint/2010/main" val="239726777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scène, intérieur, fenêtre&#10;&#10;Description générée automatiquement">
            <a:extLst>
              <a:ext uri="{FF2B5EF4-FFF2-40B4-BE49-F238E27FC236}">
                <a16:creationId xmlns:a16="http://schemas.microsoft.com/office/drawing/2014/main" id="{1294930C-8F39-0C3E-33A8-49563D66013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317500"/>
          </a:effectLst>
        </p:spPr>
      </p:pic>
      <p:sp>
        <p:nvSpPr>
          <p:cNvPr id="4" name="ZoneTexte 3">
            <a:extLst>
              <a:ext uri="{FF2B5EF4-FFF2-40B4-BE49-F238E27FC236}">
                <a16:creationId xmlns:a16="http://schemas.microsoft.com/office/drawing/2014/main" id="{2410DB6F-3F02-EBCE-E420-7F5F071C2F66}"/>
              </a:ext>
            </a:extLst>
          </p:cNvPr>
          <p:cNvSpPr txBox="1"/>
          <p:nvPr/>
        </p:nvSpPr>
        <p:spPr>
          <a:xfrm>
            <a:off x="3474720" y="6014273"/>
            <a:ext cx="8595360" cy="738664"/>
          </a:xfrm>
          <a:prstGeom prst="rect">
            <a:avLst/>
          </a:prstGeom>
          <a:noFill/>
        </p:spPr>
        <p:txBody>
          <a:bodyPr wrap="square" rtlCol="0">
            <a:spAutoFit/>
          </a:bodyPr>
          <a:lstStyle/>
          <a:p>
            <a:endParaRPr lang="fr-FR" dirty="0"/>
          </a:p>
          <a:p>
            <a:r>
              <a:rPr lang="fr-FR" sz="2400" b="1" dirty="0"/>
              <a:t>Passage Pommeraye, Nantes (France)</a:t>
            </a:r>
          </a:p>
        </p:txBody>
      </p:sp>
    </p:spTree>
    <p:extLst>
      <p:ext uri="{BB962C8B-B14F-4D97-AF65-F5344CB8AC3E}">
        <p14:creationId xmlns:p14="http://schemas.microsoft.com/office/powerpoint/2010/main" val="161907515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ateau, eau&#10;&#10;Description générée automatiquement">
            <a:extLst>
              <a:ext uri="{FF2B5EF4-FFF2-40B4-BE49-F238E27FC236}">
                <a16:creationId xmlns:a16="http://schemas.microsoft.com/office/drawing/2014/main" id="{ABB8D31C-37DC-03AA-B942-63E6F55298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317500"/>
          </a:effectLst>
        </p:spPr>
      </p:pic>
      <p:sp>
        <p:nvSpPr>
          <p:cNvPr id="4" name="ZoneTexte 3">
            <a:extLst>
              <a:ext uri="{FF2B5EF4-FFF2-40B4-BE49-F238E27FC236}">
                <a16:creationId xmlns:a16="http://schemas.microsoft.com/office/drawing/2014/main" id="{EE15A7C9-3CB6-E4EB-204B-6088F5DA7F65}"/>
              </a:ext>
            </a:extLst>
          </p:cNvPr>
          <p:cNvSpPr txBox="1"/>
          <p:nvPr/>
        </p:nvSpPr>
        <p:spPr>
          <a:xfrm>
            <a:off x="2762845" y="5854672"/>
            <a:ext cx="7458892" cy="830997"/>
          </a:xfrm>
          <a:prstGeom prst="rect">
            <a:avLst/>
          </a:prstGeom>
          <a:noFill/>
        </p:spPr>
        <p:txBody>
          <a:bodyPr wrap="square" rtlCol="0">
            <a:spAutoFit/>
          </a:bodyPr>
          <a:lstStyle/>
          <a:p>
            <a:endParaRPr lang="fr-FR" sz="2400" b="1" dirty="0"/>
          </a:p>
          <a:p>
            <a:r>
              <a:rPr lang="fr-FR" sz="2400" b="1" dirty="0"/>
              <a:t>Port de Nantes (escale du </a:t>
            </a:r>
            <a:r>
              <a:rPr lang="fr-FR" sz="2400" b="1" dirty="0" err="1"/>
              <a:t>Marité</a:t>
            </a:r>
            <a:r>
              <a:rPr lang="fr-FR" sz="2400" b="1" dirty="0"/>
              <a:t> quai de la Fosse)</a:t>
            </a:r>
          </a:p>
        </p:txBody>
      </p:sp>
    </p:spTree>
    <p:extLst>
      <p:ext uri="{BB962C8B-B14F-4D97-AF65-F5344CB8AC3E}">
        <p14:creationId xmlns:p14="http://schemas.microsoft.com/office/powerpoint/2010/main" val="324986709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nuage&#10;&#10;Description générée automatiquement">
            <a:extLst>
              <a:ext uri="{FF2B5EF4-FFF2-40B4-BE49-F238E27FC236}">
                <a16:creationId xmlns:a16="http://schemas.microsoft.com/office/drawing/2014/main" id="{E110BDFD-F816-3E83-2DD3-1D8AA63D31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6" y="184334"/>
            <a:ext cx="9183607" cy="6120000"/>
          </a:xfrm>
          <a:prstGeom prst="rect">
            <a:avLst/>
          </a:prstGeom>
          <a:effectLst>
            <a:softEdge rad="317500"/>
          </a:effectLst>
        </p:spPr>
      </p:pic>
      <p:sp>
        <p:nvSpPr>
          <p:cNvPr id="4" name="ZoneTexte 3">
            <a:extLst>
              <a:ext uri="{FF2B5EF4-FFF2-40B4-BE49-F238E27FC236}">
                <a16:creationId xmlns:a16="http://schemas.microsoft.com/office/drawing/2014/main" id="{3F1F6414-1F1F-4CFF-17A5-DC7416B3DD20}"/>
              </a:ext>
            </a:extLst>
          </p:cNvPr>
          <p:cNvSpPr txBox="1"/>
          <p:nvPr/>
        </p:nvSpPr>
        <p:spPr>
          <a:xfrm>
            <a:off x="1896081" y="6027003"/>
            <a:ext cx="9403290" cy="830997"/>
          </a:xfrm>
          <a:prstGeom prst="rect">
            <a:avLst/>
          </a:prstGeom>
          <a:noFill/>
        </p:spPr>
        <p:txBody>
          <a:bodyPr wrap="square" rtlCol="0">
            <a:spAutoFit/>
          </a:bodyPr>
          <a:lstStyle/>
          <a:p>
            <a:r>
              <a:rPr lang="fr-FR" sz="2400" b="1" dirty="0"/>
              <a:t>Photo grand angle de la Cathédrale Saint Pierre et Saint Paul de Nantes. HDR réalisé à partir de plusieurs expositions différentes.</a:t>
            </a:r>
          </a:p>
        </p:txBody>
      </p:sp>
    </p:spTree>
    <p:extLst>
      <p:ext uri="{BB962C8B-B14F-4D97-AF65-F5344CB8AC3E}">
        <p14:creationId xmlns:p14="http://schemas.microsoft.com/office/powerpoint/2010/main" val="392745783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lac&#10;&#10;Description générée automatiquement">
            <a:extLst>
              <a:ext uri="{FF2B5EF4-FFF2-40B4-BE49-F238E27FC236}">
                <a16:creationId xmlns:a16="http://schemas.microsoft.com/office/drawing/2014/main" id="{0430AB75-6AE4-D144-16BB-D9307831B8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31927150-42F0-BC3E-94DF-0894CEA74DC1}"/>
              </a:ext>
            </a:extLst>
          </p:cNvPr>
          <p:cNvSpPr txBox="1"/>
          <p:nvPr/>
        </p:nvSpPr>
        <p:spPr>
          <a:xfrm>
            <a:off x="4415245" y="5645667"/>
            <a:ext cx="9104812" cy="830997"/>
          </a:xfrm>
          <a:prstGeom prst="rect">
            <a:avLst/>
          </a:prstGeom>
          <a:noFill/>
        </p:spPr>
        <p:txBody>
          <a:bodyPr wrap="square" rtlCol="0">
            <a:spAutoFit/>
          </a:bodyPr>
          <a:lstStyle/>
          <a:p>
            <a:endParaRPr lang="fr-FR" sz="2400" b="1" dirty="0"/>
          </a:p>
          <a:p>
            <a:r>
              <a:rPr lang="fr-FR" sz="2400" b="1" dirty="0"/>
              <a:t>Nantes vue de la Loire.</a:t>
            </a:r>
          </a:p>
        </p:txBody>
      </p:sp>
    </p:spTree>
    <p:extLst>
      <p:ext uri="{BB962C8B-B14F-4D97-AF65-F5344CB8AC3E}">
        <p14:creationId xmlns:p14="http://schemas.microsoft.com/office/powerpoint/2010/main" val="78573587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A276B224-170E-4BDA-DA00-CEB602E22E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F7EAD682-B115-1F93-1609-A97676CD194F}"/>
              </a:ext>
            </a:extLst>
          </p:cNvPr>
          <p:cNvSpPr txBox="1"/>
          <p:nvPr/>
        </p:nvSpPr>
        <p:spPr>
          <a:xfrm>
            <a:off x="1968069" y="5750336"/>
            <a:ext cx="10223931" cy="738664"/>
          </a:xfrm>
          <a:prstGeom prst="rect">
            <a:avLst/>
          </a:prstGeom>
          <a:noFill/>
        </p:spPr>
        <p:txBody>
          <a:bodyPr wrap="square" rtlCol="0">
            <a:spAutoFit/>
          </a:bodyPr>
          <a:lstStyle/>
          <a:p>
            <a:endParaRPr lang="fr-FR" dirty="0"/>
          </a:p>
          <a:p>
            <a:r>
              <a:rPr lang="fr-FR" sz="2400" b="1" dirty="0"/>
              <a:t>L'Erdre et le quai Henri-Barbusse, au fond la tour Bretagne.</a:t>
            </a:r>
          </a:p>
        </p:txBody>
      </p:sp>
    </p:spTree>
    <p:extLst>
      <p:ext uri="{BB962C8B-B14F-4D97-AF65-F5344CB8AC3E}">
        <p14:creationId xmlns:p14="http://schemas.microsoft.com/office/powerpoint/2010/main" val="292356715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ateau, bâtiment, transport&#10;&#10;Description générée automatiquement">
            <a:extLst>
              <a:ext uri="{FF2B5EF4-FFF2-40B4-BE49-F238E27FC236}">
                <a16:creationId xmlns:a16="http://schemas.microsoft.com/office/drawing/2014/main" id="{916B8C3A-10AD-176B-CC73-B70506D9B4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213" y="189000"/>
            <a:ext cx="4484432" cy="6480000"/>
          </a:xfrm>
          <a:prstGeom prst="rect">
            <a:avLst/>
          </a:prstGeom>
          <a:ln w="44450">
            <a:solidFill>
              <a:srgbClr val="7030A0"/>
            </a:solidFill>
          </a:ln>
        </p:spPr>
      </p:pic>
      <p:sp>
        <p:nvSpPr>
          <p:cNvPr id="4" name="ZoneTexte 3">
            <a:extLst>
              <a:ext uri="{FF2B5EF4-FFF2-40B4-BE49-F238E27FC236}">
                <a16:creationId xmlns:a16="http://schemas.microsoft.com/office/drawing/2014/main" id="{CE0290C9-7EED-C71C-9154-919C0C34A968}"/>
              </a:ext>
            </a:extLst>
          </p:cNvPr>
          <p:cNvSpPr txBox="1"/>
          <p:nvPr/>
        </p:nvSpPr>
        <p:spPr>
          <a:xfrm>
            <a:off x="1340955" y="5468671"/>
            <a:ext cx="2690948" cy="1200329"/>
          </a:xfrm>
          <a:prstGeom prst="rect">
            <a:avLst/>
          </a:prstGeom>
          <a:noFill/>
        </p:spPr>
        <p:txBody>
          <a:bodyPr wrap="square" rtlCol="0">
            <a:spAutoFit/>
          </a:bodyPr>
          <a:lstStyle/>
          <a:p>
            <a:r>
              <a:rPr lang="fr-FR" sz="2400" b="1" dirty="0"/>
              <a:t>La butte Sainte-Anne et le </a:t>
            </a:r>
            <a:r>
              <a:rPr lang="fr-FR" sz="2400" b="1" dirty="0" err="1"/>
              <a:t>Navibus</a:t>
            </a:r>
            <a:r>
              <a:rPr lang="fr-FR" sz="2400" b="1" dirty="0"/>
              <a:t>.</a:t>
            </a:r>
          </a:p>
        </p:txBody>
      </p:sp>
      <p:pic>
        <p:nvPicPr>
          <p:cNvPr id="6" name="Image 5" descr="Une image contenant plein air, bâtiment, ciel, fenêtre&#10;&#10;Description générée automatiquement">
            <a:extLst>
              <a:ext uri="{FF2B5EF4-FFF2-40B4-BE49-F238E27FC236}">
                <a16:creationId xmlns:a16="http://schemas.microsoft.com/office/drawing/2014/main" id="{B69A3D5D-A05D-7B18-6354-5715496550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71011" y="189000"/>
            <a:ext cx="6480000" cy="6480000"/>
          </a:xfrm>
          <a:prstGeom prst="rect">
            <a:avLst/>
          </a:prstGeom>
          <a:ln w="41275">
            <a:solidFill>
              <a:srgbClr val="7030A0"/>
            </a:solidFill>
          </a:ln>
        </p:spPr>
      </p:pic>
      <p:sp>
        <p:nvSpPr>
          <p:cNvPr id="7" name="ZoneTexte 6">
            <a:extLst>
              <a:ext uri="{FF2B5EF4-FFF2-40B4-BE49-F238E27FC236}">
                <a16:creationId xmlns:a16="http://schemas.microsoft.com/office/drawing/2014/main" id="{F2037512-72CF-A543-39F7-E7D9584786D3}"/>
              </a:ext>
            </a:extLst>
          </p:cNvPr>
          <p:cNvSpPr txBox="1"/>
          <p:nvPr/>
        </p:nvSpPr>
        <p:spPr>
          <a:xfrm>
            <a:off x="5654938" y="189000"/>
            <a:ext cx="6196073" cy="830997"/>
          </a:xfrm>
          <a:prstGeom prst="rect">
            <a:avLst/>
          </a:prstGeom>
          <a:noFill/>
        </p:spPr>
        <p:txBody>
          <a:bodyPr wrap="square" rtlCol="0">
            <a:spAutoFit/>
          </a:bodyPr>
          <a:lstStyle/>
          <a:p>
            <a:r>
              <a:rPr lang="fr-FR" sz="2400" b="1"/>
              <a:t>Porte Saint-Pierre, vestige de l'ancienne enceinte de la ville.</a:t>
            </a:r>
            <a:endParaRPr lang="fr-FR" sz="2400" b="1" dirty="0"/>
          </a:p>
        </p:txBody>
      </p:sp>
    </p:spTree>
    <p:extLst>
      <p:ext uri="{BB962C8B-B14F-4D97-AF65-F5344CB8AC3E}">
        <p14:creationId xmlns:p14="http://schemas.microsoft.com/office/powerpoint/2010/main" val="346872225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eau&#10;&#10;Description générée automatiquement">
            <a:extLst>
              <a:ext uri="{FF2B5EF4-FFF2-40B4-BE49-F238E27FC236}">
                <a16:creationId xmlns:a16="http://schemas.microsoft.com/office/drawing/2014/main" id="{013CD769-834A-9E4A-D2CE-A2DE311AC2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5886" y="369000"/>
            <a:ext cx="8160000" cy="6120000"/>
          </a:xfrm>
          <a:prstGeom prst="rect">
            <a:avLst/>
          </a:prstGeom>
          <a:effectLst>
            <a:softEdge rad="317500"/>
          </a:effectLst>
        </p:spPr>
      </p:pic>
      <p:sp>
        <p:nvSpPr>
          <p:cNvPr id="4" name="ZoneTexte 3">
            <a:extLst>
              <a:ext uri="{FF2B5EF4-FFF2-40B4-BE49-F238E27FC236}">
                <a16:creationId xmlns:a16="http://schemas.microsoft.com/office/drawing/2014/main" id="{6B0C68E8-3360-326D-A39C-DE6CCF61186B}"/>
              </a:ext>
            </a:extLst>
          </p:cNvPr>
          <p:cNvSpPr txBox="1"/>
          <p:nvPr/>
        </p:nvSpPr>
        <p:spPr>
          <a:xfrm>
            <a:off x="1018904" y="5912729"/>
            <a:ext cx="11173096" cy="738664"/>
          </a:xfrm>
          <a:prstGeom prst="rect">
            <a:avLst/>
          </a:prstGeom>
          <a:noFill/>
        </p:spPr>
        <p:txBody>
          <a:bodyPr wrap="square" rtlCol="0">
            <a:spAutoFit/>
          </a:bodyPr>
          <a:lstStyle/>
          <a:p>
            <a:endParaRPr lang="fr-FR" dirty="0"/>
          </a:p>
          <a:p>
            <a:r>
              <a:rPr lang="fr-FR" sz="2400" b="1" dirty="0"/>
              <a:t>Pont de Pirmil, reliant le quartier Saint-Jacques avec le reste de la ville</a:t>
            </a:r>
          </a:p>
        </p:txBody>
      </p:sp>
    </p:spTree>
    <p:extLst>
      <p:ext uri="{BB962C8B-B14F-4D97-AF65-F5344CB8AC3E}">
        <p14:creationId xmlns:p14="http://schemas.microsoft.com/office/powerpoint/2010/main" val="382537810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18DBE134-E71C-D92F-7078-E422463663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4556" y="189000"/>
            <a:ext cx="4345349" cy="6480000"/>
          </a:xfrm>
          <a:prstGeom prst="rect">
            <a:avLst/>
          </a:prstGeom>
          <a:ln w="38100">
            <a:solidFill>
              <a:srgbClr val="7030A0"/>
            </a:solidFill>
          </a:ln>
        </p:spPr>
      </p:pic>
      <p:sp>
        <p:nvSpPr>
          <p:cNvPr id="4" name="ZoneTexte 3">
            <a:extLst>
              <a:ext uri="{FF2B5EF4-FFF2-40B4-BE49-F238E27FC236}">
                <a16:creationId xmlns:a16="http://schemas.microsoft.com/office/drawing/2014/main" id="{0FEA9185-C122-B191-CF4C-F49FD0EAEFBE}"/>
              </a:ext>
            </a:extLst>
          </p:cNvPr>
          <p:cNvSpPr txBox="1"/>
          <p:nvPr/>
        </p:nvSpPr>
        <p:spPr>
          <a:xfrm>
            <a:off x="794556" y="-179641"/>
            <a:ext cx="4345349" cy="1138773"/>
          </a:xfrm>
          <a:prstGeom prst="rect">
            <a:avLst/>
          </a:prstGeom>
          <a:noFill/>
        </p:spPr>
        <p:txBody>
          <a:bodyPr wrap="square" rtlCol="0">
            <a:spAutoFit/>
          </a:bodyPr>
          <a:lstStyle/>
          <a:p>
            <a:endParaRPr lang="fr-FR" sz="2000" dirty="0"/>
          </a:p>
          <a:p>
            <a:r>
              <a:rPr lang="fr-FR" sz="2400" b="1" dirty="0">
                <a:solidFill>
                  <a:schemeClr val="bg1"/>
                </a:solidFill>
              </a:rPr>
              <a:t>La maison des Apothicaires, place du Change.</a:t>
            </a:r>
          </a:p>
        </p:txBody>
      </p:sp>
      <p:pic>
        <p:nvPicPr>
          <p:cNvPr id="7" name="Image 6" descr="Une image contenant plein air, fenêtre, bâtiment, façade&#10;&#10;Description générée automatiquement">
            <a:extLst>
              <a:ext uri="{FF2B5EF4-FFF2-40B4-BE49-F238E27FC236}">
                <a16:creationId xmlns:a16="http://schemas.microsoft.com/office/drawing/2014/main" id="{3A2E5379-4DC9-5557-D721-E6DC63235E5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52097" y="189000"/>
            <a:ext cx="4291391" cy="6480000"/>
          </a:xfrm>
          <a:prstGeom prst="rect">
            <a:avLst/>
          </a:prstGeom>
          <a:ln w="44450">
            <a:solidFill>
              <a:srgbClr val="7030A0"/>
            </a:solidFill>
          </a:ln>
        </p:spPr>
      </p:pic>
      <p:sp>
        <p:nvSpPr>
          <p:cNvPr id="8" name="ZoneTexte 7">
            <a:extLst>
              <a:ext uri="{FF2B5EF4-FFF2-40B4-BE49-F238E27FC236}">
                <a16:creationId xmlns:a16="http://schemas.microsoft.com/office/drawing/2014/main" id="{9A53788E-5EAC-4221-BC6C-819397D4D605}"/>
              </a:ext>
            </a:extLst>
          </p:cNvPr>
          <p:cNvSpPr txBox="1"/>
          <p:nvPr/>
        </p:nvSpPr>
        <p:spPr>
          <a:xfrm>
            <a:off x="7169732" y="6207335"/>
            <a:ext cx="4717468" cy="461665"/>
          </a:xfrm>
          <a:prstGeom prst="rect">
            <a:avLst/>
          </a:prstGeom>
          <a:noFill/>
        </p:spPr>
        <p:txBody>
          <a:bodyPr wrap="square" rtlCol="0">
            <a:spAutoFit/>
          </a:bodyPr>
          <a:lstStyle/>
          <a:p>
            <a:r>
              <a:rPr lang="fr-FR" sz="2400" b="1" dirty="0">
                <a:solidFill>
                  <a:schemeClr val="bg1"/>
                </a:solidFill>
              </a:rPr>
              <a:t>Maison de la rue de la Juiverie.</a:t>
            </a:r>
          </a:p>
        </p:txBody>
      </p:sp>
    </p:spTree>
    <p:extLst>
      <p:ext uri="{BB962C8B-B14F-4D97-AF65-F5344CB8AC3E}">
        <p14:creationId xmlns:p14="http://schemas.microsoft.com/office/powerpoint/2010/main" val="425797343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texte, plein air, fenêtre&#10;&#10;Description générée automatiquement">
            <a:extLst>
              <a:ext uri="{FF2B5EF4-FFF2-40B4-BE49-F238E27FC236}">
                <a16:creationId xmlns:a16="http://schemas.microsoft.com/office/drawing/2014/main" id="{110C046B-2FB3-7271-752B-22110515C5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9" y="369000"/>
            <a:ext cx="9183601" cy="6120000"/>
          </a:xfrm>
          <a:prstGeom prst="rect">
            <a:avLst/>
          </a:prstGeom>
          <a:effectLst>
            <a:softEdge rad="317500"/>
          </a:effectLst>
        </p:spPr>
      </p:pic>
      <p:sp>
        <p:nvSpPr>
          <p:cNvPr id="4" name="ZoneTexte 3">
            <a:extLst>
              <a:ext uri="{FF2B5EF4-FFF2-40B4-BE49-F238E27FC236}">
                <a16:creationId xmlns:a16="http://schemas.microsoft.com/office/drawing/2014/main" id="{990F4137-B410-F253-3FA0-721DC025896E}"/>
              </a:ext>
            </a:extLst>
          </p:cNvPr>
          <p:cNvSpPr txBox="1"/>
          <p:nvPr/>
        </p:nvSpPr>
        <p:spPr>
          <a:xfrm>
            <a:off x="3853542" y="6258167"/>
            <a:ext cx="8843555" cy="461665"/>
          </a:xfrm>
          <a:prstGeom prst="rect">
            <a:avLst/>
          </a:prstGeom>
          <a:noFill/>
        </p:spPr>
        <p:txBody>
          <a:bodyPr wrap="square" rtlCol="0">
            <a:spAutoFit/>
          </a:bodyPr>
          <a:lstStyle/>
          <a:p>
            <a:r>
              <a:rPr lang="fr-FR" sz="2400" b="1" dirty="0"/>
              <a:t>Maisons de la rue de la </a:t>
            </a:r>
            <a:r>
              <a:rPr lang="fr-FR" sz="2400" b="1" dirty="0" err="1"/>
              <a:t>Bâclerie</a:t>
            </a:r>
            <a:r>
              <a:rPr lang="fr-FR" sz="2400" b="1" dirty="0"/>
              <a:t>.</a:t>
            </a:r>
          </a:p>
        </p:txBody>
      </p:sp>
    </p:spTree>
    <p:extLst>
      <p:ext uri="{BB962C8B-B14F-4D97-AF65-F5344CB8AC3E}">
        <p14:creationId xmlns:p14="http://schemas.microsoft.com/office/powerpoint/2010/main" val="392280428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fenêtre, ciel&#10;&#10;Description générée automatiquement">
            <a:extLst>
              <a:ext uri="{FF2B5EF4-FFF2-40B4-BE49-F238E27FC236}">
                <a16:creationId xmlns:a16="http://schemas.microsoft.com/office/drawing/2014/main" id="{E3C71CBB-717B-4E8A-1DE0-9A5AB81D25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842" y="189000"/>
            <a:ext cx="4858485" cy="6480000"/>
          </a:xfrm>
          <a:prstGeom prst="rect">
            <a:avLst/>
          </a:prstGeom>
          <a:ln w="38100">
            <a:solidFill>
              <a:srgbClr val="7030A0"/>
            </a:solidFill>
          </a:ln>
        </p:spPr>
      </p:pic>
      <p:sp>
        <p:nvSpPr>
          <p:cNvPr id="4" name="ZoneTexte 3">
            <a:extLst>
              <a:ext uri="{FF2B5EF4-FFF2-40B4-BE49-F238E27FC236}">
                <a16:creationId xmlns:a16="http://schemas.microsoft.com/office/drawing/2014/main" id="{CC1EEFFE-3040-9B5B-46E4-EB01A0B09D1A}"/>
              </a:ext>
            </a:extLst>
          </p:cNvPr>
          <p:cNvSpPr txBox="1"/>
          <p:nvPr/>
        </p:nvSpPr>
        <p:spPr>
          <a:xfrm>
            <a:off x="548639" y="6261818"/>
            <a:ext cx="4673688" cy="461665"/>
          </a:xfrm>
          <a:prstGeom prst="rect">
            <a:avLst/>
          </a:prstGeom>
          <a:noFill/>
        </p:spPr>
        <p:txBody>
          <a:bodyPr wrap="square" rtlCol="0">
            <a:spAutoFit/>
          </a:bodyPr>
          <a:lstStyle/>
          <a:p>
            <a:r>
              <a:rPr lang="fr-FR" sz="2400" b="1" dirty="0">
                <a:solidFill>
                  <a:schemeClr val="bg1"/>
                </a:solidFill>
              </a:rPr>
              <a:t>Maisons de la rue Sainte-Croix.</a:t>
            </a:r>
          </a:p>
        </p:txBody>
      </p:sp>
      <p:pic>
        <p:nvPicPr>
          <p:cNvPr id="6" name="Image 5" descr="Une image contenant bâtiment, plein air, ciel, château&#10;&#10;Description générée automatiquement">
            <a:extLst>
              <a:ext uri="{FF2B5EF4-FFF2-40B4-BE49-F238E27FC236}">
                <a16:creationId xmlns:a16="http://schemas.microsoft.com/office/drawing/2014/main" id="{BEA6CBB5-7168-BD9D-5948-7493127F7E0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14788" y="189000"/>
            <a:ext cx="4813370" cy="6480000"/>
          </a:xfrm>
          <a:prstGeom prst="rect">
            <a:avLst/>
          </a:prstGeom>
          <a:ln w="44450">
            <a:solidFill>
              <a:srgbClr val="7030A0"/>
            </a:solidFill>
          </a:ln>
        </p:spPr>
      </p:pic>
      <p:sp>
        <p:nvSpPr>
          <p:cNvPr id="7" name="ZoneTexte 6">
            <a:extLst>
              <a:ext uri="{FF2B5EF4-FFF2-40B4-BE49-F238E27FC236}">
                <a16:creationId xmlns:a16="http://schemas.microsoft.com/office/drawing/2014/main" id="{7591D66B-B6C3-D25D-DFC8-EF4A0ABAA4C8}"/>
              </a:ext>
            </a:extLst>
          </p:cNvPr>
          <p:cNvSpPr txBox="1"/>
          <p:nvPr/>
        </p:nvSpPr>
        <p:spPr>
          <a:xfrm>
            <a:off x="7282560" y="5930336"/>
            <a:ext cx="4695838"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Château, tour du vieux donjon</a:t>
            </a:r>
          </a:p>
        </p:txBody>
      </p:sp>
    </p:spTree>
    <p:extLst>
      <p:ext uri="{BB962C8B-B14F-4D97-AF65-F5344CB8AC3E}">
        <p14:creationId xmlns:p14="http://schemas.microsoft.com/office/powerpoint/2010/main" val="404551097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DF7D4911-BAB1-A188-DCFD-CAA848EF40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5372"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BD6DE146-4651-8FD8-3C26-FFABF2E680EF}"/>
              </a:ext>
            </a:extLst>
          </p:cNvPr>
          <p:cNvSpPr txBox="1"/>
          <p:nvPr/>
        </p:nvSpPr>
        <p:spPr>
          <a:xfrm>
            <a:off x="3879669" y="5509400"/>
            <a:ext cx="7654834" cy="830997"/>
          </a:xfrm>
          <a:prstGeom prst="rect">
            <a:avLst/>
          </a:prstGeom>
          <a:noFill/>
        </p:spPr>
        <p:txBody>
          <a:bodyPr wrap="square" rtlCol="0">
            <a:spAutoFit/>
          </a:bodyPr>
          <a:lstStyle/>
          <a:p>
            <a:endParaRPr lang="fr-FR" sz="2400" b="1" dirty="0"/>
          </a:p>
          <a:p>
            <a:r>
              <a:rPr lang="fr-FR" sz="2400" b="1" dirty="0"/>
              <a:t>château des ducs de Bretagne</a:t>
            </a:r>
          </a:p>
        </p:txBody>
      </p:sp>
    </p:spTree>
    <p:extLst>
      <p:ext uri="{BB962C8B-B14F-4D97-AF65-F5344CB8AC3E}">
        <p14:creationId xmlns:p14="http://schemas.microsoft.com/office/powerpoint/2010/main" val="375910990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bâtiment, ciel&#10;&#10;Description générée automatiquement">
            <a:extLst>
              <a:ext uri="{FF2B5EF4-FFF2-40B4-BE49-F238E27FC236}">
                <a16:creationId xmlns:a16="http://schemas.microsoft.com/office/drawing/2014/main" id="{A8AD1F1C-4F65-7C80-E82D-CF9C4A6177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9082" y="182881"/>
            <a:ext cx="8253835" cy="6300000"/>
          </a:xfrm>
          <a:prstGeom prst="rect">
            <a:avLst/>
          </a:prstGeom>
          <a:effectLst>
            <a:softEdge rad="635000"/>
          </a:effectLst>
        </p:spPr>
      </p:pic>
      <p:sp>
        <p:nvSpPr>
          <p:cNvPr id="4" name="ZoneTexte 3">
            <a:extLst>
              <a:ext uri="{FF2B5EF4-FFF2-40B4-BE49-F238E27FC236}">
                <a16:creationId xmlns:a16="http://schemas.microsoft.com/office/drawing/2014/main" id="{0074EFC5-5B4F-7FAD-E956-35B6009896DC}"/>
              </a:ext>
            </a:extLst>
          </p:cNvPr>
          <p:cNvSpPr txBox="1"/>
          <p:nvPr/>
        </p:nvSpPr>
        <p:spPr>
          <a:xfrm>
            <a:off x="5277393" y="5713440"/>
            <a:ext cx="7767100" cy="769441"/>
          </a:xfrm>
          <a:prstGeom prst="rect">
            <a:avLst/>
          </a:prstGeom>
          <a:noFill/>
        </p:spPr>
        <p:txBody>
          <a:bodyPr wrap="square" rtlCol="0">
            <a:spAutoFit/>
          </a:bodyPr>
          <a:lstStyle/>
          <a:p>
            <a:endParaRPr lang="fr-FR" sz="2000" dirty="0"/>
          </a:p>
          <a:p>
            <a:r>
              <a:rPr lang="fr-FR" sz="2400" b="1" dirty="0"/>
              <a:t>Place Graslin</a:t>
            </a:r>
          </a:p>
        </p:txBody>
      </p:sp>
    </p:spTree>
    <p:extLst>
      <p:ext uri="{BB962C8B-B14F-4D97-AF65-F5344CB8AC3E}">
        <p14:creationId xmlns:p14="http://schemas.microsoft.com/office/powerpoint/2010/main" val="234895973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enêtre, bâtiment&#10;&#10;Description générée automatiquement">
            <a:extLst>
              <a:ext uri="{FF2B5EF4-FFF2-40B4-BE49-F238E27FC236}">
                <a16:creationId xmlns:a16="http://schemas.microsoft.com/office/drawing/2014/main" id="{A0A7A8C6-53E8-9440-6C2A-2BA9F2BFC3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E93C5492-BADB-D737-D71C-C7C750C78EBE}"/>
              </a:ext>
            </a:extLst>
          </p:cNvPr>
          <p:cNvSpPr txBox="1"/>
          <p:nvPr/>
        </p:nvSpPr>
        <p:spPr>
          <a:xfrm>
            <a:off x="5316617" y="5812410"/>
            <a:ext cx="9718766" cy="738664"/>
          </a:xfrm>
          <a:prstGeom prst="rect">
            <a:avLst/>
          </a:prstGeom>
          <a:noFill/>
        </p:spPr>
        <p:txBody>
          <a:bodyPr wrap="square" rtlCol="0">
            <a:spAutoFit/>
          </a:bodyPr>
          <a:lstStyle/>
          <a:p>
            <a:endParaRPr lang="fr-FR" dirty="0"/>
          </a:p>
          <a:p>
            <a:r>
              <a:rPr lang="fr-FR" sz="2400" b="1" dirty="0"/>
              <a:t>île Feydeau</a:t>
            </a:r>
          </a:p>
        </p:txBody>
      </p:sp>
    </p:spTree>
    <p:extLst>
      <p:ext uri="{BB962C8B-B14F-4D97-AF65-F5344CB8AC3E}">
        <p14:creationId xmlns:p14="http://schemas.microsoft.com/office/powerpoint/2010/main" val="380599243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68D23D70-23B1-1D76-E467-4A7B516CFE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3" y="279000"/>
            <a:ext cx="9442634" cy="6300000"/>
          </a:xfrm>
          <a:prstGeom prst="rect">
            <a:avLst/>
          </a:prstGeom>
          <a:effectLst>
            <a:softEdge rad="635000"/>
          </a:effectLst>
        </p:spPr>
      </p:pic>
      <p:sp>
        <p:nvSpPr>
          <p:cNvPr id="4" name="ZoneTexte 3">
            <a:extLst>
              <a:ext uri="{FF2B5EF4-FFF2-40B4-BE49-F238E27FC236}">
                <a16:creationId xmlns:a16="http://schemas.microsoft.com/office/drawing/2014/main" id="{A78D84D6-D6BE-9608-9F13-E6C154FB3E5B}"/>
              </a:ext>
            </a:extLst>
          </p:cNvPr>
          <p:cNvSpPr txBox="1"/>
          <p:nvPr/>
        </p:nvSpPr>
        <p:spPr>
          <a:xfrm>
            <a:off x="4480560" y="5840336"/>
            <a:ext cx="9209314" cy="738664"/>
          </a:xfrm>
          <a:prstGeom prst="rect">
            <a:avLst/>
          </a:prstGeom>
          <a:noFill/>
        </p:spPr>
        <p:txBody>
          <a:bodyPr wrap="square" rtlCol="0">
            <a:spAutoFit/>
          </a:bodyPr>
          <a:lstStyle/>
          <a:p>
            <a:endParaRPr lang="fr-FR" dirty="0"/>
          </a:p>
          <a:p>
            <a:r>
              <a:rPr lang="fr-FR" sz="2400" b="1" dirty="0"/>
              <a:t>Palais de la Bourse</a:t>
            </a:r>
            <a:endParaRPr lang="fr-FR" b="1" dirty="0"/>
          </a:p>
        </p:txBody>
      </p:sp>
    </p:spTree>
    <p:extLst>
      <p:ext uri="{BB962C8B-B14F-4D97-AF65-F5344CB8AC3E}">
        <p14:creationId xmlns:p14="http://schemas.microsoft.com/office/powerpoint/2010/main" val="301850682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fontaine, sculpture&#10;&#10;Description générée automatiquement">
            <a:extLst>
              <a:ext uri="{FF2B5EF4-FFF2-40B4-BE49-F238E27FC236}">
                <a16:creationId xmlns:a16="http://schemas.microsoft.com/office/drawing/2014/main" id="{7B499FA4-466E-F815-5D23-A55DA3341E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57B8A407-73DC-F41A-BADD-15F6BE3F249C}"/>
              </a:ext>
            </a:extLst>
          </p:cNvPr>
          <p:cNvSpPr txBox="1"/>
          <p:nvPr/>
        </p:nvSpPr>
        <p:spPr>
          <a:xfrm>
            <a:off x="5264331" y="5840336"/>
            <a:ext cx="9679577" cy="738664"/>
          </a:xfrm>
          <a:prstGeom prst="rect">
            <a:avLst/>
          </a:prstGeom>
          <a:noFill/>
        </p:spPr>
        <p:txBody>
          <a:bodyPr wrap="square" rtlCol="0">
            <a:spAutoFit/>
          </a:bodyPr>
          <a:lstStyle/>
          <a:p>
            <a:endParaRPr lang="fr-FR" dirty="0"/>
          </a:p>
          <a:p>
            <a:r>
              <a:rPr lang="fr-FR" sz="2400" b="1" dirty="0"/>
              <a:t>Place Royale</a:t>
            </a:r>
          </a:p>
        </p:txBody>
      </p:sp>
    </p:spTree>
    <p:extLst>
      <p:ext uri="{BB962C8B-B14F-4D97-AF65-F5344CB8AC3E}">
        <p14:creationId xmlns:p14="http://schemas.microsoft.com/office/powerpoint/2010/main" val="288834860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arbre&#10;&#10;Description générée automatiquement">
            <a:extLst>
              <a:ext uri="{FF2B5EF4-FFF2-40B4-BE49-F238E27FC236}">
                <a16:creationId xmlns:a16="http://schemas.microsoft.com/office/drawing/2014/main" id="{FD9002C2-5415-E735-0F28-88A5990941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1217" y="279000"/>
            <a:ext cx="7240399" cy="6300000"/>
          </a:xfrm>
          <a:prstGeom prst="rect">
            <a:avLst/>
          </a:prstGeom>
          <a:effectLst>
            <a:softEdge rad="317500"/>
          </a:effectLst>
        </p:spPr>
      </p:pic>
      <p:sp>
        <p:nvSpPr>
          <p:cNvPr id="4" name="ZoneTexte 3">
            <a:extLst>
              <a:ext uri="{FF2B5EF4-FFF2-40B4-BE49-F238E27FC236}">
                <a16:creationId xmlns:a16="http://schemas.microsoft.com/office/drawing/2014/main" id="{5B82BD7C-14B7-7E5F-91DA-E5FF8A77419C}"/>
              </a:ext>
            </a:extLst>
          </p:cNvPr>
          <p:cNvSpPr txBox="1"/>
          <p:nvPr/>
        </p:nvSpPr>
        <p:spPr>
          <a:xfrm>
            <a:off x="9402691" y="1641966"/>
            <a:ext cx="2116184" cy="3323987"/>
          </a:xfrm>
          <a:prstGeom prst="rect">
            <a:avLst/>
          </a:prstGeom>
          <a:noFill/>
        </p:spPr>
        <p:txBody>
          <a:bodyPr wrap="square" rtlCol="0">
            <a:spAutoFit/>
          </a:bodyPr>
          <a:lstStyle/>
          <a:p>
            <a:endParaRPr lang="fr-FR" dirty="0"/>
          </a:p>
          <a:p>
            <a:r>
              <a:rPr lang="fr-FR" sz="2400" b="1" dirty="0"/>
              <a:t>Port Boyer sur les bords de l'Erdre, un quartier type des années 1970 avec ses tours d'habitation.</a:t>
            </a:r>
          </a:p>
        </p:txBody>
      </p:sp>
    </p:spTree>
    <p:extLst>
      <p:ext uri="{BB962C8B-B14F-4D97-AF65-F5344CB8AC3E}">
        <p14:creationId xmlns:p14="http://schemas.microsoft.com/office/powerpoint/2010/main" val="246996457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eau&#10;&#10;Description générée automatiquement">
            <a:extLst>
              <a:ext uri="{FF2B5EF4-FFF2-40B4-BE49-F238E27FC236}">
                <a16:creationId xmlns:a16="http://schemas.microsoft.com/office/drawing/2014/main" id="{54F683EF-44FA-A1A1-028E-3598E7989F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4235" y="279000"/>
            <a:ext cx="8823530" cy="6300000"/>
          </a:xfrm>
          <a:prstGeom prst="rect">
            <a:avLst/>
          </a:prstGeom>
          <a:effectLst>
            <a:softEdge rad="635000"/>
          </a:effectLst>
        </p:spPr>
      </p:pic>
      <p:sp>
        <p:nvSpPr>
          <p:cNvPr id="4" name="ZoneTexte 3">
            <a:extLst>
              <a:ext uri="{FF2B5EF4-FFF2-40B4-BE49-F238E27FC236}">
                <a16:creationId xmlns:a16="http://schemas.microsoft.com/office/drawing/2014/main" id="{5C60AA3F-137D-A736-A69B-14827C71A05E}"/>
              </a:ext>
            </a:extLst>
          </p:cNvPr>
          <p:cNvSpPr txBox="1"/>
          <p:nvPr/>
        </p:nvSpPr>
        <p:spPr>
          <a:xfrm>
            <a:off x="2717074" y="5748003"/>
            <a:ext cx="8961120" cy="830997"/>
          </a:xfrm>
          <a:prstGeom prst="rect">
            <a:avLst/>
          </a:prstGeom>
          <a:noFill/>
        </p:spPr>
        <p:txBody>
          <a:bodyPr wrap="square" rtlCol="0">
            <a:spAutoFit/>
          </a:bodyPr>
          <a:lstStyle/>
          <a:p>
            <a:endParaRPr lang="fr-FR" sz="2400" b="1" dirty="0"/>
          </a:p>
          <a:p>
            <a:r>
              <a:rPr lang="fr-FR" sz="2400" b="1" dirty="0"/>
              <a:t>Le Tripode au moment de sa démolition en 2005.</a:t>
            </a:r>
          </a:p>
        </p:txBody>
      </p:sp>
    </p:spTree>
    <p:extLst>
      <p:ext uri="{BB962C8B-B14F-4D97-AF65-F5344CB8AC3E}">
        <p14:creationId xmlns:p14="http://schemas.microsoft.com/office/powerpoint/2010/main" val="305396670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train, transports en commun, véhicule&#10;&#10;Description générée automatiquement">
            <a:extLst>
              <a:ext uri="{FF2B5EF4-FFF2-40B4-BE49-F238E27FC236}">
                <a16:creationId xmlns:a16="http://schemas.microsoft.com/office/drawing/2014/main" id="{ED048DB7-6828-6FD6-1ACD-4FA20D92F7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2" y="279000"/>
            <a:ext cx="9509436" cy="6300000"/>
          </a:xfrm>
          <a:prstGeom prst="rect">
            <a:avLst/>
          </a:prstGeom>
          <a:effectLst>
            <a:softEdge rad="635000"/>
          </a:effectLst>
        </p:spPr>
      </p:pic>
      <p:sp>
        <p:nvSpPr>
          <p:cNvPr id="4" name="ZoneTexte 3">
            <a:extLst>
              <a:ext uri="{FF2B5EF4-FFF2-40B4-BE49-F238E27FC236}">
                <a16:creationId xmlns:a16="http://schemas.microsoft.com/office/drawing/2014/main" id="{F1DC464F-CE9A-8DA0-5ACB-0ED7068D4B5C}"/>
              </a:ext>
            </a:extLst>
          </p:cNvPr>
          <p:cNvSpPr txBox="1"/>
          <p:nvPr/>
        </p:nvSpPr>
        <p:spPr>
          <a:xfrm>
            <a:off x="2090058" y="6117335"/>
            <a:ext cx="8856618" cy="461665"/>
          </a:xfrm>
          <a:prstGeom prst="rect">
            <a:avLst/>
          </a:prstGeom>
          <a:noFill/>
        </p:spPr>
        <p:txBody>
          <a:bodyPr wrap="square" rtlCol="0">
            <a:spAutoFit/>
          </a:bodyPr>
          <a:lstStyle/>
          <a:p>
            <a:r>
              <a:rPr lang="fr-FR" sz="2400" b="1" dirty="0"/>
              <a:t>Rame CAF (3e génération) sur la ligne 1, station Beaujoire.</a:t>
            </a:r>
          </a:p>
        </p:txBody>
      </p:sp>
    </p:spTree>
    <p:extLst>
      <p:ext uri="{BB962C8B-B14F-4D97-AF65-F5344CB8AC3E}">
        <p14:creationId xmlns:p14="http://schemas.microsoft.com/office/powerpoint/2010/main" val="222664650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scène, Panneaux lumineux, plein air&#10;&#10;Description générée automatiquement">
            <a:extLst>
              <a:ext uri="{FF2B5EF4-FFF2-40B4-BE49-F238E27FC236}">
                <a16:creationId xmlns:a16="http://schemas.microsoft.com/office/drawing/2014/main" id="{611BED84-069F-7433-0D40-6A4EC84ADB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3CE53865-2E87-5331-D103-7D0436D4EB02}"/>
              </a:ext>
            </a:extLst>
          </p:cNvPr>
          <p:cNvSpPr txBox="1"/>
          <p:nvPr/>
        </p:nvSpPr>
        <p:spPr>
          <a:xfrm>
            <a:off x="4245429" y="5969006"/>
            <a:ext cx="8072846" cy="769441"/>
          </a:xfrm>
          <a:prstGeom prst="rect">
            <a:avLst/>
          </a:prstGeom>
          <a:noFill/>
        </p:spPr>
        <p:txBody>
          <a:bodyPr wrap="square" rtlCol="0">
            <a:spAutoFit/>
          </a:bodyPr>
          <a:lstStyle/>
          <a:p>
            <a:endParaRPr lang="fr-FR" sz="2000" dirty="0"/>
          </a:p>
          <a:p>
            <a:r>
              <a:rPr lang="fr-FR" sz="2400" b="1" dirty="0"/>
              <a:t>La gare de Nantes de nuit.</a:t>
            </a:r>
          </a:p>
        </p:txBody>
      </p:sp>
    </p:spTree>
    <p:extLst>
      <p:ext uri="{BB962C8B-B14F-4D97-AF65-F5344CB8AC3E}">
        <p14:creationId xmlns:p14="http://schemas.microsoft.com/office/powerpoint/2010/main" val="417460973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hotographie aérienne, Vue plongeante, aérien, plein air&#10;&#10;Description générée automatiquement">
            <a:extLst>
              <a:ext uri="{FF2B5EF4-FFF2-40B4-BE49-F238E27FC236}">
                <a16:creationId xmlns:a16="http://schemas.microsoft.com/office/drawing/2014/main" id="{1F384CDE-ED0C-25E9-D307-0A78B573FB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1835" y="189000"/>
            <a:ext cx="4453604"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B491D75-B5C4-ECFF-E771-B4614338D652}"/>
              </a:ext>
            </a:extLst>
          </p:cNvPr>
          <p:cNvSpPr txBox="1"/>
          <p:nvPr/>
        </p:nvSpPr>
        <p:spPr>
          <a:xfrm>
            <a:off x="600892" y="3429000"/>
            <a:ext cx="3931920" cy="2308324"/>
          </a:xfrm>
          <a:prstGeom prst="rect">
            <a:avLst/>
          </a:prstGeom>
          <a:noFill/>
        </p:spPr>
        <p:txBody>
          <a:bodyPr wrap="square" rtlCol="0">
            <a:spAutoFit/>
          </a:bodyPr>
          <a:lstStyle/>
          <a:p>
            <a:r>
              <a:rPr lang="fr-FR" sz="2400" b="1" dirty="0"/>
              <a:t>Vue aérienne de l'Aéroport Nantes Atlantique au fond, avec au premier plan la zone industrielle voisine, abritant le site d'Airbus industrie.</a:t>
            </a:r>
          </a:p>
        </p:txBody>
      </p:sp>
    </p:spTree>
    <p:extLst>
      <p:ext uri="{BB962C8B-B14F-4D97-AF65-F5344CB8AC3E}">
        <p14:creationId xmlns:p14="http://schemas.microsoft.com/office/powerpoint/2010/main" val="410793647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hotographie aérienne, Vue plongeante, carrefour, Conception urbaine&#10;&#10;Description générée automatiquement">
            <a:extLst>
              <a:ext uri="{FF2B5EF4-FFF2-40B4-BE49-F238E27FC236}">
                <a16:creationId xmlns:a16="http://schemas.microsoft.com/office/drawing/2014/main" id="{70B066CF-3EE6-88DD-99CB-0722011C51A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8045" y="279000"/>
            <a:ext cx="9455910" cy="6300000"/>
          </a:xfrm>
          <a:prstGeom prst="rect">
            <a:avLst/>
          </a:prstGeom>
          <a:effectLst>
            <a:softEdge rad="635000"/>
          </a:effectLst>
        </p:spPr>
      </p:pic>
      <p:sp>
        <p:nvSpPr>
          <p:cNvPr id="4" name="ZoneTexte 3">
            <a:extLst>
              <a:ext uri="{FF2B5EF4-FFF2-40B4-BE49-F238E27FC236}">
                <a16:creationId xmlns:a16="http://schemas.microsoft.com/office/drawing/2014/main" id="{E3AF9F14-4200-A283-9CF5-1E1FAEE1B0BA}"/>
              </a:ext>
            </a:extLst>
          </p:cNvPr>
          <p:cNvSpPr txBox="1"/>
          <p:nvPr/>
        </p:nvSpPr>
        <p:spPr>
          <a:xfrm>
            <a:off x="3892731" y="5997983"/>
            <a:ext cx="9235440" cy="738664"/>
          </a:xfrm>
          <a:prstGeom prst="rect">
            <a:avLst/>
          </a:prstGeom>
          <a:noFill/>
        </p:spPr>
        <p:txBody>
          <a:bodyPr wrap="square" rtlCol="0">
            <a:spAutoFit/>
          </a:bodyPr>
          <a:lstStyle/>
          <a:p>
            <a:endParaRPr lang="fr-FR" dirty="0"/>
          </a:p>
          <a:p>
            <a:r>
              <a:rPr lang="fr-FR" sz="2400" b="1" dirty="0"/>
              <a:t>Chantier du quartier </a:t>
            </a:r>
            <a:r>
              <a:rPr lang="fr-FR" sz="2400" b="1" dirty="0" err="1"/>
              <a:t>Euronantes</a:t>
            </a:r>
            <a:r>
              <a:rPr lang="fr-FR" sz="2400" b="1" dirty="0"/>
              <a:t>.</a:t>
            </a:r>
          </a:p>
        </p:txBody>
      </p:sp>
    </p:spTree>
    <p:extLst>
      <p:ext uri="{BB962C8B-B14F-4D97-AF65-F5344CB8AC3E}">
        <p14:creationId xmlns:p14="http://schemas.microsoft.com/office/powerpoint/2010/main" val="371743439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16FDB6A3-A875-5858-46CD-2414E7A1CD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0571" y="279000"/>
            <a:ext cx="9070858" cy="6300000"/>
          </a:xfrm>
          <a:prstGeom prst="rect">
            <a:avLst/>
          </a:prstGeom>
          <a:effectLst>
            <a:softEdge rad="635000"/>
          </a:effectLst>
        </p:spPr>
      </p:pic>
      <p:sp>
        <p:nvSpPr>
          <p:cNvPr id="4" name="ZoneTexte 3">
            <a:extLst>
              <a:ext uri="{FF2B5EF4-FFF2-40B4-BE49-F238E27FC236}">
                <a16:creationId xmlns:a16="http://schemas.microsoft.com/office/drawing/2014/main" id="{AD089A09-12AD-4240-4E13-5780041F04BC}"/>
              </a:ext>
            </a:extLst>
          </p:cNvPr>
          <p:cNvSpPr txBox="1"/>
          <p:nvPr/>
        </p:nvSpPr>
        <p:spPr>
          <a:xfrm>
            <a:off x="0" y="6163501"/>
            <a:ext cx="12318274" cy="461665"/>
          </a:xfrm>
          <a:prstGeom prst="rect">
            <a:avLst/>
          </a:prstGeom>
          <a:noFill/>
        </p:spPr>
        <p:txBody>
          <a:bodyPr wrap="square" rtlCol="0">
            <a:spAutoFit/>
          </a:bodyPr>
          <a:lstStyle/>
          <a:p>
            <a:r>
              <a:rPr lang="fr-FR" sz="2400" b="1"/>
              <a:t>L'hôtel de Derval constitue l'un des bâtiments historiques de l'hôtel de ville de Nantes.</a:t>
            </a:r>
            <a:endParaRPr lang="fr-FR" sz="2400" b="1" dirty="0"/>
          </a:p>
        </p:txBody>
      </p:sp>
    </p:spTree>
    <p:extLst>
      <p:ext uri="{BB962C8B-B14F-4D97-AF65-F5344CB8AC3E}">
        <p14:creationId xmlns:p14="http://schemas.microsoft.com/office/powerpoint/2010/main" val="421010130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8C07B8C4-E114-AA9B-1C28-4A447089D3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8000" y="218202"/>
            <a:ext cx="10656000" cy="5994000"/>
          </a:xfrm>
          <a:prstGeom prst="rect">
            <a:avLst/>
          </a:prstGeom>
          <a:effectLst>
            <a:softEdge rad="635000"/>
          </a:effectLst>
        </p:spPr>
      </p:pic>
      <p:sp>
        <p:nvSpPr>
          <p:cNvPr id="4" name="ZoneTexte 3">
            <a:extLst>
              <a:ext uri="{FF2B5EF4-FFF2-40B4-BE49-F238E27FC236}">
                <a16:creationId xmlns:a16="http://schemas.microsoft.com/office/drawing/2014/main" id="{FB99BDE7-6281-81B1-B056-C5335D758991}"/>
              </a:ext>
            </a:extLst>
          </p:cNvPr>
          <p:cNvSpPr txBox="1"/>
          <p:nvPr/>
        </p:nvSpPr>
        <p:spPr>
          <a:xfrm>
            <a:off x="3069771" y="5381205"/>
            <a:ext cx="9987086" cy="830997"/>
          </a:xfrm>
          <a:prstGeom prst="rect">
            <a:avLst/>
          </a:prstGeom>
          <a:noFill/>
        </p:spPr>
        <p:txBody>
          <a:bodyPr wrap="square" rtlCol="0">
            <a:spAutoFit/>
          </a:bodyPr>
          <a:lstStyle/>
          <a:p>
            <a:endParaRPr lang="fr-FR" sz="2400" b="1" dirty="0"/>
          </a:p>
          <a:p>
            <a:r>
              <a:rPr lang="fr-FR" sz="2400" b="1" dirty="0"/>
              <a:t>L'hôtel de préfecture de la Loire-Atlantique</a:t>
            </a:r>
          </a:p>
        </p:txBody>
      </p:sp>
    </p:spTree>
    <p:extLst>
      <p:ext uri="{BB962C8B-B14F-4D97-AF65-F5344CB8AC3E}">
        <p14:creationId xmlns:p14="http://schemas.microsoft.com/office/powerpoint/2010/main" val="147309633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hotographie aérienne, Vue plongeante, maison&#10;&#10;Description générée automatiquement">
            <a:extLst>
              <a:ext uri="{FF2B5EF4-FFF2-40B4-BE49-F238E27FC236}">
                <a16:creationId xmlns:a16="http://schemas.microsoft.com/office/drawing/2014/main" id="{E5C3BAF1-7617-CBDF-B139-1889E79049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1405" y="369000"/>
            <a:ext cx="11549190" cy="6120000"/>
          </a:xfrm>
          <a:prstGeom prst="rect">
            <a:avLst/>
          </a:prstGeom>
          <a:effectLst>
            <a:softEdge rad="635000"/>
          </a:effectLst>
        </p:spPr>
      </p:pic>
      <p:sp>
        <p:nvSpPr>
          <p:cNvPr id="4" name="ZoneTexte 3">
            <a:extLst>
              <a:ext uri="{FF2B5EF4-FFF2-40B4-BE49-F238E27FC236}">
                <a16:creationId xmlns:a16="http://schemas.microsoft.com/office/drawing/2014/main" id="{0973AA4D-6D9D-9D61-AFED-539C2C7B3E81}"/>
              </a:ext>
            </a:extLst>
          </p:cNvPr>
          <p:cNvSpPr txBox="1"/>
          <p:nvPr/>
        </p:nvSpPr>
        <p:spPr>
          <a:xfrm>
            <a:off x="3631474" y="5825473"/>
            <a:ext cx="9444445" cy="738664"/>
          </a:xfrm>
          <a:prstGeom prst="rect">
            <a:avLst/>
          </a:prstGeom>
          <a:noFill/>
        </p:spPr>
        <p:txBody>
          <a:bodyPr wrap="square" rtlCol="0">
            <a:spAutoFit/>
          </a:bodyPr>
          <a:lstStyle/>
          <a:p>
            <a:endParaRPr lang="fr-FR" dirty="0"/>
          </a:p>
          <a:p>
            <a:r>
              <a:rPr lang="fr-FR" sz="2400" b="1" dirty="0"/>
              <a:t>Les cours Saint-Pierre et Saint-André.</a:t>
            </a:r>
          </a:p>
        </p:txBody>
      </p:sp>
    </p:spTree>
    <p:extLst>
      <p:ext uri="{BB962C8B-B14F-4D97-AF65-F5344CB8AC3E}">
        <p14:creationId xmlns:p14="http://schemas.microsoft.com/office/powerpoint/2010/main" val="149122063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Château&#10;&#10;Description générée automatiquement">
            <a:extLst>
              <a:ext uri="{FF2B5EF4-FFF2-40B4-BE49-F238E27FC236}">
                <a16:creationId xmlns:a16="http://schemas.microsoft.com/office/drawing/2014/main" id="{E75063A6-E37B-AD7E-1A75-EA358E4291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1232989"/>
            <a:ext cx="11304000" cy="4144800"/>
          </a:xfrm>
          <a:prstGeom prst="rect">
            <a:avLst/>
          </a:prstGeom>
          <a:ln w="41275">
            <a:solidFill>
              <a:srgbClr val="7030A0"/>
            </a:solidFill>
          </a:ln>
        </p:spPr>
      </p:pic>
      <p:sp>
        <p:nvSpPr>
          <p:cNvPr id="4" name="ZoneTexte 3">
            <a:extLst>
              <a:ext uri="{FF2B5EF4-FFF2-40B4-BE49-F238E27FC236}">
                <a16:creationId xmlns:a16="http://schemas.microsoft.com/office/drawing/2014/main" id="{454752DB-B73A-4B43-E3C8-3EDB469A872C}"/>
              </a:ext>
            </a:extLst>
          </p:cNvPr>
          <p:cNvSpPr txBox="1"/>
          <p:nvPr/>
        </p:nvSpPr>
        <p:spPr>
          <a:xfrm>
            <a:off x="1423714" y="5255679"/>
            <a:ext cx="11142753" cy="738664"/>
          </a:xfrm>
          <a:prstGeom prst="rect">
            <a:avLst/>
          </a:prstGeom>
          <a:noFill/>
        </p:spPr>
        <p:txBody>
          <a:bodyPr wrap="square" rtlCol="0">
            <a:spAutoFit/>
          </a:bodyPr>
          <a:lstStyle/>
          <a:p>
            <a:endParaRPr lang="fr-FR" dirty="0"/>
          </a:p>
          <a:p>
            <a:r>
              <a:rPr lang="fr-FR" sz="2400" b="1" dirty="0"/>
              <a:t>Entrée du Château entre les tours du Pied-de-Biche et de la Boulangerie.</a:t>
            </a:r>
          </a:p>
        </p:txBody>
      </p:sp>
    </p:spTree>
    <p:extLst>
      <p:ext uri="{BB962C8B-B14F-4D97-AF65-F5344CB8AC3E}">
        <p14:creationId xmlns:p14="http://schemas.microsoft.com/office/powerpoint/2010/main" val="262947868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statue&#10;&#10;Description générée automatiquement">
            <a:extLst>
              <a:ext uri="{FF2B5EF4-FFF2-40B4-BE49-F238E27FC236}">
                <a16:creationId xmlns:a16="http://schemas.microsoft.com/office/drawing/2014/main" id="{F24E0C56-F6B3-E9DF-DB0E-33EDA4551C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76400" y="213446"/>
            <a:ext cx="8851786" cy="6300000"/>
          </a:xfrm>
          <a:prstGeom prst="rect">
            <a:avLst/>
          </a:prstGeom>
          <a:effectLst>
            <a:softEdge rad="635000"/>
          </a:effectLst>
        </p:spPr>
      </p:pic>
      <p:sp>
        <p:nvSpPr>
          <p:cNvPr id="4" name="ZoneTexte 3">
            <a:extLst>
              <a:ext uri="{FF2B5EF4-FFF2-40B4-BE49-F238E27FC236}">
                <a16:creationId xmlns:a16="http://schemas.microsoft.com/office/drawing/2014/main" id="{B1047BBB-F1F9-89F1-55EB-08D3D4ED1AEF}"/>
              </a:ext>
            </a:extLst>
          </p:cNvPr>
          <p:cNvSpPr txBox="1"/>
          <p:nvPr/>
        </p:nvSpPr>
        <p:spPr>
          <a:xfrm>
            <a:off x="4049486" y="5517552"/>
            <a:ext cx="8516506" cy="830997"/>
          </a:xfrm>
          <a:prstGeom prst="rect">
            <a:avLst/>
          </a:prstGeom>
          <a:noFill/>
        </p:spPr>
        <p:txBody>
          <a:bodyPr wrap="square" rtlCol="0">
            <a:spAutoFit/>
          </a:bodyPr>
          <a:lstStyle/>
          <a:p>
            <a:endParaRPr lang="fr-FR" sz="2400" b="1" dirty="0"/>
          </a:p>
          <a:p>
            <a:r>
              <a:rPr lang="fr-FR" sz="2400" b="1" dirty="0"/>
              <a:t>La fontaine de la place Royale.</a:t>
            </a:r>
          </a:p>
        </p:txBody>
      </p:sp>
    </p:spTree>
    <p:extLst>
      <p:ext uri="{BB962C8B-B14F-4D97-AF65-F5344CB8AC3E}">
        <p14:creationId xmlns:p14="http://schemas.microsoft.com/office/powerpoint/2010/main" val="389816416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6F29BC11-3B34-31AF-4A7D-64AF37D7D7AD}"/>
              </a:ext>
            </a:extLst>
          </p:cNvPr>
          <p:cNvSpPr txBox="1"/>
          <p:nvPr/>
        </p:nvSpPr>
        <p:spPr>
          <a:xfrm>
            <a:off x="500742" y="653143"/>
            <a:ext cx="11691258" cy="584775"/>
          </a:xfrm>
          <a:prstGeom prst="rect">
            <a:avLst/>
          </a:prstGeom>
          <a:noFill/>
        </p:spPr>
        <p:txBody>
          <a:bodyPr wrap="square" rtlCol="0">
            <a:spAutoFit/>
          </a:bodyPr>
          <a:lstStyle/>
          <a:p>
            <a:r>
              <a:rPr lang="fr-FR" sz="3200" b="1" dirty="0"/>
              <a:t>Lorient Vous A Présenté la ville de Nantes  - Loire- Atlantique</a:t>
            </a:r>
          </a:p>
        </p:txBody>
      </p:sp>
      <p:sp>
        <p:nvSpPr>
          <p:cNvPr id="3" name="ZoneTexte 2">
            <a:extLst>
              <a:ext uri="{FF2B5EF4-FFF2-40B4-BE49-F238E27FC236}">
                <a16:creationId xmlns:a16="http://schemas.microsoft.com/office/drawing/2014/main" id="{AF0495E6-2DC3-B4F4-38B9-C9020353AD9F}"/>
              </a:ext>
            </a:extLst>
          </p:cNvPr>
          <p:cNvSpPr txBox="1"/>
          <p:nvPr/>
        </p:nvSpPr>
        <p:spPr>
          <a:xfrm>
            <a:off x="2886892" y="1559611"/>
            <a:ext cx="10136777" cy="584775"/>
          </a:xfrm>
          <a:prstGeom prst="rect">
            <a:avLst/>
          </a:prstGeom>
          <a:noFill/>
        </p:spPr>
        <p:txBody>
          <a:bodyPr wrap="square" rtlCol="0">
            <a:spAutoFit/>
          </a:bodyPr>
          <a:lstStyle/>
          <a:p>
            <a:r>
              <a:rPr lang="fr-FR" sz="3200" b="1" dirty="0"/>
              <a:t>Sur Une Suggestion De </a:t>
            </a:r>
            <a:r>
              <a:rPr lang="fr-FR" sz="3200" b="1" dirty="0" err="1"/>
              <a:t>JackDidier</a:t>
            </a:r>
            <a:endParaRPr lang="fr-FR" sz="3200" b="1" dirty="0"/>
          </a:p>
        </p:txBody>
      </p:sp>
      <p:sp>
        <p:nvSpPr>
          <p:cNvPr id="4" name="ZoneTexte 3">
            <a:extLst>
              <a:ext uri="{FF2B5EF4-FFF2-40B4-BE49-F238E27FC236}">
                <a16:creationId xmlns:a16="http://schemas.microsoft.com/office/drawing/2014/main" id="{3A75B58C-D80B-390D-23F8-3B324059B933}"/>
              </a:ext>
            </a:extLst>
          </p:cNvPr>
          <p:cNvSpPr txBox="1"/>
          <p:nvPr/>
        </p:nvSpPr>
        <p:spPr>
          <a:xfrm>
            <a:off x="4219304" y="2466079"/>
            <a:ext cx="9339943" cy="584775"/>
          </a:xfrm>
          <a:prstGeom prst="rect">
            <a:avLst/>
          </a:prstGeom>
          <a:noFill/>
        </p:spPr>
        <p:txBody>
          <a:bodyPr wrap="square" rtlCol="0">
            <a:spAutoFit/>
          </a:bodyPr>
          <a:lstStyle/>
          <a:p>
            <a:r>
              <a:rPr lang="fr-FR" sz="3200" b="1" dirty="0"/>
              <a:t>Merci De Votre Visite</a:t>
            </a:r>
          </a:p>
        </p:txBody>
      </p:sp>
      <p:sp>
        <p:nvSpPr>
          <p:cNvPr id="5" name="ZoneTexte 4">
            <a:extLst>
              <a:ext uri="{FF2B5EF4-FFF2-40B4-BE49-F238E27FC236}">
                <a16:creationId xmlns:a16="http://schemas.microsoft.com/office/drawing/2014/main" id="{5FEF5451-A39F-78CC-931B-6C883BC897C5}"/>
              </a:ext>
            </a:extLst>
          </p:cNvPr>
          <p:cNvSpPr txBox="1"/>
          <p:nvPr/>
        </p:nvSpPr>
        <p:spPr>
          <a:xfrm>
            <a:off x="3631474" y="3352023"/>
            <a:ext cx="9705703" cy="584775"/>
          </a:xfrm>
          <a:prstGeom prst="rect">
            <a:avLst/>
          </a:prstGeom>
          <a:noFill/>
        </p:spPr>
        <p:txBody>
          <a:bodyPr wrap="square" rtlCol="0">
            <a:spAutoFit/>
          </a:bodyPr>
          <a:lstStyle/>
          <a:p>
            <a:r>
              <a:rPr lang="fr-FR" sz="3200" b="1" dirty="0"/>
              <a:t>Les Images Et Le Son Du Net</a:t>
            </a:r>
          </a:p>
        </p:txBody>
      </p:sp>
      <p:sp>
        <p:nvSpPr>
          <p:cNvPr id="7" name="ZoneTexte 6">
            <a:extLst>
              <a:ext uri="{FF2B5EF4-FFF2-40B4-BE49-F238E27FC236}">
                <a16:creationId xmlns:a16="http://schemas.microsoft.com/office/drawing/2014/main" id="{31B68D28-0ABC-5E65-FB6B-FA6AAD666412}"/>
              </a:ext>
            </a:extLst>
          </p:cNvPr>
          <p:cNvSpPr txBox="1"/>
          <p:nvPr/>
        </p:nvSpPr>
        <p:spPr>
          <a:xfrm>
            <a:off x="5590903" y="4237967"/>
            <a:ext cx="5016137" cy="584775"/>
          </a:xfrm>
          <a:prstGeom prst="rect">
            <a:avLst/>
          </a:prstGeom>
          <a:noFill/>
        </p:spPr>
        <p:txBody>
          <a:bodyPr wrap="square" rtlCol="0">
            <a:spAutoFit/>
          </a:bodyPr>
          <a:lstStyle/>
          <a:p>
            <a:r>
              <a:rPr lang="fr-FR" sz="3200" b="1" dirty="0"/>
              <a:t>Daniel</a:t>
            </a:r>
          </a:p>
        </p:txBody>
      </p:sp>
      <p:sp>
        <p:nvSpPr>
          <p:cNvPr id="8" name="ZoneTexte 7">
            <a:extLst>
              <a:ext uri="{FF2B5EF4-FFF2-40B4-BE49-F238E27FC236}">
                <a16:creationId xmlns:a16="http://schemas.microsoft.com/office/drawing/2014/main" id="{9A62DD75-9725-5164-557B-8B998605F7E4}"/>
              </a:ext>
            </a:extLst>
          </p:cNvPr>
          <p:cNvSpPr txBox="1"/>
          <p:nvPr/>
        </p:nvSpPr>
        <p:spPr>
          <a:xfrm>
            <a:off x="6002384" y="1194971"/>
            <a:ext cx="2886891" cy="523220"/>
          </a:xfrm>
          <a:prstGeom prst="rect">
            <a:avLst/>
          </a:prstGeom>
          <a:noFill/>
        </p:spPr>
        <p:txBody>
          <a:bodyPr wrap="square" rtlCol="0">
            <a:spAutoFit/>
          </a:bodyPr>
          <a:lstStyle/>
          <a:p>
            <a:r>
              <a:rPr lang="fr-FR" sz="2800" b="1" dirty="0"/>
              <a:t>N°1</a:t>
            </a:r>
          </a:p>
        </p:txBody>
      </p:sp>
    </p:spTree>
    <p:extLst>
      <p:ext uri="{BB962C8B-B14F-4D97-AF65-F5344CB8AC3E}">
        <p14:creationId xmlns:p14="http://schemas.microsoft.com/office/powerpoint/2010/main" val="414615856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93</TotalTime>
  <Words>437</Words>
  <Application>Microsoft Office PowerPoint</Application>
  <PresentationFormat>Grand écran</PresentationFormat>
  <Paragraphs>63</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7</cp:revision>
  <dcterms:created xsi:type="dcterms:W3CDTF">2024-05-18T09:02:17Z</dcterms:created>
  <dcterms:modified xsi:type="dcterms:W3CDTF">2024-05-19T07:30:14Z</dcterms:modified>
</cp:coreProperties>
</file>