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73" r:id="rId2"/>
    <p:sldId id="293" r:id="rId3"/>
    <p:sldId id="291" r:id="rId4"/>
    <p:sldId id="257" r:id="rId5"/>
    <p:sldId id="282" r:id="rId6"/>
    <p:sldId id="258" r:id="rId7"/>
    <p:sldId id="264" r:id="rId8"/>
    <p:sldId id="265" r:id="rId9"/>
    <p:sldId id="259" r:id="rId10"/>
    <p:sldId id="263" r:id="rId11"/>
    <p:sldId id="260" r:id="rId12"/>
    <p:sldId id="261" r:id="rId13"/>
    <p:sldId id="262" r:id="rId14"/>
    <p:sldId id="267" r:id="rId15"/>
    <p:sldId id="266" r:id="rId16"/>
    <p:sldId id="268" r:id="rId17"/>
    <p:sldId id="269" r:id="rId18"/>
    <p:sldId id="270" r:id="rId19"/>
    <p:sldId id="272" r:id="rId20"/>
    <p:sldId id="274" r:id="rId21"/>
    <p:sldId id="275" r:id="rId22"/>
    <p:sldId id="276" r:id="rId23"/>
    <p:sldId id="277" r:id="rId24"/>
    <p:sldId id="278" r:id="rId25"/>
    <p:sldId id="279" r:id="rId26"/>
    <p:sldId id="280" r:id="rId27"/>
    <p:sldId id="281" r:id="rId28"/>
    <p:sldId id="283" r:id="rId29"/>
    <p:sldId id="284" r:id="rId30"/>
    <p:sldId id="285" r:id="rId31"/>
    <p:sldId id="286" r:id="rId32"/>
    <p:sldId id="287" r:id="rId33"/>
    <p:sldId id="288" r:id="rId34"/>
    <p:sldId id="289" r:id="rId35"/>
    <p:sldId id="290" r:id="rId36"/>
    <p:sldId id="271" r:id="rId37"/>
    <p:sldId id="292" r:id="rId3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89" d="100"/>
          <a:sy n="89" d="100"/>
        </p:scale>
        <p:origin x="39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BE6AF3-1D43-485A-B550-174E73D4D4DF}" type="datetimeFigureOut">
              <a:rPr lang="fr-FR" smtClean="0"/>
              <a:t>17/05/2024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FEE1EB-3967-4502-AD49-10E7BD7E42A1}" type="slidenum">
              <a:rPr lang="fr-FR" smtClean="0"/>
              <a:t>‹N°›</a:t>
            </a:fld>
            <a:endParaRPr lang="fr-FR"/>
          </a:p>
        </p:txBody>
      </p:sp>
    </p:spTree>
    <p:extLst>
      <p:ext uri="{BB962C8B-B14F-4D97-AF65-F5344CB8AC3E}">
        <p14:creationId xmlns:p14="http://schemas.microsoft.com/office/powerpoint/2010/main" val="113858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4EFEE1EB-3967-4502-AD49-10E7BD7E42A1}" type="slidenum">
              <a:rPr lang="fr-FR" smtClean="0"/>
              <a:t>15</a:t>
            </a:fld>
            <a:endParaRPr lang="fr-FR"/>
          </a:p>
        </p:txBody>
      </p:sp>
    </p:spTree>
    <p:extLst>
      <p:ext uri="{BB962C8B-B14F-4D97-AF65-F5344CB8AC3E}">
        <p14:creationId xmlns:p14="http://schemas.microsoft.com/office/powerpoint/2010/main" val="40627270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BD862C6-931C-4F5B-3C11-34EAA1196FE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6C40CD4-B953-7CA8-820C-0CBE7262EFB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9AC4D19-B874-6183-CB91-E14677FBD313}"/>
              </a:ext>
            </a:extLst>
          </p:cNvPr>
          <p:cNvSpPr>
            <a:spLocks noGrp="1"/>
          </p:cNvSpPr>
          <p:nvPr>
            <p:ph type="dt" sz="half" idx="10"/>
          </p:nvPr>
        </p:nvSpPr>
        <p:spPr/>
        <p:txBody>
          <a:bodyPr/>
          <a:lstStyle/>
          <a:p>
            <a:fld id="{3DB71133-6F92-478E-962F-D1ECE129E9D0}" type="datetimeFigureOut">
              <a:rPr lang="fr-FR" smtClean="0"/>
              <a:t>17/05/2024</a:t>
            </a:fld>
            <a:endParaRPr lang="fr-FR"/>
          </a:p>
        </p:txBody>
      </p:sp>
      <p:sp>
        <p:nvSpPr>
          <p:cNvPr id="5" name="Espace réservé du pied de page 4">
            <a:extLst>
              <a:ext uri="{FF2B5EF4-FFF2-40B4-BE49-F238E27FC236}">
                <a16:creationId xmlns:a16="http://schemas.microsoft.com/office/drawing/2014/main" id="{FD491AD2-744A-DF5F-F981-503C4373153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5FC32A6-881D-363D-6148-308520FC260C}"/>
              </a:ext>
            </a:extLst>
          </p:cNvPr>
          <p:cNvSpPr>
            <a:spLocks noGrp="1"/>
          </p:cNvSpPr>
          <p:nvPr>
            <p:ph type="sldNum" sz="quarter" idx="12"/>
          </p:nvPr>
        </p:nvSpPr>
        <p:spPr/>
        <p:txBody>
          <a:bodyPr/>
          <a:lstStyle/>
          <a:p>
            <a:fld id="{C636034A-5CB7-45D9-9D7E-F796829DA5AC}" type="slidenum">
              <a:rPr lang="fr-FR" smtClean="0"/>
              <a:t>‹N°›</a:t>
            </a:fld>
            <a:endParaRPr lang="fr-FR"/>
          </a:p>
        </p:txBody>
      </p:sp>
    </p:spTree>
    <p:extLst>
      <p:ext uri="{BB962C8B-B14F-4D97-AF65-F5344CB8AC3E}">
        <p14:creationId xmlns:p14="http://schemas.microsoft.com/office/powerpoint/2010/main" val="345075959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9F660C-7D6C-D25A-2116-0F1E1ACCAA6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159C23D-9739-FF6B-203B-DC8CF57296B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A3DBD84-80DF-6413-F181-2648B7E824B2}"/>
              </a:ext>
            </a:extLst>
          </p:cNvPr>
          <p:cNvSpPr>
            <a:spLocks noGrp="1"/>
          </p:cNvSpPr>
          <p:nvPr>
            <p:ph type="dt" sz="half" idx="10"/>
          </p:nvPr>
        </p:nvSpPr>
        <p:spPr/>
        <p:txBody>
          <a:bodyPr/>
          <a:lstStyle/>
          <a:p>
            <a:fld id="{3DB71133-6F92-478E-962F-D1ECE129E9D0}" type="datetimeFigureOut">
              <a:rPr lang="fr-FR" smtClean="0"/>
              <a:t>17/05/2024</a:t>
            </a:fld>
            <a:endParaRPr lang="fr-FR"/>
          </a:p>
        </p:txBody>
      </p:sp>
      <p:sp>
        <p:nvSpPr>
          <p:cNvPr id="5" name="Espace réservé du pied de page 4">
            <a:extLst>
              <a:ext uri="{FF2B5EF4-FFF2-40B4-BE49-F238E27FC236}">
                <a16:creationId xmlns:a16="http://schemas.microsoft.com/office/drawing/2014/main" id="{4776101B-07A4-8C77-5BBD-7CC9966DB11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2CB9E48-FA27-FF7F-DEE9-25D921A490EF}"/>
              </a:ext>
            </a:extLst>
          </p:cNvPr>
          <p:cNvSpPr>
            <a:spLocks noGrp="1"/>
          </p:cNvSpPr>
          <p:nvPr>
            <p:ph type="sldNum" sz="quarter" idx="12"/>
          </p:nvPr>
        </p:nvSpPr>
        <p:spPr/>
        <p:txBody>
          <a:bodyPr/>
          <a:lstStyle/>
          <a:p>
            <a:fld id="{C636034A-5CB7-45D9-9D7E-F796829DA5AC}" type="slidenum">
              <a:rPr lang="fr-FR" smtClean="0"/>
              <a:t>‹N°›</a:t>
            </a:fld>
            <a:endParaRPr lang="fr-FR"/>
          </a:p>
        </p:txBody>
      </p:sp>
    </p:spTree>
    <p:extLst>
      <p:ext uri="{BB962C8B-B14F-4D97-AF65-F5344CB8AC3E}">
        <p14:creationId xmlns:p14="http://schemas.microsoft.com/office/powerpoint/2010/main" val="1240918507"/>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B1D28C-4E7C-8546-3AAD-FD205CF7967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4CF616B-BE68-62D2-CE48-F185A9138C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5434F26-2D73-D5F3-1459-3E1734137DBD}"/>
              </a:ext>
            </a:extLst>
          </p:cNvPr>
          <p:cNvSpPr>
            <a:spLocks noGrp="1"/>
          </p:cNvSpPr>
          <p:nvPr>
            <p:ph type="dt" sz="half" idx="10"/>
          </p:nvPr>
        </p:nvSpPr>
        <p:spPr/>
        <p:txBody>
          <a:bodyPr/>
          <a:lstStyle/>
          <a:p>
            <a:fld id="{3DB71133-6F92-478E-962F-D1ECE129E9D0}" type="datetimeFigureOut">
              <a:rPr lang="fr-FR" smtClean="0"/>
              <a:t>17/05/2024</a:t>
            </a:fld>
            <a:endParaRPr lang="fr-FR"/>
          </a:p>
        </p:txBody>
      </p:sp>
      <p:sp>
        <p:nvSpPr>
          <p:cNvPr id="5" name="Espace réservé du pied de page 4">
            <a:extLst>
              <a:ext uri="{FF2B5EF4-FFF2-40B4-BE49-F238E27FC236}">
                <a16:creationId xmlns:a16="http://schemas.microsoft.com/office/drawing/2014/main" id="{6AD7A212-FDDD-5740-4B57-43911E81BA5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BB7FC9F-8958-8338-7EEB-763CA1407C2B}"/>
              </a:ext>
            </a:extLst>
          </p:cNvPr>
          <p:cNvSpPr>
            <a:spLocks noGrp="1"/>
          </p:cNvSpPr>
          <p:nvPr>
            <p:ph type="sldNum" sz="quarter" idx="12"/>
          </p:nvPr>
        </p:nvSpPr>
        <p:spPr/>
        <p:txBody>
          <a:bodyPr/>
          <a:lstStyle/>
          <a:p>
            <a:fld id="{C636034A-5CB7-45D9-9D7E-F796829DA5AC}" type="slidenum">
              <a:rPr lang="fr-FR" smtClean="0"/>
              <a:t>‹N°›</a:t>
            </a:fld>
            <a:endParaRPr lang="fr-FR"/>
          </a:p>
        </p:txBody>
      </p:sp>
    </p:spTree>
    <p:extLst>
      <p:ext uri="{BB962C8B-B14F-4D97-AF65-F5344CB8AC3E}">
        <p14:creationId xmlns:p14="http://schemas.microsoft.com/office/powerpoint/2010/main" val="159428259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54A85A2-B50D-CDE0-0A91-341FCB1D7BF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CE2E2E2-0E68-3C1B-4097-F082433E23C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502F899-2984-903D-F1F4-8901595E121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66B9319-1390-E9FB-7D72-13045003801A}"/>
              </a:ext>
            </a:extLst>
          </p:cNvPr>
          <p:cNvSpPr>
            <a:spLocks noGrp="1"/>
          </p:cNvSpPr>
          <p:nvPr>
            <p:ph type="dt" sz="half" idx="10"/>
          </p:nvPr>
        </p:nvSpPr>
        <p:spPr/>
        <p:txBody>
          <a:bodyPr/>
          <a:lstStyle/>
          <a:p>
            <a:fld id="{3DB71133-6F92-478E-962F-D1ECE129E9D0}" type="datetimeFigureOut">
              <a:rPr lang="fr-FR" smtClean="0"/>
              <a:t>17/05/2024</a:t>
            </a:fld>
            <a:endParaRPr lang="fr-FR"/>
          </a:p>
        </p:txBody>
      </p:sp>
      <p:sp>
        <p:nvSpPr>
          <p:cNvPr id="6" name="Espace réservé du pied de page 5">
            <a:extLst>
              <a:ext uri="{FF2B5EF4-FFF2-40B4-BE49-F238E27FC236}">
                <a16:creationId xmlns:a16="http://schemas.microsoft.com/office/drawing/2014/main" id="{373A831B-09CE-07BA-C961-C5794EDA327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EEA90F1-4922-87D1-21B1-C24665903317}"/>
              </a:ext>
            </a:extLst>
          </p:cNvPr>
          <p:cNvSpPr>
            <a:spLocks noGrp="1"/>
          </p:cNvSpPr>
          <p:nvPr>
            <p:ph type="sldNum" sz="quarter" idx="12"/>
          </p:nvPr>
        </p:nvSpPr>
        <p:spPr/>
        <p:txBody>
          <a:bodyPr/>
          <a:lstStyle/>
          <a:p>
            <a:fld id="{C636034A-5CB7-45D9-9D7E-F796829DA5AC}" type="slidenum">
              <a:rPr lang="fr-FR" smtClean="0"/>
              <a:t>‹N°›</a:t>
            </a:fld>
            <a:endParaRPr lang="fr-FR"/>
          </a:p>
        </p:txBody>
      </p:sp>
    </p:spTree>
    <p:extLst>
      <p:ext uri="{BB962C8B-B14F-4D97-AF65-F5344CB8AC3E}">
        <p14:creationId xmlns:p14="http://schemas.microsoft.com/office/powerpoint/2010/main" val="327273168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7A0F11-C411-E411-1B3C-43F6F295AE0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4CF6568-700D-3A67-0D54-DCF7896875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F627159-1535-2893-68BD-54384427DEE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1CB2712-ECE0-C9BB-39B7-72843B714E6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D37098CD-6443-F4B8-99D9-4C220D5118C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171C2E96-ABFD-465C-7840-0DEDB0E5E956}"/>
              </a:ext>
            </a:extLst>
          </p:cNvPr>
          <p:cNvSpPr>
            <a:spLocks noGrp="1"/>
          </p:cNvSpPr>
          <p:nvPr>
            <p:ph type="dt" sz="half" idx="10"/>
          </p:nvPr>
        </p:nvSpPr>
        <p:spPr/>
        <p:txBody>
          <a:bodyPr/>
          <a:lstStyle/>
          <a:p>
            <a:fld id="{3DB71133-6F92-478E-962F-D1ECE129E9D0}" type="datetimeFigureOut">
              <a:rPr lang="fr-FR" smtClean="0"/>
              <a:t>17/05/2024</a:t>
            </a:fld>
            <a:endParaRPr lang="fr-FR"/>
          </a:p>
        </p:txBody>
      </p:sp>
      <p:sp>
        <p:nvSpPr>
          <p:cNvPr id="8" name="Espace réservé du pied de page 7">
            <a:extLst>
              <a:ext uri="{FF2B5EF4-FFF2-40B4-BE49-F238E27FC236}">
                <a16:creationId xmlns:a16="http://schemas.microsoft.com/office/drawing/2014/main" id="{94B28E3B-8321-8438-6004-23AFBF6DD0C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808C7BC-724A-3D00-017E-9911B11CF8D8}"/>
              </a:ext>
            </a:extLst>
          </p:cNvPr>
          <p:cNvSpPr>
            <a:spLocks noGrp="1"/>
          </p:cNvSpPr>
          <p:nvPr>
            <p:ph type="sldNum" sz="quarter" idx="12"/>
          </p:nvPr>
        </p:nvSpPr>
        <p:spPr/>
        <p:txBody>
          <a:bodyPr/>
          <a:lstStyle/>
          <a:p>
            <a:fld id="{C636034A-5CB7-45D9-9D7E-F796829DA5AC}" type="slidenum">
              <a:rPr lang="fr-FR" smtClean="0"/>
              <a:t>‹N°›</a:t>
            </a:fld>
            <a:endParaRPr lang="fr-FR"/>
          </a:p>
        </p:txBody>
      </p:sp>
    </p:spTree>
    <p:extLst>
      <p:ext uri="{BB962C8B-B14F-4D97-AF65-F5344CB8AC3E}">
        <p14:creationId xmlns:p14="http://schemas.microsoft.com/office/powerpoint/2010/main" val="64703122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331E555-000F-4DED-E842-D9586838AB8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895D301-44A7-AE9E-A3DD-15D19CEF0BAF}"/>
              </a:ext>
            </a:extLst>
          </p:cNvPr>
          <p:cNvSpPr>
            <a:spLocks noGrp="1"/>
          </p:cNvSpPr>
          <p:nvPr>
            <p:ph type="dt" sz="half" idx="10"/>
          </p:nvPr>
        </p:nvSpPr>
        <p:spPr/>
        <p:txBody>
          <a:bodyPr/>
          <a:lstStyle/>
          <a:p>
            <a:fld id="{3DB71133-6F92-478E-962F-D1ECE129E9D0}" type="datetimeFigureOut">
              <a:rPr lang="fr-FR" smtClean="0"/>
              <a:t>17/05/2024</a:t>
            </a:fld>
            <a:endParaRPr lang="fr-FR"/>
          </a:p>
        </p:txBody>
      </p:sp>
      <p:sp>
        <p:nvSpPr>
          <p:cNvPr id="4" name="Espace réservé du pied de page 3">
            <a:extLst>
              <a:ext uri="{FF2B5EF4-FFF2-40B4-BE49-F238E27FC236}">
                <a16:creationId xmlns:a16="http://schemas.microsoft.com/office/drawing/2014/main" id="{F32CC1E4-E1F2-E989-AE75-D54BA01BDF0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FAEB395-F031-ECFA-6CC6-7EDC46D8C421}"/>
              </a:ext>
            </a:extLst>
          </p:cNvPr>
          <p:cNvSpPr>
            <a:spLocks noGrp="1"/>
          </p:cNvSpPr>
          <p:nvPr>
            <p:ph type="sldNum" sz="quarter" idx="12"/>
          </p:nvPr>
        </p:nvSpPr>
        <p:spPr/>
        <p:txBody>
          <a:bodyPr/>
          <a:lstStyle/>
          <a:p>
            <a:fld id="{C636034A-5CB7-45D9-9D7E-F796829DA5AC}" type="slidenum">
              <a:rPr lang="fr-FR" smtClean="0"/>
              <a:t>‹N°›</a:t>
            </a:fld>
            <a:endParaRPr lang="fr-FR"/>
          </a:p>
        </p:txBody>
      </p:sp>
    </p:spTree>
    <p:extLst>
      <p:ext uri="{BB962C8B-B14F-4D97-AF65-F5344CB8AC3E}">
        <p14:creationId xmlns:p14="http://schemas.microsoft.com/office/powerpoint/2010/main" val="206839635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F9619E7-2CCF-4BD1-A8C2-61B1F7E7924B}"/>
              </a:ext>
            </a:extLst>
          </p:cNvPr>
          <p:cNvSpPr>
            <a:spLocks noGrp="1"/>
          </p:cNvSpPr>
          <p:nvPr>
            <p:ph type="dt" sz="half" idx="10"/>
          </p:nvPr>
        </p:nvSpPr>
        <p:spPr/>
        <p:txBody>
          <a:bodyPr/>
          <a:lstStyle/>
          <a:p>
            <a:fld id="{3DB71133-6F92-478E-962F-D1ECE129E9D0}" type="datetimeFigureOut">
              <a:rPr lang="fr-FR" smtClean="0"/>
              <a:t>17/05/2024</a:t>
            </a:fld>
            <a:endParaRPr lang="fr-FR"/>
          </a:p>
        </p:txBody>
      </p:sp>
      <p:sp>
        <p:nvSpPr>
          <p:cNvPr id="3" name="Espace réservé du pied de page 2">
            <a:extLst>
              <a:ext uri="{FF2B5EF4-FFF2-40B4-BE49-F238E27FC236}">
                <a16:creationId xmlns:a16="http://schemas.microsoft.com/office/drawing/2014/main" id="{5971AE1C-13AB-BC03-F952-1BB175614B5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4AFECF06-2929-870B-2EE2-CC222C550DCD}"/>
              </a:ext>
            </a:extLst>
          </p:cNvPr>
          <p:cNvSpPr>
            <a:spLocks noGrp="1"/>
          </p:cNvSpPr>
          <p:nvPr>
            <p:ph type="sldNum" sz="quarter" idx="12"/>
          </p:nvPr>
        </p:nvSpPr>
        <p:spPr/>
        <p:txBody>
          <a:bodyPr/>
          <a:lstStyle/>
          <a:p>
            <a:fld id="{C636034A-5CB7-45D9-9D7E-F796829DA5AC}" type="slidenum">
              <a:rPr lang="fr-FR" smtClean="0"/>
              <a:t>‹N°›</a:t>
            </a:fld>
            <a:endParaRPr lang="fr-FR"/>
          </a:p>
        </p:txBody>
      </p:sp>
    </p:spTree>
    <p:extLst>
      <p:ext uri="{BB962C8B-B14F-4D97-AF65-F5344CB8AC3E}">
        <p14:creationId xmlns:p14="http://schemas.microsoft.com/office/powerpoint/2010/main" val="113137384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397837-449C-98EB-ACBA-0B65DB9BBB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6DAFE75-B241-1527-933F-732F62A7ADE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77A1C32-44FA-B494-D224-3E4F132F39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1E99E48-0A31-84CB-F40E-ADBF58B30FC7}"/>
              </a:ext>
            </a:extLst>
          </p:cNvPr>
          <p:cNvSpPr>
            <a:spLocks noGrp="1"/>
          </p:cNvSpPr>
          <p:nvPr>
            <p:ph type="dt" sz="half" idx="10"/>
          </p:nvPr>
        </p:nvSpPr>
        <p:spPr/>
        <p:txBody>
          <a:bodyPr/>
          <a:lstStyle/>
          <a:p>
            <a:fld id="{3DB71133-6F92-478E-962F-D1ECE129E9D0}" type="datetimeFigureOut">
              <a:rPr lang="fr-FR" smtClean="0"/>
              <a:t>17/05/2024</a:t>
            </a:fld>
            <a:endParaRPr lang="fr-FR"/>
          </a:p>
        </p:txBody>
      </p:sp>
      <p:sp>
        <p:nvSpPr>
          <p:cNvPr id="6" name="Espace réservé du pied de page 5">
            <a:extLst>
              <a:ext uri="{FF2B5EF4-FFF2-40B4-BE49-F238E27FC236}">
                <a16:creationId xmlns:a16="http://schemas.microsoft.com/office/drawing/2014/main" id="{8816A3F7-CCF1-0E9D-3BD5-8E034F9D12F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ED2987C-725C-3967-B344-0A4B2604460B}"/>
              </a:ext>
            </a:extLst>
          </p:cNvPr>
          <p:cNvSpPr>
            <a:spLocks noGrp="1"/>
          </p:cNvSpPr>
          <p:nvPr>
            <p:ph type="sldNum" sz="quarter" idx="12"/>
          </p:nvPr>
        </p:nvSpPr>
        <p:spPr/>
        <p:txBody>
          <a:bodyPr/>
          <a:lstStyle/>
          <a:p>
            <a:fld id="{C636034A-5CB7-45D9-9D7E-F796829DA5AC}" type="slidenum">
              <a:rPr lang="fr-FR" smtClean="0"/>
              <a:t>‹N°›</a:t>
            </a:fld>
            <a:endParaRPr lang="fr-FR"/>
          </a:p>
        </p:txBody>
      </p:sp>
    </p:spTree>
    <p:extLst>
      <p:ext uri="{BB962C8B-B14F-4D97-AF65-F5344CB8AC3E}">
        <p14:creationId xmlns:p14="http://schemas.microsoft.com/office/powerpoint/2010/main" val="263378360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C714D2-E9CC-F5A7-3115-9C3E99BA1D6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67A1161-6500-8DBC-6E03-F077D0A063A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BB36959-575B-ABEE-94E1-58152C91C8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75A3D04-B9FA-C4A7-9329-F8D587799FC7}"/>
              </a:ext>
            </a:extLst>
          </p:cNvPr>
          <p:cNvSpPr>
            <a:spLocks noGrp="1"/>
          </p:cNvSpPr>
          <p:nvPr>
            <p:ph type="dt" sz="half" idx="10"/>
          </p:nvPr>
        </p:nvSpPr>
        <p:spPr/>
        <p:txBody>
          <a:bodyPr/>
          <a:lstStyle/>
          <a:p>
            <a:fld id="{3DB71133-6F92-478E-962F-D1ECE129E9D0}" type="datetimeFigureOut">
              <a:rPr lang="fr-FR" smtClean="0"/>
              <a:t>17/05/2024</a:t>
            </a:fld>
            <a:endParaRPr lang="fr-FR"/>
          </a:p>
        </p:txBody>
      </p:sp>
      <p:sp>
        <p:nvSpPr>
          <p:cNvPr id="6" name="Espace réservé du pied de page 5">
            <a:extLst>
              <a:ext uri="{FF2B5EF4-FFF2-40B4-BE49-F238E27FC236}">
                <a16:creationId xmlns:a16="http://schemas.microsoft.com/office/drawing/2014/main" id="{84D041E6-19D9-C3CC-5EBB-4A9ADDAB8E8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A0219F6-E83F-1049-094E-5BB9F82009C9}"/>
              </a:ext>
            </a:extLst>
          </p:cNvPr>
          <p:cNvSpPr>
            <a:spLocks noGrp="1"/>
          </p:cNvSpPr>
          <p:nvPr>
            <p:ph type="sldNum" sz="quarter" idx="12"/>
          </p:nvPr>
        </p:nvSpPr>
        <p:spPr/>
        <p:txBody>
          <a:bodyPr/>
          <a:lstStyle/>
          <a:p>
            <a:fld id="{C636034A-5CB7-45D9-9D7E-F796829DA5AC}" type="slidenum">
              <a:rPr lang="fr-FR" smtClean="0"/>
              <a:t>‹N°›</a:t>
            </a:fld>
            <a:endParaRPr lang="fr-FR"/>
          </a:p>
        </p:txBody>
      </p:sp>
    </p:spTree>
    <p:extLst>
      <p:ext uri="{BB962C8B-B14F-4D97-AF65-F5344CB8AC3E}">
        <p14:creationId xmlns:p14="http://schemas.microsoft.com/office/powerpoint/2010/main" val="310603209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0BD69AA-1145-795F-D3B1-5A5F5A303C8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36D587D-8B32-C351-CC05-D1E317E4560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685BE29-58F1-EF95-2A0C-DD7F3F0AF132}"/>
              </a:ext>
            </a:extLst>
          </p:cNvPr>
          <p:cNvSpPr>
            <a:spLocks noGrp="1"/>
          </p:cNvSpPr>
          <p:nvPr>
            <p:ph type="dt" sz="half" idx="10"/>
          </p:nvPr>
        </p:nvSpPr>
        <p:spPr/>
        <p:txBody>
          <a:bodyPr/>
          <a:lstStyle/>
          <a:p>
            <a:fld id="{3DB71133-6F92-478E-962F-D1ECE129E9D0}" type="datetimeFigureOut">
              <a:rPr lang="fr-FR" smtClean="0"/>
              <a:t>17/05/2024</a:t>
            </a:fld>
            <a:endParaRPr lang="fr-FR"/>
          </a:p>
        </p:txBody>
      </p:sp>
      <p:sp>
        <p:nvSpPr>
          <p:cNvPr id="5" name="Espace réservé du pied de page 4">
            <a:extLst>
              <a:ext uri="{FF2B5EF4-FFF2-40B4-BE49-F238E27FC236}">
                <a16:creationId xmlns:a16="http://schemas.microsoft.com/office/drawing/2014/main" id="{3F8A5E9F-6FFE-CE78-A4B7-4228F700996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EF1E0D8-BC3B-B124-16E1-27CEB6298C44}"/>
              </a:ext>
            </a:extLst>
          </p:cNvPr>
          <p:cNvSpPr>
            <a:spLocks noGrp="1"/>
          </p:cNvSpPr>
          <p:nvPr>
            <p:ph type="sldNum" sz="quarter" idx="12"/>
          </p:nvPr>
        </p:nvSpPr>
        <p:spPr/>
        <p:txBody>
          <a:bodyPr/>
          <a:lstStyle/>
          <a:p>
            <a:fld id="{C636034A-5CB7-45D9-9D7E-F796829DA5AC}" type="slidenum">
              <a:rPr lang="fr-FR" smtClean="0"/>
              <a:t>‹N°›</a:t>
            </a:fld>
            <a:endParaRPr lang="fr-FR"/>
          </a:p>
        </p:txBody>
      </p:sp>
    </p:spTree>
    <p:extLst>
      <p:ext uri="{BB962C8B-B14F-4D97-AF65-F5344CB8AC3E}">
        <p14:creationId xmlns:p14="http://schemas.microsoft.com/office/powerpoint/2010/main" val="170033388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17F4EAF-CBCA-C84A-AE9D-08F7B4EB1D3C}"/>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F95094B-BB32-4276-069C-E670700C451F}"/>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89FFB6B-0428-CA3C-EE1D-46DF4F9E44E9}"/>
              </a:ext>
            </a:extLst>
          </p:cNvPr>
          <p:cNvSpPr>
            <a:spLocks noGrp="1"/>
          </p:cNvSpPr>
          <p:nvPr>
            <p:ph type="dt" sz="half" idx="10"/>
          </p:nvPr>
        </p:nvSpPr>
        <p:spPr/>
        <p:txBody>
          <a:bodyPr/>
          <a:lstStyle/>
          <a:p>
            <a:fld id="{3DB71133-6F92-478E-962F-D1ECE129E9D0}" type="datetimeFigureOut">
              <a:rPr lang="fr-FR" smtClean="0"/>
              <a:t>17/05/2024</a:t>
            </a:fld>
            <a:endParaRPr lang="fr-FR"/>
          </a:p>
        </p:txBody>
      </p:sp>
      <p:sp>
        <p:nvSpPr>
          <p:cNvPr id="5" name="Espace réservé du pied de page 4">
            <a:extLst>
              <a:ext uri="{FF2B5EF4-FFF2-40B4-BE49-F238E27FC236}">
                <a16:creationId xmlns:a16="http://schemas.microsoft.com/office/drawing/2014/main" id="{71F175D2-D166-DD74-E136-0D428D5062F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D75C3A-CBB8-B96D-2C4B-8E428EEADAB8}"/>
              </a:ext>
            </a:extLst>
          </p:cNvPr>
          <p:cNvSpPr>
            <a:spLocks noGrp="1"/>
          </p:cNvSpPr>
          <p:nvPr>
            <p:ph type="sldNum" sz="quarter" idx="12"/>
          </p:nvPr>
        </p:nvSpPr>
        <p:spPr/>
        <p:txBody>
          <a:bodyPr/>
          <a:lstStyle/>
          <a:p>
            <a:fld id="{C636034A-5CB7-45D9-9D7E-F796829DA5AC}" type="slidenum">
              <a:rPr lang="fr-FR" smtClean="0"/>
              <a:t>‹N°›</a:t>
            </a:fld>
            <a:endParaRPr lang="fr-FR"/>
          </a:p>
        </p:txBody>
      </p:sp>
    </p:spTree>
    <p:extLst>
      <p:ext uri="{BB962C8B-B14F-4D97-AF65-F5344CB8AC3E}">
        <p14:creationId xmlns:p14="http://schemas.microsoft.com/office/powerpoint/2010/main" val="105202109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F2F0B24-B2A8-E323-E13B-D7AC7EF065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BAD0BCF-4F7A-0FD7-F2A9-25EE0FFC88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33C133D-5685-4E2D-757B-AE99CFD09DE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B71133-6F92-478E-962F-D1ECE129E9D0}" type="datetimeFigureOut">
              <a:rPr lang="fr-FR" smtClean="0"/>
              <a:t>17/05/2024</a:t>
            </a:fld>
            <a:endParaRPr lang="fr-FR"/>
          </a:p>
        </p:txBody>
      </p:sp>
      <p:sp>
        <p:nvSpPr>
          <p:cNvPr id="5" name="Espace réservé du pied de page 4">
            <a:extLst>
              <a:ext uri="{FF2B5EF4-FFF2-40B4-BE49-F238E27FC236}">
                <a16:creationId xmlns:a16="http://schemas.microsoft.com/office/drawing/2014/main" id="{9A8E476B-DE47-2685-9B6B-A187F6608D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84E10B7-64D3-A49D-1244-EEA94B295A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36034A-5CB7-45D9-9D7E-F796829DA5AC}" type="slidenum">
              <a:rPr lang="fr-FR" smtClean="0"/>
              <a:t>‹N°›</a:t>
            </a:fld>
            <a:endParaRPr lang="fr-FR"/>
          </a:p>
        </p:txBody>
      </p:sp>
    </p:spTree>
    <p:extLst>
      <p:ext uri="{BB962C8B-B14F-4D97-AF65-F5344CB8AC3E}">
        <p14:creationId xmlns:p14="http://schemas.microsoft.com/office/powerpoint/2010/main" val="4061958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D4FC243-78C8-2795-F234-339A2DD3F4B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50997" y="403176"/>
            <a:ext cx="11655026" cy="6051648"/>
          </a:xfrm>
          <a:prstGeom prst="rect">
            <a:avLst/>
          </a:prstGeom>
          <a:ln w="88900" cap="sq" cmpd="thickThin">
            <a:solidFill>
              <a:schemeClr val="bg1"/>
            </a:solidFill>
            <a:prstDash val="solid"/>
            <a:miter lim="800000"/>
          </a:ln>
          <a:effectLst>
            <a:innerShdw blurRad="76200">
              <a:srgbClr val="000000"/>
            </a:innerShdw>
          </a:effectLst>
        </p:spPr>
      </p:pic>
      <p:sp>
        <p:nvSpPr>
          <p:cNvPr id="2" name="Rectangle 1">
            <a:extLst>
              <a:ext uri="{FF2B5EF4-FFF2-40B4-BE49-F238E27FC236}">
                <a16:creationId xmlns:a16="http://schemas.microsoft.com/office/drawing/2014/main" id="{109C56D6-3C0E-330B-7DEC-676C9F040CC7}"/>
              </a:ext>
            </a:extLst>
          </p:cNvPr>
          <p:cNvSpPr/>
          <p:nvPr/>
        </p:nvSpPr>
        <p:spPr>
          <a:xfrm>
            <a:off x="2488366" y="4182256"/>
            <a:ext cx="7180289" cy="923330"/>
          </a:xfrm>
          <a:prstGeom prst="rect">
            <a:avLst/>
          </a:prstGeom>
          <a:noFill/>
        </p:spPr>
        <p:txBody>
          <a:bodyPr wrap="square" lIns="91440" tIns="45720" rIns="91440" bIns="45720">
            <a:spAutoFit/>
          </a:bodyPr>
          <a:lstStyle/>
          <a:p>
            <a:pPr algn="ctr"/>
            <a:r>
              <a:rPr lang="fr-FR" sz="5400" b="1" spc="50" dirty="0">
                <a:ln w="9525" cmpd="sng">
                  <a:solidFill>
                    <a:schemeClr val="accent1"/>
                  </a:solidFill>
                  <a:prstDash val="solid"/>
                </a:ln>
                <a:solidFill>
                  <a:srgbClr val="70AD47">
                    <a:tint val="1000"/>
                  </a:srgbClr>
                </a:solidFill>
                <a:effectLst>
                  <a:glow rad="38100">
                    <a:schemeClr val="accent1">
                      <a:alpha val="40000"/>
                    </a:schemeClr>
                  </a:glow>
                </a:effectLst>
              </a:rPr>
              <a:t>Golfe de SAINTONGE</a:t>
            </a:r>
            <a:endParaRPr lang="fr-FR" sz="5400" b="1" cap="none"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spTree>
    <p:extLst>
      <p:ext uri="{BB962C8B-B14F-4D97-AF65-F5344CB8AC3E}">
        <p14:creationId xmlns:p14="http://schemas.microsoft.com/office/powerpoint/2010/main" val="217800525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sndAc>
          <p:stSnd loop="1">
            <p:snd r:embed="rId2" name="Thank You - Ernesto Cortazar.wav"/>
          </p:stSnd>
        </p:sndAc>
      </p:transition>
    </mc:Choice>
    <mc:Fallback>
      <p:transition spd="slow" advClick="0" advTm="8000">
        <p:fade/>
        <p:sndAc>
          <p:stSnd loop="1">
            <p:snd r:embed="rId2" name="Thank You - Ernesto Cortaza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3C0DC0CB-B96A-712D-A35B-80FC2462421F}"/>
              </a:ext>
            </a:extLst>
          </p:cNvPr>
          <p:cNvSpPr txBox="1"/>
          <p:nvPr/>
        </p:nvSpPr>
        <p:spPr>
          <a:xfrm>
            <a:off x="90152" y="0"/>
            <a:ext cx="12011696" cy="6986528"/>
          </a:xfrm>
          <a:prstGeom prst="rect">
            <a:avLst/>
          </a:prstGeom>
          <a:noFill/>
        </p:spPr>
        <p:txBody>
          <a:bodyPr wrap="square">
            <a:spAutoFit/>
          </a:bodyPr>
          <a:lstStyle/>
          <a:p>
            <a:r>
              <a:rPr lang="fr-FR" sz="3200" dirty="0">
                <a:solidFill>
                  <a:schemeClr val="bg1"/>
                </a:solidFill>
              </a:rPr>
              <a:t>Le marais de Brouage s’est formé au fil du temps sur un espace où l’océan était présent : le Golfe de Saintonge. Il y a 2 500 ans, l’océan remontait jusqu’aux falaises de Broue. L’envasement progressif du Golfe de Saintonge a permis l’aménagement de marais salants. Le développement florissant de l’activité salicole fit la richesse de la région et modela profondément le paysage du marais. Réalisation de bassins, de canaux et de </a:t>
            </a:r>
            <a:r>
              <a:rPr lang="fr-FR" sz="3200" dirty="0" err="1">
                <a:solidFill>
                  <a:schemeClr val="bg1"/>
                </a:solidFill>
              </a:rPr>
              <a:t>bossis</a:t>
            </a:r>
            <a:r>
              <a:rPr lang="fr-FR" sz="3200" dirty="0">
                <a:solidFill>
                  <a:schemeClr val="bg1"/>
                </a:solidFill>
              </a:rPr>
              <a:t> tels que nous les connaissons aujourd’hui.</a:t>
            </a:r>
          </a:p>
          <a:p>
            <a:endParaRPr lang="fr-FR" sz="3200" dirty="0">
              <a:solidFill>
                <a:schemeClr val="bg1"/>
              </a:solidFill>
            </a:endParaRPr>
          </a:p>
          <a:p>
            <a:r>
              <a:rPr lang="fr-FR" sz="3200" dirty="0">
                <a:solidFill>
                  <a:schemeClr val="bg1"/>
                </a:solidFill>
              </a:rPr>
              <a:t>Le sel produit sur ces terres bénéficia par le passé d’une réputation internationale et s’exporta massivement vers le Nord de l’Europe entre le XIe et le XVIe siècle. Après un abandon progressif des salines, devenues insalubres, les anciennes parcelles salicoles s’envasèrent petit à petit avant d’être reconverties, à partir du XIXe siècle, en prés de fauche et en prairies pour l’élevage extensif.</a:t>
            </a:r>
          </a:p>
        </p:txBody>
      </p:sp>
    </p:spTree>
    <p:extLst>
      <p:ext uri="{BB962C8B-B14F-4D97-AF65-F5344CB8AC3E}">
        <p14:creationId xmlns:p14="http://schemas.microsoft.com/office/powerpoint/2010/main" val="82963880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4">
                                            <p:txEl>
                                              <p:pRg st="2" end="2"/>
                                            </p:txEl>
                                          </p:spTgt>
                                        </p:tgtEl>
                                        <p:attrNameLst>
                                          <p:attrName>style.visibility</p:attrName>
                                        </p:attrNameLst>
                                      </p:cBhvr>
                                      <p:to>
                                        <p:strVal val="visible"/>
                                      </p:to>
                                    </p:set>
                                    <p:set>
                                      <p:cBhvr>
                                        <p:cTn id="16" dur="455" fill="hold">
                                          <p:stCondLst>
                                            <p:cond delay="0"/>
                                          </p:stCondLst>
                                        </p:cTn>
                                        <p:tgtEl>
                                          <p:spTgt spid="4">
                                            <p:txEl>
                                              <p:pRg st="2" end="2"/>
                                            </p:txEl>
                                          </p:spTgt>
                                        </p:tgtEl>
                                        <p:attrNameLst>
                                          <p:attrName>style.rotation</p:attrName>
                                        </p:attrNameLst>
                                      </p:cBhvr>
                                      <p:to>
                                        <p:strVal val="-45.0"/>
                                      </p:to>
                                    </p:set>
                                    <p:anim calcmode="lin" valueType="num">
                                      <p:cBhvr>
                                        <p:cTn id="17" dur="455" fill="hold">
                                          <p:stCondLst>
                                            <p:cond delay="455"/>
                                          </p:stCondLst>
                                        </p:cTn>
                                        <p:tgtEl>
                                          <p:spTgt spid="4">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4">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4">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4">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6518047-F1E7-9B52-7A83-3F66949748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09948" y="225539"/>
            <a:ext cx="6665197" cy="6406921"/>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81CDC44-6F6E-E510-1CB3-82A7B1F4C95D}"/>
              </a:ext>
            </a:extLst>
          </p:cNvPr>
          <p:cNvSpPr txBox="1"/>
          <p:nvPr/>
        </p:nvSpPr>
        <p:spPr>
          <a:xfrm>
            <a:off x="7786688" y="4548353"/>
            <a:ext cx="4187534" cy="1200329"/>
          </a:xfrm>
          <a:prstGeom prst="rect">
            <a:avLst/>
          </a:prstGeom>
          <a:noFill/>
        </p:spPr>
        <p:txBody>
          <a:bodyPr wrap="square" rtlCol="0">
            <a:spAutoFit/>
          </a:bodyPr>
          <a:lstStyle/>
          <a:p>
            <a:r>
              <a:rPr lang="fr-FR" sz="2400" b="1" dirty="0"/>
              <a:t>Carte de situation géographique du</a:t>
            </a:r>
          </a:p>
          <a:p>
            <a:r>
              <a:rPr lang="fr-FR" sz="2400" b="1" dirty="0"/>
              <a:t> Golfe de SAINTONGE</a:t>
            </a:r>
          </a:p>
        </p:txBody>
      </p:sp>
      <p:sp>
        <p:nvSpPr>
          <p:cNvPr id="2" name="ZoneTexte 1">
            <a:extLst>
              <a:ext uri="{FF2B5EF4-FFF2-40B4-BE49-F238E27FC236}">
                <a16:creationId xmlns:a16="http://schemas.microsoft.com/office/drawing/2014/main" id="{31D5CA79-7F9C-139C-D425-1CC4EBDE89F1}"/>
              </a:ext>
            </a:extLst>
          </p:cNvPr>
          <p:cNvSpPr txBox="1"/>
          <p:nvPr/>
        </p:nvSpPr>
        <p:spPr>
          <a:xfrm>
            <a:off x="7786688" y="442913"/>
            <a:ext cx="4025561" cy="3785652"/>
          </a:xfrm>
          <a:prstGeom prst="rect">
            <a:avLst/>
          </a:prstGeom>
          <a:noFill/>
        </p:spPr>
        <p:txBody>
          <a:bodyPr wrap="square" rtlCol="0">
            <a:spAutoFit/>
          </a:bodyPr>
          <a:lstStyle/>
          <a:p>
            <a:r>
              <a:rPr lang="fr-FR" sz="2000" b="1" dirty="0"/>
              <a:t>Dans l’antiquité c’est une mer intérieure</a:t>
            </a:r>
          </a:p>
          <a:p>
            <a:r>
              <a:rPr lang="fr-FR" sz="2000" b="1" dirty="0"/>
              <a:t> au 1</a:t>
            </a:r>
            <a:r>
              <a:rPr lang="fr-FR" sz="2000" b="1" baseline="30000" dirty="0"/>
              <a:t>er</a:t>
            </a:r>
            <a:r>
              <a:rPr lang="fr-FR" sz="2000" b="1" dirty="0"/>
              <a:t> siècle, après retrait des eaux,</a:t>
            </a:r>
          </a:p>
          <a:p>
            <a:r>
              <a:rPr lang="fr-FR" sz="2000" b="1" dirty="0"/>
              <a:t>Subsiste des salines, marais, des estuaires</a:t>
            </a:r>
          </a:p>
          <a:p>
            <a:endParaRPr lang="fr-FR" sz="2000" b="1" dirty="0"/>
          </a:p>
          <a:p>
            <a:r>
              <a:rPr lang="fr-FR" sz="2000" b="1" dirty="0"/>
              <a:t>Située entre les Côte des Fleurs et, la Côte de Beauté</a:t>
            </a:r>
          </a:p>
          <a:p>
            <a:r>
              <a:rPr lang="fr-FR" sz="2000" b="1" dirty="0"/>
              <a:t>De ROCHEFORT à l’estuaire de la</a:t>
            </a:r>
          </a:p>
          <a:p>
            <a:r>
              <a:rPr lang="fr-FR" sz="2000" b="1" dirty="0"/>
              <a:t>SEUDRE;</a:t>
            </a:r>
          </a:p>
          <a:p>
            <a:endParaRPr lang="fr-FR" sz="2000" b="1" dirty="0"/>
          </a:p>
          <a:p>
            <a:r>
              <a:rPr lang="fr-FR" sz="2000" b="1" dirty="0"/>
              <a:t>Les localités et sites…visite….</a:t>
            </a:r>
          </a:p>
        </p:txBody>
      </p:sp>
    </p:spTree>
    <p:extLst>
      <p:ext uri="{BB962C8B-B14F-4D97-AF65-F5344CB8AC3E}">
        <p14:creationId xmlns:p14="http://schemas.microsoft.com/office/powerpoint/2010/main" val="34472410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D71500C-703E-E217-4D92-D6A9360D4D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5258" y="296465"/>
            <a:ext cx="5519999" cy="414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5F09873-88B0-B3DB-CFD3-E5B90213292C}"/>
              </a:ext>
            </a:extLst>
          </p:cNvPr>
          <p:cNvSpPr txBox="1"/>
          <p:nvPr/>
        </p:nvSpPr>
        <p:spPr>
          <a:xfrm>
            <a:off x="436615" y="4576222"/>
            <a:ext cx="5411449" cy="1569660"/>
          </a:xfrm>
          <a:prstGeom prst="rect">
            <a:avLst/>
          </a:prstGeom>
          <a:noFill/>
        </p:spPr>
        <p:txBody>
          <a:bodyPr wrap="square" rtlCol="0">
            <a:spAutoFit/>
          </a:bodyPr>
          <a:lstStyle/>
          <a:p>
            <a:r>
              <a:rPr lang="fr-FR" sz="2400" b="1" dirty="0"/>
              <a:t>Place Colbert à ROCHEFORT  - Hôtels particuliers avec bandeaux, corniches, balcons en fer forgé, volutes, arabesques et, médaillons sculptés</a:t>
            </a:r>
          </a:p>
        </p:txBody>
      </p:sp>
      <p:pic>
        <p:nvPicPr>
          <p:cNvPr id="5" name="Image 4">
            <a:extLst>
              <a:ext uri="{FF2B5EF4-FFF2-40B4-BE49-F238E27FC236}">
                <a16:creationId xmlns:a16="http://schemas.microsoft.com/office/drawing/2014/main" id="{E056D84F-2E9E-9D73-BED7-956427399DB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157652" y="2883086"/>
            <a:ext cx="5730107" cy="3600000"/>
          </a:xfrm>
          <a:prstGeom prst="rect">
            <a:avLst/>
          </a:prstGeom>
          <a:ln w="889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440EC57E-84CE-9410-7CC3-C85B86603919}"/>
              </a:ext>
            </a:extLst>
          </p:cNvPr>
          <p:cNvSpPr txBox="1"/>
          <p:nvPr/>
        </p:nvSpPr>
        <p:spPr>
          <a:xfrm>
            <a:off x="6820836" y="2366465"/>
            <a:ext cx="4856813" cy="461665"/>
          </a:xfrm>
          <a:prstGeom prst="rect">
            <a:avLst/>
          </a:prstGeom>
          <a:noFill/>
        </p:spPr>
        <p:txBody>
          <a:bodyPr wrap="square" rtlCol="0">
            <a:spAutoFit/>
          </a:bodyPr>
          <a:lstStyle/>
          <a:p>
            <a:r>
              <a:rPr lang="fr-FR" sz="2400" b="1" dirty="0"/>
              <a:t>Maison de Pierre LOTI  à Rochefort</a:t>
            </a:r>
          </a:p>
        </p:txBody>
      </p:sp>
    </p:spTree>
    <p:extLst>
      <p:ext uri="{BB962C8B-B14F-4D97-AF65-F5344CB8AC3E}">
        <p14:creationId xmlns:p14="http://schemas.microsoft.com/office/powerpoint/2010/main" val="345973529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C8C5BFF-21FE-73F3-4895-64F51E7819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44830" y="344773"/>
            <a:ext cx="5524641" cy="414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0520EAB-6BA0-5E59-3627-3CB06EF7403F}"/>
              </a:ext>
            </a:extLst>
          </p:cNvPr>
          <p:cNvSpPr txBox="1"/>
          <p:nvPr/>
        </p:nvSpPr>
        <p:spPr>
          <a:xfrm>
            <a:off x="6797351" y="4484773"/>
            <a:ext cx="5066676" cy="461665"/>
          </a:xfrm>
          <a:prstGeom prst="rect">
            <a:avLst/>
          </a:prstGeom>
          <a:noFill/>
        </p:spPr>
        <p:txBody>
          <a:bodyPr wrap="square" rtlCol="0">
            <a:spAutoFit/>
          </a:bodyPr>
          <a:lstStyle/>
          <a:p>
            <a:r>
              <a:rPr lang="fr-FR" sz="2400" b="1" dirty="0"/>
              <a:t>ROCHEFORT  -  Porte de l’Arsenal</a:t>
            </a:r>
          </a:p>
        </p:txBody>
      </p:sp>
      <p:pic>
        <p:nvPicPr>
          <p:cNvPr id="6" name="Image 5">
            <a:extLst>
              <a:ext uri="{FF2B5EF4-FFF2-40B4-BE49-F238E27FC236}">
                <a16:creationId xmlns:a16="http://schemas.microsoft.com/office/drawing/2014/main" id="{A2FB1922-A230-E201-F9BF-D4F3B0ECCBA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7973" y="2414773"/>
            <a:ext cx="5520000" cy="4140000"/>
          </a:xfrm>
          <a:prstGeom prst="rect">
            <a:avLst/>
          </a:prstGeom>
          <a:ln w="88900" cap="sq" cmpd="thickThin">
            <a:solidFill>
              <a:srgbClr val="7030A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379D85C5-FA51-45EC-C27F-4D0610EE092D}"/>
              </a:ext>
            </a:extLst>
          </p:cNvPr>
          <p:cNvSpPr txBox="1"/>
          <p:nvPr/>
        </p:nvSpPr>
        <p:spPr>
          <a:xfrm>
            <a:off x="1214202" y="1953108"/>
            <a:ext cx="3747541" cy="461665"/>
          </a:xfrm>
          <a:prstGeom prst="rect">
            <a:avLst/>
          </a:prstGeom>
          <a:noFill/>
        </p:spPr>
        <p:txBody>
          <a:bodyPr wrap="square" rtlCol="0">
            <a:spAutoFit/>
          </a:bodyPr>
          <a:lstStyle/>
          <a:p>
            <a:r>
              <a:rPr lang="fr-FR" sz="2400" b="1" dirty="0"/>
              <a:t>Place Colbert -  ROCHEFORT</a:t>
            </a:r>
          </a:p>
        </p:txBody>
      </p:sp>
    </p:spTree>
    <p:extLst>
      <p:ext uri="{BB962C8B-B14F-4D97-AF65-F5344CB8AC3E}">
        <p14:creationId xmlns:p14="http://schemas.microsoft.com/office/powerpoint/2010/main" val="254375171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3727E95-A0DA-B7F3-1EFE-B60431CC6A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83246" y="376628"/>
            <a:ext cx="5040000" cy="37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29FAD74-4C72-EC79-84F3-9A70C393CD30}"/>
              </a:ext>
            </a:extLst>
          </p:cNvPr>
          <p:cNvSpPr txBox="1"/>
          <p:nvPr/>
        </p:nvSpPr>
        <p:spPr>
          <a:xfrm>
            <a:off x="7712122" y="4156628"/>
            <a:ext cx="5096656" cy="461665"/>
          </a:xfrm>
          <a:prstGeom prst="rect">
            <a:avLst/>
          </a:prstGeom>
          <a:noFill/>
        </p:spPr>
        <p:txBody>
          <a:bodyPr wrap="square" rtlCol="0">
            <a:spAutoFit/>
          </a:bodyPr>
          <a:lstStyle/>
          <a:p>
            <a:r>
              <a:rPr lang="fr-FR" sz="2400" b="1" dirty="0"/>
              <a:t>Le ¨pont d’Oléron</a:t>
            </a:r>
          </a:p>
        </p:txBody>
      </p:sp>
      <p:pic>
        <p:nvPicPr>
          <p:cNvPr id="5" name="Image 4">
            <a:extLst>
              <a:ext uri="{FF2B5EF4-FFF2-40B4-BE49-F238E27FC236}">
                <a16:creationId xmlns:a16="http://schemas.microsoft.com/office/drawing/2014/main" id="{079DEF10-95A5-9E0B-1CC4-6CB037F649E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19592" y="3197945"/>
            <a:ext cx="5476407" cy="3148934"/>
          </a:xfrm>
          <a:prstGeom prst="rect">
            <a:avLst/>
          </a:prstGeom>
          <a:ln w="889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EF4D6A00-4D38-F084-EAC3-3349DB05CF46}"/>
              </a:ext>
            </a:extLst>
          </p:cNvPr>
          <p:cNvSpPr txBox="1"/>
          <p:nvPr/>
        </p:nvSpPr>
        <p:spPr>
          <a:xfrm>
            <a:off x="2323354" y="2736280"/>
            <a:ext cx="4415411" cy="461665"/>
          </a:xfrm>
          <a:prstGeom prst="rect">
            <a:avLst/>
          </a:prstGeom>
          <a:noFill/>
        </p:spPr>
        <p:txBody>
          <a:bodyPr wrap="square" rtlCol="0">
            <a:spAutoFit/>
          </a:bodyPr>
          <a:lstStyle/>
          <a:p>
            <a:r>
              <a:rPr lang="fr-FR" sz="2400" b="1" dirty="0"/>
              <a:t>Carrelet rose</a:t>
            </a:r>
          </a:p>
        </p:txBody>
      </p:sp>
    </p:spTree>
    <p:extLst>
      <p:ext uri="{BB962C8B-B14F-4D97-AF65-F5344CB8AC3E}">
        <p14:creationId xmlns:p14="http://schemas.microsoft.com/office/powerpoint/2010/main" val="262027174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A9461AA-B5B9-466F-264F-0CA3FE6136B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96321" y="204241"/>
            <a:ext cx="8599357" cy="6449518"/>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89BBA0A-003D-2A52-631C-EE305DDBED95}"/>
              </a:ext>
            </a:extLst>
          </p:cNvPr>
          <p:cNvSpPr txBox="1"/>
          <p:nvPr/>
        </p:nvSpPr>
        <p:spPr>
          <a:xfrm>
            <a:off x="4697411" y="6282246"/>
            <a:ext cx="5261547" cy="461665"/>
          </a:xfrm>
          <a:prstGeom prst="rect">
            <a:avLst/>
          </a:prstGeom>
          <a:noFill/>
        </p:spPr>
        <p:txBody>
          <a:bodyPr wrap="square" rtlCol="0">
            <a:spAutoFit/>
          </a:bodyPr>
          <a:lstStyle/>
          <a:p>
            <a:r>
              <a:rPr lang="fr-FR" dirty="0">
                <a:solidFill>
                  <a:schemeClr val="bg1"/>
                </a:solidFill>
              </a:rPr>
              <a:t>  </a:t>
            </a:r>
            <a:r>
              <a:rPr lang="fr-FR" sz="2400" b="1" dirty="0">
                <a:solidFill>
                  <a:schemeClr val="bg1"/>
                </a:solidFill>
              </a:rPr>
              <a:t>BROUAGE vue aérienne</a:t>
            </a:r>
            <a:endParaRPr lang="fr-FR" b="1" dirty="0">
              <a:solidFill>
                <a:schemeClr val="bg1"/>
              </a:solidFill>
            </a:endParaRPr>
          </a:p>
        </p:txBody>
      </p:sp>
    </p:spTree>
    <p:extLst>
      <p:ext uri="{BB962C8B-B14F-4D97-AF65-F5344CB8AC3E}">
        <p14:creationId xmlns:p14="http://schemas.microsoft.com/office/powerpoint/2010/main" val="198866066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6E7F18D-345C-C75C-F039-0E43BEE9FE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4078" y="569626"/>
            <a:ext cx="4960532" cy="3708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AF16E49-CAED-3942-1D2E-80413A9A7CDB}"/>
              </a:ext>
            </a:extLst>
          </p:cNvPr>
          <p:cNvSpPr txBox="1"/>
          <p:nvPr/>
        </p:nvSpPr>
        <p:spPr>
          <a:xfrm>
            <a:off x="1582720" y="4277626"/>
            <a:ext cx="4586990" cy="461665"/>
          </a:xfrm>
          <a:prstGeom prst="rect">
            <a:avLst/>
          </a:prstGeom>
          <a:noFill/>
        </p:spPr>
        <p:txBody>
          <a:bodyPr wrap="square" rtlCol="0">
            <a:spAutoFit/>
          </a:bodyPr>
          <a:lstStyle/>
          <a:p>
            <a:r>
              <a:rPr lang="fr-FR" sz="2400" b="1" dirty="0"/>
              <a:t>Les remparts de BROUAGE</a:t>
            </a:r>
          </a:p>
        </p:txBody>
      </p:sp>
      <p:pic>
        <p:nvPicPr>
          <p:cNvPr id="6" name="Image 5">
            <a:extLst>
              <a:ext uri="{FF2B5EF4-FFF2-40B4-BE49-F238E27FC236}">
                <a16:creationId xmlns:a16="http://schemas.microsoft.com/office/drawing/2014/main" id="{8B85EE5E-5FDA-7BC3-BEEB-E551575B11D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234044" y="218583"/>
            <a:ext cx="4252208" cy="6420834"/>
          </a:xfrm>
          <a:prstGeom prst="rect">
            <a:avLst/>
          </a:prstGeom>
          <a:ln w="88900" cap="sq" cmpd="thickThin">
            <a:solidFill>
              <a:srgbClr val="7030A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C1BF76A8-1CAE-EAB4-F75E-1BF216139E10}"/>
              </a:ext>
            </a:extLst>
          </p:cNvPr>
          <p:cNvSpPr txBox="1"/>
          <p:nvPr/>
        </p:nvSpPr>
        <p:spPr>
          <a:xfrm>
            <a:off x="3734874" y="5098767"/>
            <a:ext cx="4146997" cy="830997"/>
          </a:xfrm>
          <a:prstGeom prst="rect">
            <a:avLst/>
          </a:prstGeom>
          <a:noFill/>
        </p:spPr>
        <p:txBody>
          <a:bodyPr wrap="square" rtlCol="0">
            <a:spAutoFit/>
          </a:bodyPr>
          <a:lstStyle/>
          <a:p>
            <a:r>
              <a:rPr lang="fr-FR" sz="2400" b="1" dirty="0"/>
              <a:t>Monument CHAMPLAIN, devant église BROUAGE</a:t>
            </a:r>
          </a:p>
        </p:txBody>
      </p:sp>
    </p:spTree>
    <p:extLst>
      <p:ext uri="{BB962C8B-B14F-4D97-AF65-F5344CB8AC3E}">
        <p14:creationId xmlns:p14="http://schemas.microsoft.com/office/powerpoint/2010/main" val="99563272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7A123C8-B7DB-F1A0-D7D6-4D1515C527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2931" y="189000"/>
            <a:ext cx="5661708" cy="324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0BE839A-CEBF-8861-E2FE-215B62532E0F}"/>
              </a:ext>
            </a:extLst>
          </p:cNvPr>
          <p:cNvSpPr txBox="1"/>
          <p:nvPr/>
        </p:nvSpPr>
        <p:spPr>
          <a:xfrm>
            <a:off x="419350" y="3429000"/>
            <a:ext cx="5606322" cy="1569660"/>
          </a:xfrm>
          <a:prstGeom prst="rect">
            <a:avLst/>
          </a:prstGeom>
          <a:noFill/>
        </p:spPr>
        <p:txBody>
          <a:bodyPr wrap="square" rtlCol="0">
            <a:spAutoFit/>
          </a:bodyPr>
          <a:lstStyle/>
          <a:p>
            <a:r>
              <a:rPr lang="fr-FR" sz="2400" b="1" dirty="0"/>
              <a:t>BROUAGE vue aérienne – Cité fortifiée, au-dessus des salines, écrin de remparts, halle aux vivres, Forge Royale,</a:t>
            </a:r>
          </a:p>
          <a:p>
            <a:r>
              <a:rPr lang="fr-FR" sz="2400" b="1" dirty="0"/>
              <a:t> ancienne glacière</a:t>
            </a:r>
          </a:p>
        </p:txBody>
      </p:sp>
      <p:pic>
        <p:nvPicPr>
          <p:cNvPr id="5" name="Image 4">
            <a:extLst>
              <a:ext uri="{FF2B5EF4-FFF2-40B4-BE49-F238E27FC236}">
                <a16:creationId xmlns:a16="http://schemas.microsoft.com/office/drawing/2014/main" id="{5D98EDFC-FDF9-2603-DC0D-1941D0E9608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59069" y="3429000"/>
            <a:ext cx="5760000" cy="3240000"/>
          </a:xfrm>
          <a:prstGeom prst="rect">
            <a:avLst/>
          </a:prstGeom>
          <a:ln w="889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4B270C44-9F40-2DC1-9639-272453DA85CF}"/>
              </a:ext>
            </a:extLst>
          </p:cNvPr>
          <p:cNvSpPr txBox="1"/>
          <p:nvPr/>
        </p:nvSpPr>
        <p:spPr>
          <a:xfrm>
            <a:off x="7343491" y="2967335"/>
            <a:ext cx="3777522" cy="461665"/>
          </a:xfrm>
          <a:prstGeom prst="rect">
            <a:avLst/>
          </a:prstGeom>
          <a:noFill/>
        </p:spPr>
        <p:txBody>
          <a:bodyPr wrap="square" rtlCol="0">
            <a:spAutoFit/>
          </a:bodyPr>
          <a:lstStyle/>
          <a:p>
            <a:r>
              <a:rPr lang="fr-FR" sz="2400" b="1" dirty="0"/>
              <a:t>Forge Royale de BROUAGE</a:t>
            </a:r>
          </a:p>
        </p:txBody>
      </p:sp>
    </p:spTree>
    <p:extLst>
      <p:ext uri="{BB962C8B-B14F-4D97-AF65-F5344CB8AC3E}">
        <p14:creationId xmlns:p14="http://schemas.microsoft.com/office/powerpoint/2010/main" val="14768901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3FDE9789-246E-6052-B1D9-C139B50A8D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760" y="418563"/>
            <a:ext cx="4800000" cy="3600000"/>
          </a:xfrm>
          <a:prstGeom prst="rect">
            <a:avLst/>
          </a:prstGeom>
          <a:ln w="889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E159AC1E-A220-ECEF-F503-6FCAB9AFE834}"/>
              </a:ext>
            </a:extLst>
          </p:cNvPr>
          <p:cNvSpPr txBox="1"/>
          <p:nvPr/>
        </p:nvSpPr>
        <p:spPr>
          <a:xfrm>
            <a:off x="863307" y="4072960"/>
            <a:ext cx="4512039" cy="461665"/>
          </a:xfrm>
          <a:prstGeom prst="rect">
            <a:avLst/>
          </a:prstGeom>
          <a:noFill/>
        </p:spPr>
        <p:txBody>
          <a:bodyPr wrap="square" rtlCol="0">
            <a:spAutoFit/>
          </a:bodyPr>
          <a:lstStyle/>
          <a:p>
            <a:r>
              <a:rPr lang="fr-FR" sz="2400" b="1" dirty="0"/>
              <a:t>BROUAGE – ancienne glacière</a:t>
            </a:r>
          </a:p>
        </p:txBody>
      </p:sp>
      <p:pic>
        <p:nvPicPr>
          <p:cNvPr id="8" name="Image 7">
            <a:extLst>
              <a:ext uri="{FF2B5EF4-FFF2-40B4-BE49-F238E27FC236}">
                <a16:creationId xmlns:a16="http://schemas.microsoft.com/office/drawing/2014/main" id="{5BEB46F1-F1D4-E1B6-A87B-FFBDDFCC296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64567" y="3222885"/>
            <a:ext cx="6076462" cy="3240000"/>
          </a:xfrm>
          <a:prstGeom prst="rect">
            <a:avLst/>
          </a:prstGeom>
          <a:ln w="88900" cap="sq" cmpd="thickThin">
            <a:solidFill>
              <a:srgbClr val="7030A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24E9A071-B315-2E69-AE41-C491827DC47D}"/>
              </a:ext>
            </a:extLst>
          </p:cNvPr>
          <p:cNvSpPr txBox="1"/>
          <p:nvPr/>
        </p:nvSpPr>
        <p:spPr>
          <a:xfrm>
            <a:off x="6902182" y="2761220"/>
            <a:ext cx="4030503" cy="461665"/>
          </a:xfrm>
          <a:prstGeom prst="rect">
            <a:avLst/>
          </a:prstGeom>
          <a:noFill/>
        </p:spPr>
        <p:txBody>
          <a:bodyPr wrap="square" rtlCol="0">
            <a:spAutoFit/>
          </a:bodyPr>
          <a:lstStyle/>
          <a:p>
            <a:r>
              <a:rPr lang="fr-FR" sz="2400" b="1" dirty="0"/>
              <a:t>Halles aux vivres  -  BROUAGE</a:t>
            </a:r>
          </a:p>
        </p:txBody>
      </p:sp>
    </p:spTree>
    <p:extLst>
      <p:ext uri="{BB962C8B-B14F-4D97-AF65-F5344CB8AC3E}">
        <p14:creationId xmlns:p14="http://schemas.microsoft.com/office/powerpoint/2010/main" val="144220007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D9B5250-7250-6193-173F-9646B9E157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30386" y="338306"/>
            <a:ext cx="4634592" cy="6181387"/>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A3890B3-2ABD-4AD5-F1C8-267B6A7D6B06}"/>
              </a:ext>
            </a:extLst>
          </p:cNvPr>
          <p:cNvSpPr txBox="1"/>
          <p:nvPr/>
        </p:nvSpPr>
        <p:spPr>
          <a:xfrm>
            <a:off x="621467" y="5589121"/>
            <a:ext cx="6769527" cy="461665"/>
          </a:xfrm>
          <a:prstGeom prst="rect">
            <a:avLst/>
          </a:prstGeom>
          <a:noFill/>
        </p:spPr>
        <p:txBody>
          <a:bodyPr wrap="square" rtlCol="0">
            <a:spAutoFit/>
          </a:bodyPr>
          <a:lstStyle/>
          <a:p>
            <a:r>
              <a:rPr lang="fr-FR" sz="2400" b="1" dirty="0"/>
              <a:t>MARENNES  Cité de l’Huitre     -    Les Halles                                                  </a:t>
            </a:r>
          </a:p>
        </p:txBody>
      </p:sp>
      <p:pic>
        <p:nvPicPr>
          <p:cNvPr id="6" name="Image 5">
            <a:extLst>
              <a:ext uri="{FF2B5EF4-FFF2-40B4-BE49-F238E27FC236}">
                <a16:creationId xmlns:a16="http://schemas.microsoft.com/office/drawing/2014/main" id="{5EEEA72E-B976-411E-7DFD-E07D552BAB8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7022" y="1158197"/>
            <a:ext cx="5760000" cy="4320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214207370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B5BF654-4793-158B-D09D-71EBBEC362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67554" y="381000"/>
            <a:ext cx="5280000" cy="396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5C66EB8-DFC4-D9FC-F88E-74DEE39C95B4}"/>
              </a:ext>
            </a:extLst>
          </p:cNvPr>
          <p:cNvSpPr txBox="1"/>
          <p:nvPr/>
        </p:nvSpPr>
        <p:spPr>
          <a:xfrm>
            <a:off x="6735440" y="4341000"/>
            <a:ext cx="4661941" cy="461665"/>
          </a:xfrm>
          <a:prstGeom prst="rect">
            <a:avLst/>
          </a:prstGeom>
          <a:noFill/>
        </p:spPr>
        <p:txBody>
          <a:bodyPr wrap="square" rtlCol="0">
            <a:spAutoFit/>
          </a:bodyPr>
          <a:lstStyle/>
          <a:p>
            <a:r>
              <a:rPr lang="fr-FR" sz="2400" b="1" dirty="0"/>
              <a:t>MARENNES  - Port de plaisance</a:t>
            </a:r>
          </a:p>
        </p:txBody>
      </p:sp>
      <p:pic>
        <p:nvPicPr>
          <p:cNvPr id="6" name="Image 5">
            <a:extLst>
              <a:ext uri="{FF2B5EF4-FFF2-40B4-BE49-F238E27FC236}">
                <a16:creationId xmlns:a16="http://schemas.microsoft.com/office/drawing/2014/main" id="{08832957-934E-6F08-522C-C8FD1B32C8D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4445" y="2667010"/>
            <a:ext cx="5040000" cy="3780000"/>
          </a:xfrm>
          <a:prstGeom prst="rect">
            <a:avLst/>
          </a:prstGeom>
          <a:ln w="88900" cap="sq" cmpd="thickThin">
            <a:solidFill>
              <a:srgbClr val="7030A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A527E7C7-952A-63D9-44B5-0CA31F520B22}"/>
              </a:ext>
            </a:extLst>
          </p:cNvPr>
          <p:cNvSpPr txBox="1"/>
          <p:nvPr/>
        </p:nvSpPr>
        <p:spPr>
          <a:xfrm>
            <a:off x="805605" y="2205345"/>
            <a:ext cx="4717679" cy="461665"/>
          </a:xfrm>
          <a:prstGeom prst="rect">
            <a:avLst/>
          </a:prstGeom>
          <a:noFill/>
        </p:spPr>
        <p:txBody>
          <a:bodyPr wrap="square" rtlCol="0">
            <a:spAutoFit/>
          </a:bodyPr>
          <a:lstStyle/>
          <a:p>
            <a:r>
              <a:rPr lang="fr-FR" sz="2400" b="1" dirty="0"/>
              <a:t>Port de la Cayenne  -  MARENNES</a:t>
            </a:r>
          </a:p>
        </p:txBody>
      </p:sp>
    </p:spTree>
    <p:extLst>
      <p:ext uri="{BB962C8B-B14F-4D97-AF65-F5344CB8AC3E}">
        <p14:creationId xmlns:p14="http://schemas.microsoft.com/office/powerpoint/2010/main" val="11878910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B6A2F07-AF8F-6781-4762-4F35B9CBEC7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500843"/>
            <a:ext cx="7620000" cy="5076825"/>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5E5E962-9CE3-83E6-4A8A-261D84BBF1CD}"/>
              </a:ext>
            </a:extLst>
          </p:cNvPr>
          <p:cNvSpPr txBox="1"/>
          <p:nvPr/>
        </p:nvSpPr>
        <p:spPr>
          <a:xfrm>
            <a:off x="1171978" y="5668182"/>
            <a:ext cx="10929870" cy="830997"/>
          </a:xfrm>
          <a:prstGeom prst="rect">
            <a:avLst/>
          </a:prstGeom>
          <a:noFill/>
        </p:spPr>
        <p:txBody>
          <a:bodyPr wrap="square" rtlCol="0">
            <a:spAutoFit/>
          </a:bodyPr>
          <a:lstStyle/>
          <a:p>
            <a:r>
              <a:rPr lang="fr-FR" sz="2400" b="1" dirty="0"/>
              <a:t>MARENNES  vue aérienne – église Saint Pierre,  gothique flamboyant et</a:t>
            </a:r>
          </a:p>
          <a:p>
            <a:r>
              <a:rPr lang="fr-FR" sz="2400" b="1" dirty="0"/>
              <a:t> centre-ville</a:t>
            </a:r>
          </a:p>
        </p:txBody>
      </p:sp>
    </p:spTree>
    <p:extLst>
      <p:ext uri="{BB962C8B-B14F-4D97-AF65-F5344CB8AC3E}">
        <p14:creationId xmlns:p14="http://schemas.microsoft.com/office/powerpoint/2010/main" val="4155186347"/>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48E1A3F-A644-6B1A-55F7-CC884EE91F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61835" y="3264108"/>
            <a:ext cx="4320000" cy="3240000"/>
          </a:xfrm>
          <a:prstGeom prst="rect">
            <a:avLst/>
          </a:prstGeom>
          <a:ln w="88900" cap="sq" cmpd="thickThin">
            <a:solidFill>
              <a:srgbClr val="7030A0"/>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FAE9552B-22A1-ECE9-9D01-E32296916E8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7315" y="342543"/>
            <a:ext cx="6513227" cy="4876779"/>
          </a:xfrm>
          <a:prstGeom prst="rect">
            <a:avLst/>
          </a:prstGeom>
          <a:ln w="889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E3C1BC1F-5F9A-2E8F-183C-D51E080C69CA}"/>
              </a:ext>
            </a:extLst>
          </p:cNvPr>
          <p:cNvSpPr txBox="1"/>
          <p:nvPr/>
        </p:nvSpPr>
        <p:spPr>
          <a:xfrm>
            <a:off x="374754" y="5561351"/>
            <a:ext cx="6475751" cy="830997"/>
          </a:xfrm>
          <a:prstGeom prst="rect">
            <a:avLst/>
          </a:prstGeom>
          <a:noFill/>
        </p:spPr>
        <p:txBody>
          <a:bodyPr wrap="square" rtlCol="0">
            <a:spAutoFit/>
          </a:bodyPr>
          <a:lstStyle/>
          <a:p>
            <a:r>
              <a:rPr lang="fr-FR" sz="2400" b="1" dirty="0"/>
              <a:t>FOURAS  station balnéaire avec ses villas, chalets, cottages dont certains décorés de mosaïques</a:t>
            </a:r>
          </a:p>
        </p:txBody>
      </p:sp>
      <p:sp>
        <p:nvSpPr>
          <p:cNvPr id="7" name="ZoneTexte 6">
            <a:extLst>
              <a:ext uri="{FF2B5EF4-FFF2-40B4-BE49-F238E27FC236}">
                <a16:creationId xmlns:a16="http://schemas.microsoft.com/office/drawing/2014/main" id="{12509EE6-5258-817F-622A-39DFE8246D2A}"/>
              </a:ext>
            </a:extLst>
          </p:cNvPr>
          <p:cNvSpPr txBox="1"/>
          <p:nvPr/>
        </p:nvSpPr>
        <p:spPr>
          <a:xfrm>
            <a:off x="7186207" y="1835175"/>
            <a:ext cx="4671255" cy="830997"/>
          </a:xfrm>
          <a:prstGeom prst="rect">
            <a:avLst/>
          </a:prstGeom>
          <a:noFill/>
        </p:spPr>
        <p:txBody>
          <a:bodyPr wrap="square" rtlCol="0">
            <a:spAutoFit/>
          </a:bodyPr>
          <a:lstStyle/>
          <a:p>
            <a:r>
              <a:rPr lang="fr-FR" sz="2400" b="1" dirty="0"/>
              <a:t>FOURAS  le fort VAUBAN avec vue sur le pertuis d’Antioche</a:t>
            </a:r>
          </a:p>
        </p:txBody>
      </p:sp>
    </p:spTree>
    <p:extLst>
      <p:ext uri="{BB962C8B-B14F-4D97-AF65-F5344CB8AC3E}">
        <p14:creationId xmlns:p14="http://schemas.microsoft.com/office/powerpoint/2010/main" val="203909698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0B2312B-E1EA-C927-CC10-976DC34BA54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6282" y="189000"/>
            <a:ext cx="4320000" cy="3240000"/>
          </a:xfrm>
          <a:prstGeom prst="rect">
            <a:avLst/>
          </a:prstGeom>
          <a:ln w="88900" cap="sq" cmpd="thickThin">
            <a:solidFill>
              <a:srgbClr val="7030A0"/>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6F2E622E-8DE1-479C-A326-6F5471B25CA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209679" y="3595864"/>
            <a:ext cx="4104000" cy="3078000"/>
          </a:xfrm>
          <a:prstGeom prst="rect">
            <a:avLst/>
          </a:prstGeom>
          <a:ln w="88900" cap="sq" cmpd="thickThin">
            <a:solidFill>
              <a:srgbClr val="7030A0"/>
            </a:solidFill>
            <a:prstDash val="solid"/>
            <a:miter lim="800000"/>
          </a:ln>
          <a:effectLst>
            <a:innerShdw blurRad="76200">
              <a:srgbClr val="000000"/>
            </a:innerShdw>
          </a:effectLst>
        </p:spPr>
      </p:pic>
      <p:pic>
        <p:nvPicPr>
          <p:cNvPr id="7" name="Image 6">
            <a:extLst>
              <a:ext uri="{FF2B5EF4-FFF2-40B4-BE49-F238E27FC236}">
                <a16:creationId xmlns:a16="http://schemas.microsoft.com/office/drawing/2014/main" id="{7C467381-00BF-8508-6EA9-93FD96523C2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85720" y="189000"/>
            <a:ext cx="4320000" cy="3240000"/>
          </a:xfrm>
          <a:prstGeom prst="rect">
            <a:avLst/>
          </a:prstGeom>
          <a:ln w="88900" cap="sq" cmpd="thickThin">
            <a:solidFill>
              <a:srgbClr val="7030A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F3F26AC2-8A1A-3427-E034-F2C7D6541669}"/>
              </a:ext>
            </a:extLst>
          </p:cNvPr>
          <p:cNvSpPr txBox="1"/>
          <p:nvPr/>
        </p:nvSpPr>
        <p:spPr>
          <a:xfrm>
            <a:off x="5035938" y="2103255"/>
            <a:ext cx="3552669" cy="400110"/>
          </a:xfrm>
          <a:prstGeom prst="rect">
            <a:avLst/>
          </a:prstGeom>
          <a:noFill/>
        </p:spPr>
        <p:txBody>
          <a:bodyPr wrap="square" rtlCol="0">
            <a:spAutoFit/>
          </a:bodyPr>
          <a:lstStyle/>
          <a:p>
            <a:r>
              <a:rPr lang="fr-FR" sz="2000" b="1" dirty="0"/>
              <a:t>Villas de FOURAS</a:t>
            </a:r>
          </a:p>
        </p:txBody>
      </p:sp>
    </p:spTree>
    <p:extLst>
      <p:ext uri="{BB962C8B-B14F-4D97-AF65-F5344CB8AC3E}">
        <p14:creationId xmlns:p14="http://schemas.microsoft.com/office/powerpoint/2010/main" val="287009780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5EEF2B3-D4BA-8A7B-248D-B5879E61D4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2111" y="309651"/>
            <a:ext cx="4240551" cy="5655835"/>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3C8916C-BE1D-D75A-85DB-8F9E641244D0}"/>
              </a:ext>
            </a:extLst>
          </p:cNvPr>
          <p:cNvSpPr txBox="1"/>
          <p:nvPr/>
        </p:nvSpPr>
        <p:spPr>
          <a:xfrm>
            <a:off x="428391" y="5965486"/>
            <a:ext cx="5276949" cy="461665"/>
          </a:xfrm>
          <a:prstGeom prst="rect">
            <a:avLst/>
          </a:prstGeom>
          <a:noFill/>
        </p:spPr>
        <p:txBody>
          <a:bodyPr wrap="square" rtlCol="0">
            <a:spAutoFit/>
          </a:bodyPr>
          <a:lstStyle/>
          <a:p>
            <a:r>
              <a:rPr lang="fr-FR" sz="2400" b="1" dirty="0"/>
              <a:t>FOURAS Plage et le Fort Vauban</a:t>
            </a:r>
          </a:p>
        </p:txBody>
      </p:sp>
      <p:pic>
        <p:nvPicPr>
          <p:cNvPr id="6" name="Image 5">
            <a:extLst>
              <a:ext uri="{FF2B5EF4-FFF2-40B4-BE49-F238E27FC236}">
                <a16:creationId xmlns:a16="http://schemas.microsoft.com/office/drawing/2014/main" id="{A848B323-E146-8EBD-A2EF-9B15CA40A67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21403" y="764498"/>
            <a:ext cx="6078486" cy="4399304"/>
          </a:xfrm>
          <a:prstGeom prst="rect">
            <a:avLst/>
          </a:prstGeom>
          <a:ln w="88900" cap="sq" cmpd="thickThin">
            <a:solidFill>
              <a:srgbClr val="7030A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C69D7CF6-8C93-19A9-C6F4-680FCD16C1F4}"/>
              </a:ext>
            </a:extLst>
          </p:cNvPr>
          <p:cNvSpPr txBox="1"/>
          <p:nvPr/>
        </p:nvSpPr>
        <p:spPr>
          <a:xfrm>
            <a:off x="7671093" y="5163802"/>
            <a:ext cx="4392118" cy="461665"/>
          </a:xfrm>
          <a:prstGeom prst="rect">
            <a:avLst/>
          </a:prstGeom>
          <a:noFill/>
        </p:spPr>
        <p:txBody>
          <a:bodyPr wrap="square" rtlCol="0">
            <a:spAutoFit/>
          </a:bodyPr>
          <a:lstStyle/>
          <a:p>
            <a:r>
              <a:rPr lang="fr-FR" sz="2400" b="1" dirty="0"/>
              <a:t>Parc à huitres</a:t>
            </a:r>
          </a:p>
        </p:txBody>
      </p:sp>
    </p:spTree>
    <p:extLst>
      <p:ext uri="{BB962C8B-B14F-4D97-AF65-F5344CB8AC3E}">
        <p14:creationId xmlns:p14="http://schemas.microsoft.com/office/powerpoint/2010/main" val="327578127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C3A9B3B-60C5-6F9F-46DE-549A1542675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571500"/>
            <a:ext cx="7620000" cy="5715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93C6AAD-AEC8-ED9C-9D78-D972F7792548}"/>
              </a:ext>
            </a:extLst>
          </p:cNvPr>
          <p:cNvSpPr txBox="1"/>
          <p:nvPr/>
        </p:nvSpPr>
        <p:spPr>
          <a:xfrm>
            <a:off x="3476662" y="6286500"/>
            <a:ext cx="5711252" cy="461665"/>
          </a:xfrm>
          <a:prstGeom prst="rect">
            <a:avLst/>
          </a:prstGeom>
          <a:noFill/>
        </p:spPr>
        <p:txBody>
          <a:bodyPr wrap="square" rtlCol="0">
            <a:spAutoFit/>
          </a:bodyPr>
          <a:lstStyle/>
          <a:p>
            <a:r>
              <a:rPr lang="fr-FR" sz="2400" b="1" dirty="0"/>
              <a:t>Carrelets du bord de mer à FOURAS</a:t>
            </a:r>
          </a:p>
        </p:txBody>
      </p:sp>
    </p:spTree>
    <p:extLst>
      <p:ext uri="{BB962C8B-B14F-4D97-AF65-F5344CB8AC3E}">
        <p14:creationId xmlns:p14="http://schemas.microsoft.com/office/powerpoint/2010/main" val="1509751727"/>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D4CDA33-6414-75D1-3FCD-054EEABF68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25777" y="826332"/>
            <a:ext cx="6940446" cy="5205335"/>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388A456-05F0-AD6A-7257-143C6E20BE52}"/>
              </a:ext>
            </a:extLst>
          </p:cNvPr>
          <p:cNvSpPr txBox="1"/>
          <p:nvPr/>
        </p:nvSpPr>
        <p:spPr>
          <a:xfrm>
            <a:off x="3581172" y="6031667"/>
            <a:ext cx="5501390" cy="461665"/>
          </a:xfrm>
          <a:prstGeom prst="rect">
            <a:avLst/>
          </a:prstGeom>
          <a:noFill/>
        </p:spPr>
        <p:txBody>
          <a:bodyPr wrap="square" rtlCol="0">
            <a:spAutoFit/>
          </a:bodyPr>
          <a:lstStyle/>
          <a:p>
            <a:r>
              <a:rPr lang="fr-FR" sz="2400" b="1" dirty="0"/>
              <a:t>Vue de FOURAS, depuis l’île Madame</a:t>
            </a:r>
          </a:p>
        </p:txBody>
      </p:sp>
    </p:spTree>
    <p:extLst>
      <p:ext uri="{BB962C8B-B14F-4D97-AF65-F5344CB8AC3E}">
        <p14:creationId xmlns:p14="http://schemas.microsoft.com/office/powerpoint/2010/main" val="423996680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7016357-0576-8B11-81FB-D150C524014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63842" y="1035483"/>
            <a:ext cx="8664315" cy="4787034"/>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2238225772"/>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E2F1E1DE-73A7-23EE-D344-E215E8F409D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56000" y="549000"/>
            <a:ext cx="7680000" cy="5760000"/>
          </a:xfrm>
          <a:prstGeom prst="rect">
            <a:avLst/>
          </a:prstGeom>
          <a:ln w="889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F0942E97-1447-09F2-C8C6-7FEA7EBC7751}"/>
              </a:ext>
            </a:extLst>
          </p:cNvPr>
          <p:cNvSpPr txBox="1"/>
          <p:nvPr/>
        </p:nvSpPr>
        <p:spPr>
          <a:xfrm>
            <a:off x="2645235" y="6315064"/>
            <a:ext cx="8636657" cy="461665"/>
          </a:xfrm>
          <a:prstGeom prst="rect">
            <a:avLst/>
          </a:prstGeom>
          <a:noFill/>
        </p:spPr>
        <p:txBody>
          <a:bodyPr wrap="square" rtlCol="0">
            <a:spAutoFit/>
          </a:bodyPr>
          <a:lstStyle/>
          <a:p>
            <a:r>
              <a:rPr lang="fr-FR" sz="2400" b="1" dirty="0"/>
              <a:t>Réserve Naturelle de MOËZE – marais salants, vasières</a:t>
            </a:r>
          </a:p>
        </p:txBody>
      </p:sp>
    </p:spTree>
    <p:extLst>
      <p:ext uri="{BB962C8B-B14F-4D97-AF65-F5344CB8AC3E}">
        <p14:creationId xmlns:p14="http://schemas.microsoft.com/office/powerpoint/2010/main" val="287323640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33A2DD4-5425-5829-0D98-D6038D288B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4570" y="329783"/>
            <a:ext cx="4800000" cy="360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A8822B3-1C5D-557A-3007-472D85564DCE}"/>
              </a:ext>
            </a:extLst>
          </p:cNvPr>
          <p:cNvSpPr txBox="1"/>
          <p:nvPr/>
        </p:nvSpPr>
        <p:spPr>
          <a:xfrm>
            <a:off x="719528" y="4017364"/>
            <a:ext cx="4512039" cy="461665"/>
          </a:xfrm>
          <a:prstGeom prst="rect">
            <a:avLst/>
          </a:prstGeom>
          <a:noFill/>
        </p:spPr>
        <p:txBody>
          <a:bodyPr wrap="square" rtlCol="0">
            <a:spAutoFit/>
          </a:bodyPr>
          <a:lstStyle/>
          <a:p>
            <a:r>
              <a:rPr lang="fr-FR" sz="2400" b="1" dirty="0"/>
              <a:t>Faune protégée –Aigrette blanche</a:t>
            </a:r>
          </a:p>
        </p:txBody>
      </p:sp>
      <p:pic>
        <p:nvPicPr>
          <p:cNvPr id="6" name="Image 5">
            <a:extLst>
              <a:ext uri="{FF2B5EF4-FFF2-40B4-BE49-F238E27FC236}">
                <a16:creationId xmlns:a16="http://schemas.microsoft.com/office/drawing/2014/main" id="{B72A5724-C220-0E3B-95E9-3E3F839F3D6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311796" y="2770134"/>
            <a:ext cx="5040000" cy="3780000"/>
          </a:xfrm>
          <a:prstGeom prst="rect">
            <a:avLst/>
          </a:prstGeom>
          <a:ln w="88900" cap="sq" cmpd="thickThin">
            <a:solidFill>
              <a:srgbClr val="7030A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26769D0E-78D3-DB6D-5540-20AF25227D90}"/>
              </a:ext>
            </a:extLst>
          </p:cNvPr>
          <p:cNvSpPr txBox="1"/>
          <p:nvPr/>
        </p:nvSpPr>
        <p:spPr>
          <a:xfrm>
            <a:off x="7542799" y="2271995"/>
            <a:ext cx="4800000" cy="461665"/>
          </a:xfrm>
          <a:prstGeom prst="rect">
            <a:avLst/>
          </a:prstGeom>
          <a:noFill/>
        </p:spPr>
        <p:txBody>
          <a:bodyPr wrap="square" rtlCol="0">
            <a:spAutoFit/>
          </a:bodyPr>
          <a:lstStyle/>
          <a:p>
            <a:r>
              <a:rPr lang="fr-FR" sz="2400" b="1" dirty="0"/>
              <a:t>Ferme de Plaisance </a:t>
            </a:r>
          </a:p>
        </p:txBody>
      </p:sp>
      <p:sp>
        <p:nvSpPr>
          <p:cNvPr id="8" name="ZoneTexte 7">
            <a:extLst>
              <a:ext uri="{FF2B5EF4-FFF2-40B4-BE49-F238E27FC236}">
                <a16:creationId xmlns:a16="http://schemas.microsoft.com/office/drawing/2014/main" id="{CF3186F5-E75E-A3E4-5BD0-4EAAA09871BA}"/>
              </a:ext>
            </a:extLst>
          </p:cNvPr>
          <p:cNvSpPr txBox="1"/>
          <p:nvPr/>
        </p:nvSpPr>
        <p:spPr>
          <a:xfrm>
            <a:off x="1575659" y="4660134"/>
            <a:ext cx="3655908" cy="461665"/>
          </a:xfrm>
          <a:prstGeom prst="rect">
            <a:avLst/>
          </a:prstGeom>
          <a:noFill/>
        </p:spPr>
        <p:txBody>
          <a:bodyPr wrap="square" rtlCol="0">
            <a:spAutoFit/>
          </a:bodyPr>
          <a:lstStyle/>
          <a:p>
            <a:r>
              <a:rPr lang="fr-FR" sz="2400" b="1" dirty="0"/>
              <a:t>Réserve de MOËZE</a:t>
            </a:r>
          </a:p>
        </p:txBody>
      </p:sp>
    </p:spTree>
    <p:extLst>
      <p:ext uri="{BB962C8B-B14F-4D97-AF65-F5344CB8AC3E}">
        <p14:creationId xmlns:p14="http://schemas.microsoft.com/office/powerpoint/2010/main" val="73124547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40FA43C-CFE8-39E5-CC86-7584842BFF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58645" y="459000"/>
            <a:ext cx="7920000" cy="594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A42A013-CA9B-538C-9E54-4A05D8B35346}"/>
              </a:ext>
            </a:extLst>
          </p:cNvPr>
          <p:cNvSpPr txBox="1"/>
          <p:nvPr/>
        </p:nvSpPr>
        <p:spPr>
          <a:xfrm>
            <a:off x="10095594" y="3662033"/>
            <a:ext cx="2413416" cy="1569660"/>
          </a:xfrm>
          <a:prstGeom prst="rect">
            <a:avLst/>
          </a:prstGeom>
          <a:noFill/>
        </p:spPr>
        <p:txBody>
          <a:bodyPr wrap="square" rtlCol="0">
            <a:spAutoFit/>
          </a:bodyPr>
          <a:lstStyle/>
          <a:p>
            <a:r>
              <a:rPr lang="fr-FR" sz="2400" b="1" dirty="0"/>
              <a:t>PONT DES BARQUES</a:t>
            </a:r>
          </a:p>
          <a:p>
            <a:endParaRPr lang="fr-FR" sz="2400" b="1" dirty="0"/>
          </a:p>
          <a:p>
            <a:r>
              <a:rPr lang="fr-FR" sz="2400" b="1" dirty="0"/>
              <a:t>Ecomusée</a:t>
            </a:r>
          </a:p>
        </p:txBody>
      </p:sp>
    </p:spTree>
    <p:extLst>
      <p:ext uri="{BB962C8B-B14F-4D97-AF65-F5344CB8AC3E}">
        <p14:creationId xmlns:p14="http://schemas.microsoft.com/office/powerpoint/2010/main" val="338371080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58DB1C9-495B-AA84-8360-E76C32C671E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67856" y="466568"/>
            <a:ext cx="7957279" cy="5967959"/>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10B52F4-91AD-B6A4-E9A4-AE5F85FA0BFC}"/>
              </a:ext>
            </a:extLst>
          </p:cNvPr>
          <p:cNvSpPr txBox="1"/>
          <p:nvPr/>
        </p:nvSpPr>
        <p:spPr>
          <a:xfrm>
            <a:off x="374754" y="3229220"/>
            <a:ext cx="2893102" cy="1938992"/>
          </a:xfrm>
          <a:prstGeom prst="rect">
            <a:avLst/>
          </a:prstGeom>
          <a:noFill/>
        </p:spPr>
        <p:txBody>
          <a:bodyPr wrap="square" rtlCol="0">
            <a:spAutoFit/>
          </a:bodyPr>
          <a:lstStyle/>
          <a:p>
            <a:r>
              <a:rPr lang="fr-FR" sz="2400" b="1" dirty="0"/>
              <a:t>PONT DES BARQUES</a:t>
            </a:r>
          </a:p>
          <a:p>
            <a:endParaRPr lang="fr-FR" sz="2400" b="1" dirty="0"/>
          </a:p>
          <a:p>
            <a:r>
              <a:rPr lang="fr-FR" sz="2400" b="1" dirty="0"/>
              <a:t> la Jetée et, plaque de l’embarquement de LAFAYETTE</a:t>
            </a:r>
          </a:p>
        </p:txBody>
      </p:sp>
    </p:spTree>
    <p:extLst>
      <p:ext uri="{BB962C8B-B14F-4D97-AF65-F5344CB8AC3E}">
        <p14:creationId xmlns:p14="http://schemas.microsoft.com/office/powerpoint/2010/main" val="4533612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DD77693-C169-4F94-3B38-AE27C3CC0E5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4746" y="292308"/>
            <a:ext cx="8364512" cy="6273384"/>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DA1D8C5-F1AE-9C12-4E0A-425B768E9949}"/>
              </a:ext>
            </a:extLst>
          </p:cNvPr>
          <p:cNvSpPr txBox="1"/>
          <p:nvPr/>
        </p:nvSpPr>
        <p:spPr>
          <a:xfrm>
            <a:off x="8897824" y="3565759"/>
            <a:ext cx="3013023" cy="1569660"/>
          </a:xfrm>
          <a:prstGeom prst="rect">
            <a:avLst/>
          </a:prstGeom>
          <a:noFill/>
        </p:spPr>
        <p:txBody>
          <a:bodyPr wrap="square" rtlCol="0">
            <a:spAutoFit/>
          </a:bodyPr>
          <a:lstStyle/>
          <a:p>
            <a:r>
              <a:rPr lang="fr-FR" sz="2400" b="1" dirty="0"/>
              <a:t>PORT DES BARQUES</a:t>
            </a:r>
          </a:p>
          <a:p>
            <a:endParaRPr lang="fr-FR" sz="2400" b="1" dirty="0"/>
          </a:p>
          <a:p>
            <a:r>
              <a:rPr lang="fr-FR" sz="2400" b="1" dirty="0"/>
              <a:t> la passe aux Bœufs</a:t>
            </a:r>
          </a:p>
          <a:p>
            <a:r>
              <a:rPr lang="fr-FR" sz="2400" b="1" dirty="0"/>
              <a:t> au fond : île Madame</a:t>
            </a:r>
            <a:endParaRPr lang="fr-FR" b="1" dirty="0"/>
          </a:p>
        </p:txBody>
      </p:sp>
    </p:spTree>
    <p:extLst>
      <p:ext uri="{BB962C8B-B14F-4D97-AF65-F5344CB8AC3E}">
        <p14:creationId xmlns:p14="http://schemas.microsoft.com/office/powerpoint/2010/main" val="32665552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75BDC09-8FB4-783C-775E-CF0B3A27741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02179" y="247859"/>
            <a:ext cx="6525677" cy="3600000"/>
          </a:xfrm>
          <a:prstGeom prst="rect">
            <a:avLst/>
          </a:prstGeom>
          <a:ln w="88900" cap="sq" cmpd="thickThin">
            <a:solidFill>
              <a:srgbClr val="7030A0"/>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C6F0BEB2-25FD-1819-8F6C-95424E6B308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9821" y="3079541"/>
            <a:ext cx="7620000" cy="3530600"/>
          </a:xfrm>
          <a:prstGeom prst="rect">
            <a:avLst/>
          </a:prstGeom>
          <a:ln w="889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A077873C-480A-1185-570D-2B5AA079EA6A}"/>
              </a:ext>
            </a:extLst>
          </p:cNvPr>
          <p:cNvSpPr txBox="1"/>
          <p:nvPr/>
        </p:nvSpPr>
        <p:spPr>
          <a:xfrm>
            <a:off x="7684957" y="1140942"/>
            <a:ext cx="3897443" cy="1569660"/>
          </a:xfrm>
          <a:prstGeom prst="rect">
            <a:avLst/>
          </a:prstGeom>
          <a:noFill/>
        </p:spPr>
        <p:txBody>
          <a:bodyPr wrap="square" rtlCol="0">
            <a:spAutoFit/>
          </a:bodyPr>
          <a:lstStyle/>
          <a:p>
            <a:r>
              <a:rPr lang="fr-FR" sz="2400" b="1" dirty="0"/>
              <a:t>FORT LUPIN</a:t>
            </a:r>
          </a:p>
          <a:p>
            <a:r>
              <a:rPr lang="fr-FR" sz="2400" b="1" dirty="0"/>
              <a:t> construit par Vauban en 1683</a:t>
            </a:r>
          </a:p>
          <a:p>
            <a:r>
              <a:rPr lang="fr-FR" sz="2400" b="1" dirty="0"/>
              <a:t> sur la Charente</a:t>
            </a:r>
          </a:p>
        </p:txBody>
      </p:sp>
    </p:spTree>
    <p:extLst>
      <p:ext uri="{BB962C8B-B14F-4D97-AF65-F5344CB8AC3E}">
        <p14:creationId xmlns:p14="http://schemas.microsoft.com/office/powerpoint/2010/main" val="95927112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7431748-B645-13F8-052F-6C90768515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0" y="441253"/>
            <a:ext cx="5403383" cy="3600000"/>
          </a:xfrm>
          <a:prstGeom prst="rect">
            <a:avLst/>
          </a:prstGeom>
          <a:ln w="88900" cap="sq" cmpd="thickThin">
            <a:solidFill>
              <a:srgbClr val="7030A0"/>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DE5A6C4D-224A-C0B0-BBBA-9C23CB7A411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2617" y="2638268"/>
            <a:ext cx="5040000" cy="3780000"/>
          </a:xfrm>
          <a:prstGeom prst="rect">
            <a:avLst/>
          </a:prstGeom>
          <a:ln w="889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7A7F3685-3B41-3FE2-08E4-192E02DDE197}"/>
              </a:ext>
            </a:extLst>
          </p:cNvPr>
          <p:cNvSpPr txBox="1"/>
          <p:nvPr/>
        </p:nvSpPr>
        <p:spPr>
          <a:xfrm>
            <a:off x="1109771" y="6396335"/>
            <a:ext cx="5143553" cy="461665"/>
          </a:xfrm>
          <a:prstGeom prst="rect">
            <a:avLst/>
          </a:prstGeom>
          <a:noFill/>
        </p:spPr>
        <p:txBody>
          <a:bodyPr wrap="square" rtlCol="0">
            <a:spAutoFit/>
          </a:bodyPr>
          <a:lstStyle/>
          <a:p>
            <a:r>
              <a:rPr lang="fr-FR" sz="2400" b="1" dirty="0"/>
              <a:t>Pont transbordeur   ROCHEFORT</a:t>
            </a:r>
          </a:p>
        </p:txBody>
      </p:sp>
    </p:spTree>
    <p:extLst>
      <p:ext uri="{BB962C8B-B14F-4D97-AF65-F5344CB8AC3E}">
        <p14:creationId xmlns:p14="http://schemas.microsoft.com/office/powerpoint/2010/main" val="407387943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EE9FD4F-6254-C07D-CB6D-246CC5A50F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3840" y="323785"/>
            <a:ext cx="5904000" cy="3834144"/>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72892CB-0C87-0D3F-E2AE-F7852EF067A1}"/>
              </a:ext>
            </a:extLst>
          </p:cNvPr>
          <p:cNvSpPr txBox="1"/>
          <p:nvPr/>
        </p:nvSpPr>
        <p:spPr>
          <a:xfrm>
            <a:off x="924275" y="4328609"/>
            <a:ext cx="6145967" cy="1200329"/>
          </a:xfrm>
          <a:prstGeom prst="rect">
            <a:avLst/>
          </a:prstGeom>
          <a:noFill/>
        </p:spPr>
        <p:txBody>
          <a:bodyPr wrap="square" rtlCol="0">
            <a:spAutoFit/>
          </a:bodyPr>
          <a:lstStyle/>
          <a:p>
            <a:r>
              <a:rPr lang="fr-FR" sz="2400" b="1" dirty="0"/>
              <a:t>ROCHEFORT  la Corderie (vue aérienne), longue de 374m</a:t>
            </a:r>
          </a:p>
          <a:p>
            <a:r>
              <a:rPr lang="fr-FR" sz="2400" b="1" dirty="0"/>
              <a:t> étayée de poutres en chêne</a:t>
            </a:r>
          </a:p>
        </p:txBody>
      </p:sp>
      <p:pic>
        <p:nvPicPr>
          <p:cNvPr id="6" name="Image 5">
            <a:extLst>
              <a:ext uri="{FF2B5EF4-FFF2-40B4-BE49-F238E27FC236}">
                <a16:creationId xmlns:a16="http://schemas.microsoft.com/office/drawing/2014/main" id="{9D807C15-AAB7-DC2E-79F2-B1565A06FC6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17362" y="4157929"/>
            <a:ext cx="5080000" cy="2292454"/>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4189830027"/>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572BC8F-2DCD-A82B-79C2-F96526A2C10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54000" y="802643"/>
            <a:ext cx="7884000" cy="5252714"/>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6777572-AF7A-66FE-9089-BEEBB2A7320E}"/>
              </a:ext>
            </a:extLst>
          </p:cNvPr>
          <p:cNvSpPr txBox="1"/>
          <p:nvPr/>
        </p:nvSpPr>
        <p:spPr>
          <a:xfrm>
            <a:off x="3606717" y="6055357"/>
            <a:ext cx="7404719" cy="461665"/>
          </a:xfrm>
          <a:prstGeom prst="rect">
            <a:avLst/>
          </a:prstGeom>
          <a:noFill/>
        </p:spPr>
        <p:txBody>
          <a:bodyPr wrap="square" rtlCol="0">
            <a:spAutoFit/>
          </a:bodyPr>
          <a:lstStyle/>
          <a:p>
            <a:r>
              <a:rPr lang="fr-FR" sz="2400" b="1" dirty="0"/>
              <a:t>Eglise de l’Abbaye aux Dames  - SAINTES</a:t>
            </a:r>
          </a:p>
        </p:txBody>
      </p:sp>
    </p:spTree>
    <p:extLst>
      <p:ext uri="{BB962C8B-B14F-4D97-AF65-F5344CB8AC3E}">
        <p14:creationId xmlns:p14="http://schemas.microsoft.com/office/powerpoint/2010/main" val="395580197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7729EDB-8FA4-2109-C50F-EF839F14346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9744" y="787627"/>
            <a:ext cx="11412511" cy="5282745"/>
          </a:xfrm>
          <a:prstGeom prst="rect">
            <a:avLst/>
          </a:prstGeom>
          <a:ln w="88900" cap="sq" cmpd="thickThin">
            <a:solidFill>
              <a:srgbClr val="7030A0"/>
            </a:solidFill>
            <a:prstDash val="solid"/>
            <a:miter lim="800000"/>
          </a:ln>
          <a:effectLst>
            <a:innerShdw blurRad="76200">
              <a:srgbClr val="000000"/>
            </a:innerShdw>
          </a:effectLst>
        </p:spPr>
      </p:pic>
      <p:sp>
        <p:nvSpPr>
          <p:cNvPr id="3" name="ZoneTexte 2">
            <a:extLst>
              <a:ext uri="{FF2B5EF4-FFF2-40B4-BE49-F238E27FC236}">
                <a16:creationId xmlns:a16="http://schemas.microsoft.com/office/drawing/2014/main" id="{380CE72C-4485-38ED-ABB4-FE06B50A9D76}"/>
              </a:ext>
            </a:extLst>
          </p:cNvPr>
          <p:cNvSpPr txBox="1"/>
          <p:nvPr/>
        </p:nvSpPr>
        <p:spPr>
          <a:xfrm>
            <a:off x="3918555" y="6070372"/>
            <a:ext cx="5231567" cy="461665"/>
          </a:xfrm>
          <a:prstGeom prst="rect">
            <a:avLst/>
          </a:prstGeom>
          <a:noFill/>
        </p:spPr>
        <p:txBody>
          <a:bodyPr wrap="square" rtlCol="0">
            <a:spAutoFit/>
          </a:bodyPr>
          <a:lstStyle/>
          <a:p>
            <a:r>
              <a:rPr lang="fr-FR" sz="2400" b="1" dirty="0"/>
              <a:t>SAINTES  - Abbatiale Sainte Marie</a:t>
            </a:r>
          </a:p>
        </p:txBody>
      </p:sp>
    </p:spTree>
    <p:extLst>
      <p:ext uri="{BB962C8B-B14F-4D97-AF65-F5344CB8AC3E}">
        <p14:creationId xmlns:p14="http://schemas.microsoft.com/office/powerpoint/2010/main" val="207220765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7F714BB-89C7-7632-18E6-0BDB9BA063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9626" y="404134"/>
            <a:ext cx="5040001" cy="37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B7C939E-E6B0-90A3-9062-D1966F857FD0}"/>
              </a:ext>
            </a:extLst>
          </p:cNvPr>
          <p:cNvSpPr txBox="1"/>
          <p:nvPr/>
        </p:nvSpPr>
        <p:spPr>
          <a:xfrm>
            <a:off x="569626" y="4242216"/>
            <a:ext cx="4766872" cy="461665"/>
          </a:xfrm>
          <a:prstGeom prst="rect">
            <a:avLst/>
          </a:prstGeom>
          <a:noFill/>
        </p:spPr>
        <p:txBody>
          <a:bodyPr wrap="square" rtlCol="0">
            <a:spAutoFit/>
          </a:bodyPr>
          <a:lstStyle/>
          <a:p>
            <a:r>
              <a:rPr lang="fr-FR" sz="2400" b="1" dirty="0"/>
              <a:t>Amphithéâtre Romain  de SAINTES</a:t>
            </a:r>
          </a:p>
        </p:txBody>
      </p:sp>
      <p:pic>
        <p:nvPicPr>
          <p:cNvPr id="6" name="Image 5">
            <a:extLst>
              <a:ext uri="{FF2B5EF4-FFF2-40B4-BE49-F238E27FC236}">
                <a16:creationId xmlns:a16="http://schemas.microsoft.com/office/drawing/2014/main" id="{5E4FBD17-8D59-4517-F647-4E6E706BC63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2356882"/>
            <a:ext cx="5520000" cy="4140000"/>
          </a:xfrm>
          <a:prstGeom prst="rect">
            <a:avLst/>
          </a:prstGeom>
          <a:ln w="88900" cap="sq" cmpd="thickThin">
            <a:solidFill>
              <a:srgbClr val="0000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034487F3-1C30-97DC-47BF-EC858B995ADE}"/>
              </a:ext>
            </a:extLst>
          </p:cNvPr>
          <p:cNvSpPr txBox="1"/>
          <p:nvPr/>
        </p:nvSpPr>
        <p:spPr>
          <a:xfrm>
            <a:off x="6582375" y="1895217"/>
            <a:ext cx="4661941" cy="461665"/>
          </a:xfrm>
          <a:prstGeom prst="rect">
            <a:avLst/>
          </a:prstGeom>
          <a:noFill/>
        </p:spPr>
        <p:txBody>
          <a:bodyPr wrap="square" rtlCol="0">
            <a:spAutoFit/>
          </a:bodyPr>
          <a:lstStyle/>
          <a:p>
            <a:r>
              <a:rPr lang="fr-FR" sz="2400" b="1" dirty="0"/>
              <a:t>Musée Archéologique - SAINTES</a:t>
            </a:r>
          </a:p>
        </p:txBody>
      </p:sp>
    </p:spTree>
    <p:extLst>
      <p:ext uri="{BB962C8B-B14F-4D97-AF65-F5344CB8AC3E}">
        <p14:creationId xmlns:p14="http://schemas.microsoft.com/office/powerpoint/2010/main" val="47366153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E2EFF59-6958-AB52-092A-031585C502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9508" y="418279"/>
            <a:ext cx="4514670" cy="6021441"/>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66B4C9D-A667-9375-B028-74DFE2387311}"/>
              </a:ext>
            </a:extLst>
          </p:cNvPr>
          <p:cNvSpPr txBox="1"/>
          <p:nvPr/>
        </p:nvSpPr>
        <p:spPr>
          <a:xfrm>
            <a:off x="5641299" y="5978055"/>
            <a:ext cx="5801193" cy="461665"/>
          </a:xfrm>
          <a:prstGeom prst="rect">
            <a:avLst/>
          </a:prstGeom>
          <a:noFill/>
        </p:spPr>
        <p:txBody>
          <a:bodyPr wrap="square" rtlCol="0">
            <a:spAutoFit/>
          </a:bodyPr>
          <a:lstStyle/>
          <a:p>
            <a:r>
              <a:rPr lang="fr-FR" sz="2400" b="1" dirty="0"/>
              <a:t>SAINTES  Arc de Germanicus</a:t>
            </a:r>
          </a:p>
        </p:txBody>
      </p:sp>
      <p:pic>
        <p:nvPicPr>
          <p:cNvPr id="6" name="Image 5">
            <a:extLst>
              <a:ext uri="{FF2B5EF4-FFF2-40B4-BE49-F238E27FC236}">
                <a16:creationId xmlns:a16="http://schemas.microsoft.com/office/drawing/2014/main" id="{FE7BFEAB-ABD1-0DB1-9D8B-DFBB140DFDC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86204" y="1240357"/>
            <a:ext cx="5740864" cy="4320000"/>
          </a:xfrm>
          <a:prstGeom prst="rect">
            <a:avLst/>
          </a:prstGeom>
          <a:ln w="88900" cap="sq" cmpd="thickThin">
            <a:solidFill>
              <a:srgbClr val="7030A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A60A47C3-C20B-0447-F5E6-6634C84F8975}"/>
              </a:ext>
            </a:extLst>
          </p:cNvPr>
          <p:cNvSpPr txBox="1"/>
          <p:nvPr/>
        </p:nvSpPr>
        <p:spPr>
          <a:xfrm>
            <a:off x="5786204" y="709225"/>
            <a:ext cx="6344992" cy="461665"/>
          </a:xfrm>
          <a:prstGeom prst="rect">
            <a:avLst/>
          </a:prstGeom>
          <a:noFill/>
        </p:spPr>
        <p:txBody>
          <a:bodyPr wrap="square" rtlCol="0">
            <a:spAutoFit/>
          </a:bodyPr>
          <a:lstStyle/>
          <a:p>
            <a:r>
              <a:rPr lang="fr-FR" sz="2400" b="1" dirty="0"/>
              <a:t>Cathédrale Saint Pierre, au centre de SAINTES</a:t>
            </a:r>
          </a:p>
        </p:txBody>
      </p:sp>
      <p:sp>
        <p:nvSpPr>
          <p:cNvPr id="2" name="ZoneTexte 1">
            <a:extLst>
              <a:ext uri="{FF2B5EF4-FFF2-40B4-BE49-F238E27FC236}">
                <a16:creationId xmlns:a16="http://schemas.microsoft.com/office/drawing/2014/main" id="{F4D6C894-9259-A381-E4D4-A6CFD94D7F98}"/>
              </a:ext>
            </a:extLst>
          </p:cNvPr>
          <p:cNvSpPr txBox="1"/>
          <p:nvPr/>
        </p:nvSpPr>
        <p:spPr>
          <a:xfrm>
            <a:off x="9414456" y="5978055"/>
            <a:ext cx="1197736" cy="523220"/>
          </a:xfrm>
          <a:prstGeom prst="rect">
            <a:avLst/>
          </a:prstGeom>
          <a:noFill/>
        </p:spPr>
        <p:txBody>
          <a:bodyPr wrap="square" rtlCol="0">
            <a:spAutoFit/>
          </a:bodyPr>
          <a:lstStyle/>
          <a:p>
            <a:r>
              <a:rPr lang="fr-FR" sz="2800" b="1" dirty="0"/>
              <a:t>1</a:t>
            </a:r>
          </a:p>
        </p:txBody>
      </p:sp>
      <p:sp>
        <p:nvSpPr>
          <p:cNvPr id="5" name="ZoneTexte 4">
            <a:extLst>
              <a:ext uri="{FF2B5EF4-FFF2-40B4-BE49-F238E27FC236}">
                <a16:creationId xmlns:a16="http://schemas.microsoft.com/office/drawing/2014/main" id="{09D1CC1F-3E1E-0614-7418-6348E1F7AD94}"/>
              </a:ext>
            </a:extLst>
          </p:cNvPr>
          <p:cNvSpPr txBox="1"/>
          <p:nvPr/>
        </p:nvSpPr>
        <p:spPr>
          <a:xfrm>
            <a:off x="8673921" y="324505"/>
            <a:ext cx="1481070" cy="584775"/>
          </a:xfrm>
          <a:prstGeom prst="rect">
            <a:avLst/>
          </a:prstGeom>
          <a:noFill/>
        </p:spPr>
        <p:txBody>
          <a:bodyPr wrap="square" rtlCol="0">
            <a:spAutoFit/>
          </a:bodyPr>
          <a:lstStyle/>
          <a:p>
            <a:r>
              <a:rPr lang="fr-FR" sz="3200" b="1" dirty="0"/>
              <a:t>2</a:t>
            </a:r>
          </a:p>
        </p:txBody>
      </p:sp>
    </p:spTree>
    <p:extLst>
      <p:ext uri="{BB962C8B-B14F-4D97-AF65-F5344CB8AC3E}">
        <p14:creationId xmlns:p14="http://schemas.microsoft.com/office/powerpoint/2010/main" val="402994799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BEDB8AE-B04F-1338-1005-9E7F47BA1D9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67854" y="356016"/>
            <a:ext cx="8194623" cy="6145967"/>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7E9A9E6-32AB-2E11-BF3F-FA759EFAD667}"/>
              </a:ext>
            </a:extLst>
          </p:cNvPr>
          <p:cNvSpPr txBox="1"/>
          <p:nvPr/>
        </p:nvSpPr>
        <p:spPr>
          <a:xfrm>
            <a:off x="449703" y="3755986"/>
            <a:ext cx="2818151" cy="830997"/>
          </a:xfrm>
          <a:prstGeom prst="rect">
            <a:avLst/>
          </a:prstGeom>
          <a:noFill/>
        </p:spPr>
        <p:txBody>
          <a:bodyPr wrap="square" rtlCol="0">
            <a:spAutoFit/>
          </a:bodyPr>
          <a:lstStyle/>
          <a:p>
            <a:r>
              <a:rPr lang="fr-FR" sz="2400" b="1" dirty="0"/>
              <a:t>SAINTES   Basilique</a:t>
            </a:r>
          </a:p>
          <a:p>
            <a:r>
              <a:rPr lang="fr-FR" sz="2400" b="1" dirty="0"/>
              <a:t> Saint Eutrope</a:t>
            </a:r>
          </a:p>
        </p:txBody>
      </p:sp>
    </p:spTree>
    <p:extLst>
      <p:ext uri="{BB962C8B-B14F-4D97-AF65-F5344CB8AC3E}">
        <p14:creationId xmlns:p14="http://schemas.microsoft.com/office/powerpoint/2010/main" val="255812938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D3C87A2-334F-0737-4588-E5C44E959DB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05621" y="429093"/>
            <a:ext cx="7999751" cy="5999813"/>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100B0B3-C141-94B0-20DB-A7A66E297358}"/>
              </a:ext>
            </a:extLst>
          </p:cNvPr>
          <p:cNvSpPr txBox="1"/>
          <p:nvPr/>
        </p:nvSpPr>
        <p:spPr>
          <a:xfrm>
            <a:off x="9395666" y="4411331"/>
            <a:ext cx="2598297" cy="830997"/>
          </a:xfrm>
          <a:prstGeom prst="rect">
            <a:avLst/>
          </a:prstGeom>
          <a:noFill/>
        </p:spPr>
        <p:txBody>
          <a:bodyPr wrap="square" rtlCol="0">
            <a:spAutoFit/>
          </a:bodyPr>
          <a:lstStyle/>
          <a:p>
            <a:r>
              <a:rPr lang="fr-FR" sz="2400" b="1" dirty="0"/>
              <a:t>Paysage du marais de BROUE</a:t>
            </a:r>
          </a:p>
        </p:txBody>
      </p:sp>
    </p:spTree>
    <p:extLst>
      <p:ext uri="{BB962C8B-B14F-4D97-AF65-F5344CB8AC3E}">
        <p14:creationId xmlns:p14="http://schemas.microsoft.com/office/powerpoint/2010/main" val="2430345652"/>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68901E4-9A22-B7FF-E8FD-D84B6C7F45D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18150" y="440336"/>
            <a:ext cx="7969770" cy="5977328"/>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F295C46-3A45-9C14-7130-A88A4E55F362}"/>
              </a:ext>
            </a:extLst>
          </p:cNvPr>
          <p:cNvSpPr txBox="1"/>
          <p:nvPr/>
        </p:nvSpPr>
        <p:spPr>
          <a:xfrm>
            <a:off x="9403830" y="3963949"/>
            <a:ext cx="2788170" cy="1200329"/>
          </a:xfrm>
          <a:prstGeom prst="rect">
            <a:avLst/>
          </a:prstGeom>
          <a:noFill/>
        </p:spPr>
        <p:txBody>
          <a:bodyPr wrap="square" rtlCol="0">
            <a:spAutoFit/>
          </a:bodyPr>
          <a:lstStyle/>
          <a:p>
            <a:r>
              <a:rPr lang="fr-FR" sz="2400" b="1" dirty="0"/>
              <a:t>SAINT SAUVANT</a:t>
            </a:r>
          </a:p>
          <a:p>
            <a:r>
              <a:rPr lang="fr-FR" sz="2400" b="1" dirty="0"/>
              <a:t> village médiéval de Saintonge</a:t>
            </a:r>
          </a:p>
        </p:txBody>
      </p:sp>
    </p:spTree>
    <p:extLst>
      <p:ext uri="{BB962C8B-B14F-4D97-AF65-F5344CB8AC3E}">
        <p14:creationId xmlns:p14="http://schemas.microsoft.com/office/powerpoint/2010/main" val="364072936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CF89E9F-2CED-1A52-9BF3-4899388F8F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4192" y="168364"/>
            <a:ext cx="4889425" cy="6521271"/>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0AFC9E0-53B9-DB5F-B8F6-E6F0C369A430}"/>
              </a:ext>
            </a:extLst>
          </p:cNvPr>
          <p:cNvSpPr txBox="1"/>
          <p:nvPr/>
        </p:nvSpPr>
        <p:spPr>
          <a:xfrm>
            <a:off x="8597809" y="4653074"/>
            <a:ext cx="3792511" cy="1200329"/>
          </a:xfrm>
          <a:prstGeom prst="rect">
            <a:avLst/>
          </a:prstGeom>
          <a:noFill/>
        </p:spPr>
        <p:txBody>
          <a:bodyPr wrap="square" rtlCol="0">
            <a:spAutoFit/>
          </a:bodyPr>
          <a:lstStyle/>
          <a:p>
            <a:r>
              <a:rPr lang="fr-FR" sz="2400" b="1" dirty="0"/>
              <a:t>SAINT JEAN D’ANGELY</a:t>
            </a:r>
          </a:p>
          <a:p>
            <a:endParaRPr lang="fr-FR" sz="2400" b="1" dirty="0"/>
          </a:p>
          <a:p>
            <a:r>
              <a:rPr lang="fr-FR" sz="2400" b="1" dirty="0"/>
              <a:t>  le beffroi</a:t>
            </a:r>
          </a:p>
        </p:txBody>
      </p:sp>
    </p:spTree>
    <p:extLst>
      <p:ext uri="{BB962C8B-B14F-4D97-AF65-F5344CB8AC3E}">
        <p14:creationId xmlns:p14="http://schemas.microsoft.com/office/powerpoint/2010/main" val="337601745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A51927B-A48B-B856-1D10-B572915BB64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18543" y="847721"/>
            <a:ext cx="8289561" cy="5518479"/>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400816596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55282AF-1778-16E1-CD21-383A39B48B9D}"/>
              </a:ext>
            </a:extLst>
          </p:cNvPr>
          <p:cNvSpPr txBox="1"/>
          <p:nvPr/>
        </p:nvSpPr>
        <p:spPr>
          <a:xfrm>
            <a:off x="691166" y="360608"/>
            <a:ext cx="11990231" cy="584775"/>
          </a:xfrm>
          <a:prstGeom prst="rect">
            <a:avLst/>
          </a:prstGeom>
          <a:noFill/>
        </p:spPr>
        <p:txBody>
          <a:bodyPr wrap="square" rtlCol="0">
            <a:spAutoFit/>
          </a:bodyPr>
          <a:lstStyle/>
          <a:p>
            <a:r>
              <a:rPr lang="fr-FR" sz="3200" b="1" dirty="0"/>
              <a:t>Lorient Vous A Présenté  Le Golfe Saintonge-Charente-Maritime-</a:t>
            </a:r>
          </a:p>
        </p:txBody>
      </p:sp>
      <p:sp>
        <p:nvSpPr>
          <p:cNvPr id="3" name="ZoneTexte 2">
            <a:extLst>
              <a:ext uri="{FF2B5EF4-FFF2-40B4-BE49-F238E27FC236}">
                <a16:creationId xmlns:a16="http://schemas.microsoft.com/office/drawing/2014/main" id="{55D98204-3AE5-3B09-BAC4-A8519CF0A036}"/>
              </a:ext>
            </a:extLst>
          </p:cNvPr>
          <p:cNvSpPr txBox="1"/>
          <p:nvPr/>
        </p:nvSpPr>
        <p:spPr>
          <a:xfrm>
            <a:off x="3138152" y="1117848"/>
            <a:ext cx="9053848" cy="584775"/>
          </a:xfrm>
          <a:prstGeom prst="rect">
            <a:avLst/>
          </a:prstGeom>
          <a:noFill/>
        </p:spPr>
        <p:txBody>
          <a:bodyPr wrap="square" rtlCol="0">
            <a:spAutoFit/>
          </a:bodyPr>
          <a:lstStyle/>
          <a:p>
            <a:r>
              <a:rPr lang="fr-FR" sz="3200" b="1" dirty="0"/>
              <a:t>Sur Une Suggestion De </a:t>
            </a:r>
            <a:r>
              <a:rPr lang="fr-FR" sz="3200" b="1" dirty="0" err="1"/>
              <a:t>JackDidier</a:t>
            </a:r>
            <a:endParaRPr lang="fr-FR" sz="3200" b="1" dirty="0"/>
          </a:p>
        </p:txBody>
      </p:sp>
      <p:sp>
        <p:nvSpPr>
          <p:cNvPr id="4" name="ZoneTexte 3">
            <a:extLst>
              <a:ext uri="{FF2B5EF4-FFF2-40B4-BE49-F238E27FC236}">
                <a16:creationId xmlns:a16="http://schemas.microsoft.com/office/drawing/2014/main" id="{21C2F943-7044-AC62-14FE-7B08BEEB60D0}"/>
              </a:ext>
            </a:extLst>
          </p:cNvPr>
          <p:cNvSpPr txBox="1"/>
          <p:nvPr/>
        </p:nvSpPr>
        <p:spPr>
          <a:xfrm>
            <a:off x="4198513" y="1974294"/>
            <a:ext cx="10444766" cy="584775"/>
          </a:xfrm>
          <a:prstGeom prst="rect">
            <a:avLst/>
          </a:prstGeom>
          <a:noFill/>
        </p:spPr>
        <p:txBody>
          <a:bodyPr wrap="square" rtlCol="0">
            <a:spAutoFit/>
          </a:bodyPr>
          <a:lstStyle/>
          <a:p>
            <a:r>
              <a:rPr lang="fr-FR" sz="3200" b="1" dirty="0"/>
              <a:t>Merci de Votre Visite </a:t>
            </a:r>
          </a:p>
        </p:txBody>
      </p:sp>
      <p:sp>
        <p:nvSpPr>
          <p:cNvPr id="5" name="ZoneTexte 4">
            <a:extLst>
              <a:ext uri="{FF2B5EF4-FFF2-40B4-BE49-F238E27FC236}">
                <a16:creationId xmlns:a16="http://schemas.microsoft.com/office/drawing/2014/main" id="{7ACD4FE2-E966-A7BE-8FCF-CE0BDA74AD56}"/>
              </a:ext>
            </a:extLst>
          </p:cNvPr>
          <p:cNvSpPr txBox="1"/>
          <p:nvPr/>
        </p:nvSpPr>
        <p:spPr>
          <a:xfrm>
            <a:off x="3760631" y="2731534"/>
            <a:ext cx="10444766" cy="584775"/>
          </a:xfrm>
          <a:prstGeom prst="rect">
            <a:avLst/>
          </a:prstGeom>
          <a:noFill/>
        </p:spPr>
        <p:txBody>
          <a:bodyPr wrap="square" rtlCol="0">
            <a:spAutoFit/>
          </a:bodyPr>
          <a:lstStyle/>
          <a:p>
            <a:r>
              <a:rPr lang="fr-FR" sz="3200" b="1" dirty="0"/>
              <a:t>Les Images Et Le son Du Net</a:t>
            </a:r>
          </a:p>
        </p:txBody>
      </p:sp>
      <p:sp>
        <p:nvSpPr>
          <p:cNvPr id="6" name="ZoneTexte 5">
            <a:extLst>
              <a:ext uri="{FF2B5EF4-FFF2-40B4-BE49-F238E27FC236}">
                <a16:creationId xmlns:a16="http://schemas.microsoft.com/office/drawing/2014/main" id="{DC3ACAD9-8FF2-0321-8D23-C6F89CD8F1C0}"/>
              </a:ext>
            </a:extLst>
          </p:cNvPr>
          <p:cNvSpPr txBox="1"/>
          <p:nvPr/>
        </p:nvSpPr>
        <p:spPr>
          <a:xfrm>
            <a:off x="5615189" y="3538377"/>
            <a:ext cx="10805374"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292471166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148</TotalTime>
  <Words>560</Words>
  <Application>Microsoft Office PowerPoint</Application>
  <PresentationFormat>Grand écran</PresentationFormat>
  <Paragraphs>83</Paragraphs>
  <Slides>37</Slides>
  <Notes>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37</vt:i4>
      </vt:variant>
    </vt:vector>
  </HeadingPairs>
  <TitlesOfParts>
    <vt:vector size="42" baseType="lpstr">
      <vt:lpstr>Aptos</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micro</dc:creator>
  <cp:lastModifiedBy>Daniel Moulac</cp:lastModifiedBy>
  <cp:revision>9</cp:revision>
  <dcterms:created xsi:type="dcterms:W3CDTF">2024-05-17T07:00:47Z</dcterms:created>
  <dcterms:modified xsi:type="dcterms:W3CDTF">2024-05-17T11:20:12Z</dcterms:modified>
</cp:coreProperties>
</file>