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83" r:id="rId4"/>
    <p:sldId id="282" r:id="rId5"/>
    <p:sldId id="281" r:id="rId6"/>
    <p:sldId id="280" r:id="rId7"/>
    <p:sldId id="279" r:id="rId8"/>
    <p:sldId id="278" r:id="rId9"/>
    <p:sldId id="276" r:id="rId10"/>
    <p:sldId id="277" r:id="rId11"/>
    <p:sldId id="275" r:id="rId12"/>
    <p:sldId id="274" r:id="rId13"/>
    <p:sldId id="272" r:id="rId14"/>
    <p:sldId id="271" r:id="rId15"/>
    <p:sldId id="270" r:id="rId16"/>
    <p:sldId id="269" r:id="rId17"/>
    <p:sldId id="268" r:id="rId18"/>
    <p:sldId id="267" r:id="rId19"/>
    <p:sldId id="265"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329" autoAdjust="0"/>
    <p:restoredTop sz="94660"/>
  </p:normalViewPr>
  <p:slideViewPr>
    <p:cSldViewPr snapToGrid="0">
      <p:cViewPr varScale="1">
        <p:scale>
          <a:sx n="89" d="100"/>
          <a:sy n="89" d="100"/>
        </p:scale>
        <p:origin x="15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CBE311-6BB4-53C5-74EF-5CB47ABC676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6DF2886-0424-3ABB-2208-CD1484A670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729BFA-6521-BFC9-55A3-5ABEE449F294}"/>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C1B7AD1D-93D4-2D90-41E3-9A8A7B34EC9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60AB7A-D359-0529-E8EA-AE7249691B57}"/>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195909130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702DF7-D2C6-1036-1D1F-61513AFECF6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7928556-CF30-1E1A-D9ED-F093D54024A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A0B0EC1-BC37-1B47-52ED-C50348874D40}"/>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9D8B41B0-CC33-CC64-28C9-86E9581096F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21EEE10-D287-9EA6-EA5D-BA31A340E457}"/>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340642978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B494A8-112F-4988-78E8-639C74EC489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4D91CA7-8DED-EDCB-F700-970C57805E7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1B22D1-7D8E-765E-621D-5CAD8623BF07}"/>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569C847E-1102-84EB-9400-CD86BF2B3B9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3570D9F-8262-351C-D83D-9468FF01444D}"/>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13651327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F65E4F-3F71-75CD-6CC0-C35A2969D81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9F129D7-DA9C-0473-FDCB-42578A00424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AFB1827-DB46-CA4B-0FEC-09169CC0678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2F29634-6A99-3A58-3E9B-EB8D59B48F0B}"/>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6" name="Espace réservé du pied de page 5">
            <a:extLst>
              <a:ext uri="{FF2B5EF4-FFF2-40B4-BE49-F238E27FC236}">
                <a16:creationId xmlns:a16="http://schemas.microsoft.com/office/drawing/2014/main" id="{4618D5AA-F3D4-8C3C-CBB0-C302E36E9AE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581C061-78DA-81BA-8BC4-CFDB89E33BA5}"/>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51784308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6088A1-F66D-5A04-F834-8DE3AE5386F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DD2996D-77A4-8B6F-71BB-F1E8377D23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81F84DF-F37F-38D0-9687-72FB883D5FC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6454482-971F-5171-A4E9-E64E7E4E2A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CDA093D-E2E0-425A-C6AC-33E96D8B97C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642751-0EF2-BAA0-1293-46DF1F9AD879}"/>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8" name="Espace réservé du pied de page 7">
            <a:extLst>
              <a:ext uri="{FF2B5EF4-FFF2-40B4-BE49-F238E27FC236}">
                <a16:creationId xmlns:a16="http://schemas.microsoft.com/office/drawing/2014/main" id="{0626DD5C-D6BD-21BF-8A5B-F0FEB9471CB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9B16606-006E-C1ED-7999-381DBA7D169C}"/>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74837357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AF547E-7AF2-AF20-2BE0-7619E1109BB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0E39CD-2D02-19C5-8382-D4B344491C80}"/>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4" name="Espace réservé du pied de page 3">
            <a:extLst>
              <a:ext uri="{FF2B5EF4-FFF2-40B4-BE49-F238E27FC236}">
                <a16:creationId xmlns:a16="http://schemas.microsoft.com/office/drawing/2014/main" id="{17690EDD-7C05-4921-D760-4613DE1475F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5DB900E-0DE5-DD60-E79E-22FA92A144A9}"/>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386159897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81B830B-7CB2-8F5F-A9D9-D440726F44F2}"/>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3" name="Espace réservé du pied de page 2">
            <a:extLst>
              <a:ext uri="{FF2B5EF4-FFF2-40B4-BE49-F238E27FC236}">
                <a16:creationId xmlns:a16="http://schemas.microsoft.com/office/drawing/2014/main" id="{9282C2C7-191E-CCD5-B385-6F7109495EE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26E8BBC-1C31-8015-2255-0474136629A8}"/>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200670737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18BA65-DB7D-2D45-0ADA-156FFDBE2F6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DEF41EC-B604-9BCE-EF73-2F908C65FB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3899E29-1F74-97A6-F45D-97486D5D5F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203E867-C0CD-DBAC-BF3F-1B4905CFE0E1}"/>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6" name="Espace réservé du pied de page 5">
            <a:extLst>
              <a:ext uri="{FF2B5EF4-FFF2-40B4-BE49-F238E27FC236}">
                <a16:creationId xmlns:a16="http://schemas.microsoft.com/office/drawing/2014/main" id="{4E3D7AE4-01DC-DB54-829F-D964253882E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E2FA6D5-5827-E220-2E63-810A7A318787}"/>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322991974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28E7FF-2D89-12AA-E459-17354671A2E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7DD9F16-237B-679B-2E97-560CF39B31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C2F013B-5195-35EF-CB75-2DDAE95088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10ACAAF-3991-D89B-C6C0-79E9B8EA81CB}"/>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6" name="Espace réservé du pied de page 5">
            <a:extLst>
              <a:ext uri="{FF2B5EF4-FFF2-40B4-BE49-F238E27FC236}">
                <a16:creationId xmlns:a16="http://schemas.microsoft.com/office/drawing/2014/main" id="{2DC70715-EB98-E952-FA10-B305DA655E4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943B8E0-86F0-846E-9D11-710554A17682}"/>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151218697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39A40A-07C3-712A-A899-9D3CDAB6FA1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446BED-CC70-0840-1614-EA2BE40F314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1F2EF6E-1D06-8600-3AC4-AE95B2AFD72D}"/>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38999242-7ACC-BB79-0F95-79D23D87C62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CF8DCD4-ACD0-1C29-4691-1ACA8066EE4C}"/>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414446904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D4D6559-E41F-64C0-9502-148040942C2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D07B85E-9E28-8EDB-9D78-5086CD40D42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B797B57-8CBF-7D69-8F93-4FC109AD3108}"/>
              </a:ext>
            </a:extLst>
          </p:cNvPr>
          <p:cNvSpPr>
            <a:spLocks noGrp="1"/>
          </p:cNvSpPr>
          <p:nvPr>
            <p:ph type="dt" sz="half" idx="10"/>
          </p:nvPr>
        </p:nvSpPr>
        <p:spPr/>
        <p:txBody>
          <a:bodyPr/>
          <a:lstStyle/>
          <a:p>
            <a:fld id="{FE453754-27C2-464E-8E69-FEA2578CCAF7}"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3F9B6143-E1DE-A9B0-A2D5-E514872CA6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8BA37D1-DE47-9E9C-C644-5290F752AC13}"/>
              </a:ext>
            </a:extLst>
          </p:cNvPr>
          <p:cNvSpPr>
            <a:spLocks noGrp="1"/>
          </p:cNvSpPr>
          <p:nvPr>
            <p:ph type="sldNum" sz="quarter" idx="12"/>
          </p:nvPr>
        </p:nvSpPr>
        <p:spPr/>
        <p:txBody>
          <a:bodyPr/>
          <a:lstStyle/>
          <a:p>
            <a:fld id="{A8D44139-D5A4-4AD5-B138-BF66FE406EEC}" type="slidenum">
              <a:rPr lang="fr-FR" smtClean="0"/>
              <a:t>‹N°›</a:t>
            </a:fld>
            <a:endParaRPr lang="fr-FR"/>
          </a:p>
        </p:txBody>
      </p:sp>
    </p:spTree>
    <p:extLst>
      <p:ext uri="{BB962C8B-B14F-4D97-AF65-F5344CB8AC3E}">
        <p14:creationId xmlns:p14="http://schemas.microsoft.com/office/powerpoint/2010/main" val="12764504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263B404-3882-4A59-B9EF-6982501392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E91A181-3B02-A0F7-D854-E8B093344B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F844AE-44D9-4E0B-4EB2-4BE2E16B04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E453754-27C2-464E-8E69-FEA2578CCAF7}" type="datetimeFigureOut">
              <a:rPr lang="fr-FR" smtClean="0"/>
              <a:t>20/05/2024</a:t>
            </a:fld>
            <a:endParaRPr lang="fr-FR"/>
          </a:p>
        </p:txBody>
      </p:sp>
      <p:sp>
        <p:nvSpPr>
          <p:cNvPr id="5" name="Espace réservé du pied de page 4">
            <a:extLst>
              <a:ext uri="{FF2B5EF4-FFF2-40B4-BE49-F238E27FC236}">
                <a16:creationId xmlns:a16="http://schemas.microsoft.com/office/drawing/2014/main" id="{F53CC84C-CED8-C1E1-F5A2-A2F4DC0A1E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8D93D4B-73FC-74DD-668F-586BC351DE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8D44139-D5A4-4AD5-B138-BF66FE406EEC}" type="slidenum">
              <a:rPr lang="fr-FR" smtClean="0"/>
              <a:t>‹N°›</a:t>
            </a:fld>
            <a:endParaRPr lang="fr-FR"/>
          </a:p>
        </p:txBody>
      </p:sp>
    </p:spTree>
    <p:extLst>
      <p:ext uri="{BB962C8B-B14F-4D97-AF65-F5344CB8AC3E}">
        <p14:creationId xmlns:p14="http://schemas.microsoft.com/office/powerpoint/2010/main" val="413567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tour&#10;&#10;Description générée automatiquement">
            <a:extLst>
              <a:ext uri="{FF2B5EF4-FFF2-40B4-BE49-F238E27FC236}">
                <a16:creationId xmlns:a16="http://schemas.microsoft.com/office/drawing/2014/main" id="{E4BF993A-54A7-6C73-D0B3-6CA4037A95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59326" y="731538"/>
            <a:ext cx="8273348" cy="5940000"/>
          </a:xfrm>
          <a:prstGeom prst="rect">
            <a:avLst/>
          </a:prstGeom>
          <a:effectLst>
            <a:softEdge rad="317500"/>
          </a:effectLst>
        </p:spPr>
      </p:pic>
      <p:sp>
        <p:nvSpPr>
          <p:cNvPr id="4" name="ZoneTexte 3">
            <a:extLst>
              <a:ext uri="{FF2B5EF4-FFF2-40B4-BE49-F238E27FC236}">
                <a16:creationId xmlns:a16="http://schemas.microsoft.com/office/drawing/2014/main" id="{98C10DF7-8D61-289C-07D1-B5F3B88125BA}"/>
              </a:ext>
            </a:extLst>
          </p:cNvPr>
          <p:cNvSpPr txBox="1"/>
          <p:nvPr/>
        </p:nvSpPr>
        <p:spPr>
          <a:xfrm>
            <a:off x="156754" y="408530"/>
            <a:ext cx="12035246" cy="461665"/>
          </a:xfrm>
          <a:prstGeom prst="rect">
            <a:avLst/>
          </a:prstGeom>
          <a:noFill/>
        </p:spPr>
        <p:txBody>
          <a:bodyPr wrap="square" rtlCol="0">
            <a:spAutoFit/>
          </a:bodyPr>
          <a:lstStyle/>
          <a:p>
            <a:r>
              <a:rPr lang="fr-FR" sz="2400" b="1" dirty="0"/>
              <a:t>Le donjon du château de Vincennes entouré de sa chemise - Vincennes, Val-de-Marne</a:t>
            </a:r>
          </a:p>
        </p:txBody>
      </p:sp>
    </p:spTree>
    <p:extLst>
      <p:ext uri="{BB962C8B-B14F-4D97-AF65-F5344CB8AC3E}">
        <p14:creationId xmlns:p14="http://schemas.microsoft.com/office/powerpoint/2010/main" val="162219355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p:snd r:embed="rId2" name="G.F.Haendel - Watermusic (PART III Hornpipe-Menuet-Rigaudon III-etc.).wav"/>
          </p:stSnd>
        </p:sndAc>
      </p:transition>
    </mc:Choice>
    <mc:Fallback>
      <p:transition spd="slow" advClick="0" advTm="8000">
        <p:fade/>
        <p:sndAc>
          <p:stSnd>
            <p:snd r:embed="rId2" name="G.F.Haendel - Watermusic (PART III Hornpipe-Menuet-Rigaudon III-et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E0950E7-C807-CB18-5104-1A1DA39A136E}"/>
              </a:ext>
            </a:extLst>
          </p:cNvPr>
          <p:cNvSpPr/>
          <p:nvPr/>
        </p:nvSpPr>
        <p:spPr>
          <a:xfrm>
            <a:off x="0" y="0"/>
            <a:ext cx="12288982"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b="1" dirty="0">
                <a:ln>
                  <a:solidFill>
                    <a:srgbClr val="FF0000"/>
                  </a:solidFill>
                </a:ln>
                <a:effectLst>
                  <a:glow rad="228600">
                    <a:schemeClr val="accent4">
                      <a:satMod val="175000"/>
                      <a:alpha val="40000"/>
                    </a:schemeClr>
                  </a:glow>
                </a:effectLst>
                <a:latin typeface="Algerian" panose="04020705040A02060702" pitchFamily="82" charset="0"/>
              </a:rPr>
              <a:t>Le château de Vincennes est une forteresse située à Vincennes, dans la banlieue est de Paris, dont la construction a duré du XIVᵉ au XVIIᵉ siècle. C'est le plus grand château fort royal subsistant en France et, du fait de la hauteur de son donjon, une des plus hautes forteresses de plaine d'Europe</a:t>
            </a:r>
          </a:p>
        </p:txBody>
      </p:sp>
    </p:spTree>
    <p:extLst>
      <p:ext uri="{BB962C8B-B14F-4D97-AF65-F5344CB8AC3E}">
        <p14:creationId xmlns:p14="http://schemas.microsoft.com/office/powerpoint/2010/main" val="11134764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tatue, ciel, sculpture&#10;&#10;Description générée automatiquement">
            <a:extLst>
              <a:ext uri="{FF2B5EF4-FFF2-40B4-BE49-F238E27FC236}">
                <a16:creationId xmlns:a16="http://schemas.microsoft.com/office/drawing/2014/main" id="{2E66CCC6-1D57-A886-79F0-92F8F307BF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4497" y="189000"/>
            <a:ext cx="3645568" cy="6480000"/>
          </a:xfrm>
          <a:prstGeom prst="rect">
            <a:avLst/>
          </a:prstGeom>
          <a:ln w="38100">
            <a:solidFill>
              <a:schemeClr val="bg1"/>
            </a:solidFill>
          </a:ln>
        </p:spPr>
      </p:pic>
      <p:sp>
        <p:nvSpPr>
          <p:cNvPr id="4" name="ZoneTexte 3">
            <a:extLst>
              <a:ext uri="{FF2B5EF4-FFF2-40B4-BE49-F238E27FC236}">
                <a16:creationId xmlns:a16="http://schemas.microsoft.com/office/drawing/2014/main" id="{82FE00FE-D11E-749A-B172-0D1F4DA6A52B}"/>
              </a:ext>
            </a:extLst>
          </p:cNvPr>
          <p:cNvSpPr txBox="1"/>
          <p:nvPr/>
        </p:nvSpPr>
        <p:spPr>
          <a:xfrm>
            <a:off x="1384497" y="5561004"/>
            <a:ext cx="3645568" cy="1107996"/>
          </a:xfrm>
          <a:prstGeom prst="rect">
            <a:avLst/>
          </a:prstGeom>
          <a:noFill/>
        </p:spPr>
        <p:txBody>
          <a:bodyPr wrap="square" rtlCol="0">
            <a:spAutoFit/>
          </a:bodyPr>
          <a:lstStyle/>
          <a:p>
            <a:endParaRPr lang="fr-FR" dirty="0"/>
          </a:p>
          <a:p>
            <a:r>
              <a:rPr lang="fr-FR" sz="2400" b="1" dirty="0">
                <a:solidFill>
                  <a:schemeClr val="bg1"/>
                </a:solidFill>
              </a:rPr>
              <a:t>Statue de Saint Louis au Château de Vincennes.</a:t>
            </a:r>
          </a:p>
        </p:txBody>
      </p:sp>
      <p:pic>
        <p:nvPicPr>
          <p:cNvPr id="6" name="Image 5" descr="Une image contenant plein air, ciel, herbe, nuage&#10;&#10;Description générée automatiquement">
            <a:extLst>
              <a:ext uri="{FF2B5EF4-FFF2-40B4-BE49-F238E27FC236}">
                <a16:creationId xmlns:a16="http://schemas.microsoft.com/office/drawing/2014/main" id="{7D705009-F5E4-5E31-785B-7E0C7A9B93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1933" y="189000"/>
            <a:ext cx="3645570" cy="6480000"/>
          </a:xfrm>
          <a:prstGeom prst="rect">
            <a:avLst/>
          </a:prstGeom>
          <a:ln w="41275">
            <a:solidFill>
              <a:schemeClr val="bg1"/>
            </a:solidFill>
          </a:ln>
        </p:spPr>
      </p:pic>
      <p:sp>
        <p:nvSpPr>
          <p:cNvPr id="7" name="ZoneTexte 6">
            <a:extLst>
              <a:ext uri="{FF2B5EF4-FFF2-40B4-BE49-F238E27FC236}">
                <a16:creationId xmlns:a16="http://schemas.microsoft.com/office/drawing/2014/main" id="{9C72B9F2-2235-816D-DFB0-ABABBCB51C79}"/>
              </a:ext>
            </a:extLst>
          </p:cNvPr>
          <p:cNvSpPr txBox="1"/>
          <p:nvPr/>
        </p:nvSpPr>
        <p:spPr>
          <a:xfrm>
            <a:off x="7161933" y="6207335"/>
            <a:ext cx="4073236" cy="461665"/>
          </a:xfrm>
          <a:prstGeom prst="rect">
            <a:avLst/>
          </a:prstGeom>
          <a:noFill/>
        </p:spPr>
        <p:txBody>
          <a:bodyPr wrap="square" rtlCol="0">
            <a:spAutoFit/>
          </a:bodyPr>
          <a:lstStyle/>
          <a:p>
            <a:r>
              <a:rPr lang="fr-FR" sz="2400" b="1" dirty="0">
                <a:solidFill>
                  <a:schemeClr val="bg1"/>
                </a:solidFill>
              </a:rPr>
              <a:t>Le Château de Vincennes</a:t>
            </a:r>
          </a:p>
        </p:txBody>
      </p:sp>
    </p:spTree>
    <p:extLst>
      <p:ext uri="{BB962C8B-B14F-4D97-AF65-F5344CB8AC3E}">
        <p14:creationId xmlns:p14="http://schemas.microsoft.com/office/powerpoint/2010/main" val="41884704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ciel, nuage, plein air, bâtiment&#10;&#10;Description générée automatiquement">
            <a:extLst>
              <a:ext uri="{FF2B5EF4-FFF2-40B4-BE49-F238E27FC236}">
                <a16:creationId xmlns:a16="http://schemas.microsoft.com/office/drawing/2014/main" id="{ADEEF75C-2808-4A93-0124-5D6C385ABC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4" y="279000"/>
            <a:ext cx="9475892" cy="6300000"/>
          </a:xfrm>
          <a:prstGeom prst="rect">
            <a:avLst/>
          </a:prstGeom>
          <a:effectLst>
            <a:softEdge rad="317500"/>
          </a:effectLst>
        </p:spPr>
      </p:pic>
      <p:sp>
        <p:nvSpPr>
          <p:cNvPr id="8" name="ZoneTexte 7">
            <a:extLst>
              <a:ext uri="{FF2B5EF4-FFF2-40B4-BE49-F238E27FC236}">
                <a16:creationId xmlns:a16="http://schemas.microsoft.com/office/drawing/2014/main" id="{9987A558-FF4F-C96B-D858-F0F7B37E1B52}"/>
              </a:ext>
            </a:extLst>
          </p:cNvPr>
          <p:cNvSpPr txBox="1"/>
          <p:nvPr/>
        </p:nvSpPr>
        <p:spPr>
          <a:xfrm>
            <a:off x="1606818" y="5978882"/>
            <a:ext cx="9475891" cy="738664"/>
          </a:xfrm>
          <a:prstGeom prst="rect">
            <a:avLst/>
          </a:prstGeom>
          <a:noFill/>
        </p:spPr>
        <p:txBody>
          <a:bodyPr wrap="square" rtlCol="0">
            <a:spAutoFit/>
          </a:bodyPr>
          <a:lstStyle/>
          <a:p>
            <a:endParaRPr lang="fr-FR" dirty="0"/>
          </a:p>
          <a:p>
            <a:r>
              <a:rPr lang="fr-FR" sz="2400" b="1" dirty="0"/>
              <a:t>Le donjon du château de Vincennes après restauration (2006).</a:t>
            </a:r>
            <a:endParaRPr lang="fr-FR" b="1" dirty="0"/>
          </a:p>
        </p:txBody>
      </p:sp>
    </p:spTree>
    <p:extLst>
      <p:ext uri="{BB962C8B-B14F-4D97-AF65-F5344CB8AC3E}">
        <p14:creationId xmlns:p14="http://schemas.microsoft.com/office/powerpoint/2010/main" val="12959921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château&#10;&#10;Description générée automatiquement">
            <a:extLst>
              <a:ext uri="{FF2B5EF4-FFF2-40B4-BE49-F238E27FC236}">
                <a16:creationId xmlns:a16="http://schemas.microsoft.com/office/drawing/2014/main" id="{32EE1558-746D-B7B6-905B-903BF38D5C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0" y="898739"/>
            <a:ext cx="11664000" cy="5060521"/>
          </a:xfrm>
          <a:prstGeom prst="rect">
            <a:avLst/>
          </a:prstGeom>
          <a:ln w="41275">
            <a:solidFill>
              <a:schemeClr val="bg1"/>
            </a:solidFill>
            <a:prstDash val="solid"/>
          </a:ln>
        </p:spPr>
      </p:pic>
      <p:sp>
        <p:nvSpPr>
          <p:cNvPr id="4" name="ZoneTexte 3">
            <a:extLst>
              <a:ext uri="{FF2B5EF4-FFF2-40B4-BE49-F238E27FC236}">
                <a16:creationId xmlns:a16="http://schemas.microsoft.com/office/drawing/2014/main" id="{20146E09-7307-8316-3D00-6009C0900A13}"/>
              </a:ext>
            </a:extLst>
          </p:cNvPr>
          <p:cNvSpPr txBox="1"/>
          <p:nvPr/>
        </p:nvSpPr>
        <p:spPr>
          <a:xfrm>
            <a:off x="3560619" y="5692935"/>
            <a:ext cx="9712036" cy="738664"/>
          </a:xfrm>
          <a:prstGeom prst="rect">
            <a:avLst/>
          </a:prstGeom>
          <a:noFill/>
        </p:spPr>
        <p:txBody>
          <a:bodyPr wrap="square" rtlCol="0">
            <a:spAutoFit/>
          </a:bodyPr>
          <a:lstStyle/>
          <a:p>
            <a:endParaRPr lang="fr-FR" dirty="0"/>
          </a:p>
          <a:p>
            <a:r>
              <a:rPr lang="fr-FR" sz="2400" b="1" dirty="0"/>
              <a:t>Vue du château depuis le sud-ouest.</a:t>
            </a:r>
          </a:p>
        </p:txBody>
      </p:sp>
    </p:spTree>
    <p:extLst>
      <p:ext uri="{BB962C8B-B14F-4D97-AF65-F5344CB8AC3E}">
        <p14:creationId xmlns:p14="http://schemas.microsoft.com/office/powerpoint/2010/main" val="303266650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nuage, plein air&#10;&#10;Description générée automatiquement">
            <a:extLst>
              <a:ext uri="{FF2B5EF4-FFF2-40B4-BE49-F238E27FC236}">
                <a16:creationId xmlns:a16="http://schemas.microsoft.com/office/drawing/2014/main" id="{57D467D7-2019-F418-96CE-7F6D05BB11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2113" y="189000"/>
            <a:ext cx="3622643" cy="6480000"/>
          </a:xfrm>
          <a:prstGeom prst="rect">
            <a:avLst/>
          </a:prstGeom>
          <a:ln w="38100">
            <a:solidFill>
              <a:schemeClr val="bg1"/>
            </a:solidFill>
          </a:ln>
        </p:spPr>
      </p:pic>
      <p:sp>
        <p:nvSpPr>
          <p:cNvPr id="4" name="ZoneTexte 3">
            <a:extLst>
              <a:ext uri="{FF2B5EF4-FFF2-40B4-BE49-F238E27FC236}">
                <a16:creationId xmlns:a16="http://schemas.microsoft.com/office/drawing/2014/main" id="{269D903F-F49C-30C3-CD31-4E571E6DCE1A}"/>
              </a:ext>
            </a:extLst>
          </p:cNvPr>
          <p:cNvSpPr txBox="1"/>
          <p:nvPr/>
        </p:nvSpPr>
        <p:spPr>
          <a:xfrm>
            <a:off x="1955302" y="5468671"/>
            <a:ext cx="2462486" cy="1200329"/>
          </a:xfrm>
          <a:prstGeom prst="rect">
            <a:avLst/>
          </a:prstGeom>
          <a:noFill/>
        </p:spPr>
        <p:txBody>
          <a:bodyPr wrap="square" rtlCol="0">
            <a:spAutoFit/>
          </a:bodyPr>
          <a:lstStyle/>
          <a:p>
            <a:endParaRPr lang="fr-FR" sz="2400" b="1" dirty="0"/>
          </a:p>
          <a:p>
            <a:r>
              <a:rPr lang="fr-FR" sz="2400" b="1" dirty="0"/>
              <a:t>Donjon entouré de sa chemise.</a:t>
            </a:r>
          </a:p>
        </p:txBody>
      </p:sp>
      <p:pic>
        <p:nvPicPr>
          <p:cNvPr id="6" name="Image 5" descr="Une image contenant plein air, bâtiment, ciel, arche&#10;&#10;Description générée automatiquement">
            <a:extLst>
              <a:ext uri="{FF2B5EF4-FFF2-40B4-BE49-F238E27FC236}">
                <a16:creationId xmlns:a16="http://schemas.microsoft.com/office/drawing/2014/main" id="{658CE921-3B20-131A-56D6-5A0C84E8AB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4869" y="190801"/>
            <a:ext cx="4392000" cy="6478199"/>
          </a:xfrm>
          <a:prstGeom prst="rect">
            <a:avLst/>
          </a:prstGeom>
          <a:ln w="38100">
            <a:solidFill>
              <a:schemeClr val="bg1"/>
            </a:solidFill>
          </a:ln>
        </p:spPr>
      </p:pic>
      <p:sp>
        <p:nvSpPr>
          <p:cNvPr id="7" name="ZoneTexte 6">
            <a:extLst>
              <a:ext uri="{FF2B5EF4-FFF2-40B4-BE49-F238E27FC236}">
                <a16:creationId xmlns:a16="http://schemas.microsoft.com/office/drawing/2014/main" id="{BF42D2BC-5CC2-6922-1281-E7FC1D9005F8}"/>
              </a:ext>
            </a:extLst>
          </p:cNvPr>
          <p:cNvSpPr txBox="1"/>
          <p:nvPr/>
        </p:nvSpPr>
        <p:spPr>
          <a:xfrm>
            <a:off x="6444919" y="-211110"/>
            <a:ext cx="4811899" cy="800219"/>
          </a:xfrm>
          <a:prstGeom prst="rect">
            <a:avLst/>
          </a:prstGeom>
          <a:noFill/>
        </p:spPr>
        <p:txBody>
          <a:bodyPr wrap="square" rtlCol="0">
            <a:spAutoFit/>
          </a:bodyPr>
          <a:lstStyle/>
          <a:p>
            <a:endParaRPr lang="fr-FR" dirty="0"/>
          </a:p>
          <a:p>
            <a:r>
              <a:rPr lang="fr-FR" sz="2800" b="1" dirty="0"/>
              <a:t>Entrée nord (tour du Village).</a:t>
            </a:r>
          </a:p>
        </p:txBody>
      </p:sp>
    </p:spTree>
    <p:extLst>
      <p:ext uri="{BB962C8B-B14F-4D97-AF65-F5344CB8AC3E}">
        <p14:creationId xmlns:p14="http://schemas.microsoft.com/office/powerpoint/2010/main" val="182562338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bâtiment, ciel&#10;&#10;Description générée automatiquement">
            <a:extLst>
              <a:ext uri="{FF2B5EF4-FFF2-40B4-BE49-F238E27FC236}">
                <a16:creationId xmlns:a16="http://schemas.microsoft.com/office/drawing/2014/main" id="{713473A6-8329-E0A5-CCA1-DE54F1D3EB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8742" y="189000"/>
            <a:ext cx="5734515" cy="6480000"/>
          </a:xfrm>
          <a:prstGeom prst="rect">
            <a:avLst/>
          </a:prstGeom>
          <a:ln w="41275">
            <a:solidFill>
              <a:schemeClr val="bg1"/>
            </a:solidFill>
          </a:ln>
        </p:spPr>
      </p:pic>
      <p:sp>
        <p:nvSpPr>
          <p:cNvPr id="4" name="ZoneTexte 3">
            <a:extLst>
              <a:ext uri="{FF2B5EF4-FFF2-40B4-BE49-F238E27FC236}">
                <a16:creationId xmlns:a16="http://schemas.microsoft.com/office/drawing/2014/main" id="{07CAED0E-A4BA-708D-810C-6148BCFDEFF4}"/>
              </a:ext>
            </a:extLst>
          </p:cNvPr>
          <p:cNvSpPr txBox="1"/>
          <p:nvPr/>
        </p:nvSpPr>
        <p:spPr>
          <a:xfrm>
            <a:off x="221672" y="4600280"/>
            <a:ext cx="3228742" cy="1200329"/>
          </a:xfrm>
          <a:prstGeom prst="rect">
            <a:avLst/>
          </a:prstGeom>
          <a:noFill/>
        </p:spPr>
        <p:txBody>
          <a:bodyPr wrap="square" rtlCol="0">
            <a:spAutoFit/>
          </a:bodyPr>
          <a:lstStyle/>
          <a:p>
            <a:r>
              <a:rPr lang="fr-FR" sz="2400" b="1"/>
              <a:t>Mur nord et entrée principale du château.</a:t>
            </a:r>
            <a:endParaRPr lang="fr-FR" sz="2400" b="1" dirty="0"/>
          </a:p>
        </p:txBody>
      </p:sp>
    </p:spTree>
    <p:extLst>
      <p:ext uri="{BB962C8B-B14F-4D97-AF65-F5344CB8AC3E}">
        <p14:creationId xmlns:p14="http://schemas.microsoft.com/office/powerpoint/2010/main" val="13710213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e&#10;&#10;Description générée automatiquement">
            <a:extLst>
              <a:ext uri="{FF2B5EF4-FFF2-40B4-BE49-F238E27FC236}">
                <a16:creationId xmlns:a16="http://schemas.microsoft.com/office/drawing/2014/main" id="{FA5ED8DF-34A3-AA8C-8238-169118DA5D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1254" y="0"/>
            <a:ext cx="4649492" cy="6858000"/>
          </a:xfrm>
          <a:prstGeom prst="rect">
            <a:avLst/>
          </a:prstGeom>
        </p:spPr>
      </p:pic>
    </p:spTree>
    <p:extLst>
      <p:ext uri="{BB962C8B-B14F-4D97-AF65-F5344CB8AC3E}">
        <p14:creationId xmlns:p14="http://schemas.microsoft.com/office/powerpoint/2010/main" val="392837312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e&#10;&#10;Description générée automatiquement">
            <a:extLst>
              <a:ext uri="{FF2B5EF4-FFF2-40B4-BE49-F238E27FC236}">
                <a16:creationId xmlns:a16="http://schemas.microsoft.com/office/drawing/2014/main" id="{9B8F1C26-F524-1B5D-0CF3-FF0DC0F6E50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63162" y="260927"/>
            <a:ext cx="8865675" cy="5940000"/>
          </a:xfrm>
          <a:prstGeom prst="rect">
            <a:avLst/>
          </a:prstGeom>
          <a:effectLst>
            <a:softEdge rad="317500"/>
          </a:effectLst>
        </p:spPr>
      </p:pic>
      <p:sp>
        <p:nvSpPr>
          <p:cNvPr id="4" name="ZoneTexte 3">
            <a:extLst>
              <a:ext uri="{FF2B5EF4-FFF2-40B4-BE49-F238E27FC236}">
                <a16:creationId xmlns:a16="http://schemas.microsoft.com/office/drawing/2014/main" id="{96FF5FAF-1458-E239-31CD-4654F7F55155}"/>
              </a:ext>
            </a:extLst>
          </p:cNvPr>
          <p:cNvSpPr txBox="1"/>
          <p:nvPr/>
        </p:nvSpPr>
        <p:spPr>
          <a:xfrm>
            <a:off x="4308763" y="5641477"/>
            <a:ext cx="8035636" cy="738664"/>
          </a:xfrm>
          <a:prstGeom prst="rect">
            <a:avLst/>
          </a:prstGeom>
          <a:noFill/>
        </p:spPr>
        <p:txBody>
          <a:bodyPr wrap="square" rtlCol="0">
            <a:spAutoFit/>
          </a:bodyPr>
          <a:lstStyle/>
          <a:p>
            <a:endParaRPr lang="fr-FR" dirty="0"/>
          </a:p>
          <a:p>
            <a:r>
              <a:rPr lang="fr-FR" sz="2400" b="1" dirty="0"/>
              <a:t>Entrée sud (tour du Bois).</a:t>
            </a:r>
          </a:p>
        </p:txBody>
      </p:sp>
    </p:spTree>
    <p:extLst>
      <p:ext uri="{BB962C8B-B14F-4D97-AF65-F5344CB8AC3E}">
        <p14:creationId xmlns:p14="http://schemas.microsoft.com/office/powerpoint/2010/main" val="230480830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nuage&#10;&#10;Description générée automatiquement">
            <a:extLst>
              <a:ext uri="{FF2B5EF4-FFF2-40B4-BE49-F238E27FC236}">
                <a16:creationId xmlns:a16="http://schemas.microsoft.com/office/drawing/2014/main" id="{EF67A2A0-2774-95CB-EA6F-B869033CF1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7728" y="360218"/>
            <a:ext cx="7936544" cy="5940000"/>
          </a:xfrm>
          <a:prstGeom prst="rect">
            <a:avLst/>
          </a:prstGeom>
          <a:effectLst>
            <a:softEdge rad="317500"/>
          </a:effectLst>
        </p:spPr>
      </p:pic>
      <p:sp>
        <p:nvSpPr>
          <p:cNvPr id="4" name="ZoneTexte 3">
            <a:extLst>
              <a:ext uri="{FF2B5EF4-FFF2-40B4-BE49-F238E27FC236}">
                <a16:creationId xmlns:a16="http://schemas.microsoft.com/office/drawing/2014/main" id="{07B36A0E-983C-8E12-E2DA-DC18722028AD}"/>
              </a:ext>
            </a:extLst>
          </p:cNvPr>
          <p:cNvSpPr txBox="1"/>
          <p:nvPr/>
        </p:nvSpPr>
        <p:spPr>
          <a:xfrm>
            <a:off x="5112327" y="5666785"/>
            <a:ext cx="8492837" cy="830997"/>
          </a:xfrm>
          <a:prstGeom prst="rect">
            <a:avLst/>
          </a:prstGeom>
          <a:noFill/>
        </p:spPr>
        <p:txBody>
          <a:bodyPr wrap="square" rtlCol="0">
            <a:spAutoFit/>
          </a:bodyPr>
          <a:lstStyle/>
          <a:p>
            <a:endParaRPr lang="fr-FR" sz="2400" b="1" dirty="0"/>
          </a:p>
          <a:p>
            <a:r>
              <a:rPr lang="fr-FR" sz="2400" b="1" dirty="0"/>
              <a:t>Sainte-Chapelle.</a:t>
            </a:r>
          </a:p>
        </p:txBody>
      </p:sp>
    </p:spTree>
    <p:extLst>
      <p:ext uri="{BB962C8B-B14F-4D97-AF65-F5344CB8AC3E}">
        <p14:creationId xmlns:p14="http://schemas.microsoft.com/office/powerpoint/2010/main" val="220205015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herbe&#10;&#10;Description générée automatiquement">
            <a:extLst>
              <a:ext uri="{FF2B5EF4-FFF2-40B4-BE49-F238E27FC236}">
                <a16:creationId xmlns:a16="http://schemas.microsoft.com/office/drawing/2014/main" id="{83CB9497-7DBA-D4B6-8739-C3E7A71E25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323C854-BE26-A90A-CF9E-4481BC63DCE5}"/>
              </a:ext>
            </a:extLst>
          </p:cNvPr>
          <p:cNvSpPr txBox="1"/>
          <p:nvPr/>
        </p:nvSpPr>
        <p:spPr>
          <a:xfrm>
            <a:off x="4835236" y="5661769"/>
            <a:ext cx="8400000" cy="738664"/>
          </a:xfrm>
          <a:prstGeom prst="rect">
            <a:avLst/>
          </a:prstGeom>
          <a:noFill/>
        </p:spPr>
        <p:txBody>
          <a:bodyPr wrap="square" rtlCol="0">
            <a:spAutoFit/>
          </a:bodyPr>
          <a:lstStyle/>
          <a:p>
            <a:endParaRPr lang="fr-FR" dirty="0"/>
          </a:p>
          <a:p>
            <a:r>
              <a:rPr lang="fr-FR" sz="2400" b="1" dirty="0"/>
              <a:t>Pavillon de la Reine.</a:t>
            </a:r>
          </a:p>
        </p:txBody>
      </p:sp>
    </p:spTree>
    <p:extLst>
      <p:ext uri="{BB962C8B-B14F-4D97-AF65-F5344CB8AC3E}">
        <p14:creationId xmlns:p14="http://schemas.microsoft.com/office/powerpoint/2010/main" val="29462992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immobilier&#10;&#10;Description générée automatiquement">
            <a:extLst>
              <a:ext uri="{FF2B5EF4-FFF2-40B4-BE49-F238E27FC236}">
                <a16:creationId xmlns:a16="http://schemas.microsoft.com/office/drawing/2014/main" id="{12FAF69C-4479-3E0B-864F-DDE0E7F0C4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193964"/>
            <a:ext cx="8160000" cy="6120000"/>
          </a:xfrm>
          <a:prstGeom prst="rect">
            <a:avLst/>
          </a:prstGeom>
          <a:effectLst>
            <a:softEdge rad="317500"/>
          </a:effectLst>
        </p:spPr>
      </p:pic>
      <p:sp>
        <p:nvSpPr>
          <p:cNvPr id="4" name="ZoneTexte 3">
            <a:extLst>
              <a:ext uri="{FF2B5EF4-FFF2-40B4-BE49-F238E27FC236}">
                <a16:creationId xmlns:a16="http://schemas.microsoft.com/office/drawing/2014/main" id="{297AFDD2-217B-FF7D-6C92-FFDFC8F72E4E}"/>
              </a:ext>
            </a:extLst>
          </p:cNvPr>
          <p:cNvSpPr txBox="1"/>
          <p:nvPr/>
        </p:nvSpPr>
        <p:spPr>
          <a:xfrm>
            <a:off x="5181600" y="5658380"/>
            <a:ext cx="10487891" cy="830997"/>
          </a:xfrm>
          <a:prstGeom prst="rect">
            <a:avLst/>
          </a:prstGeom>
          <a:noFill/>
        </p:spPr>
        <p:txBody>
          <a:bodyPr wrap="square" rtlCol="0">
            <a:spAutoFit/>
          </a:bodyPr>
          <a:lstStyle/>
          <a:p>
            <a:endParaRPr lang="fr-FR" sz="2400" b="1" dirty="0"/>
          </a:p>
          <a:p>
            <a:r>
              <a:rPr lang="fr-FR" sz="2400" b="1" dirty="0"/>
              <a:t>Pavillon du Roi.</a:t>
            </a:r>
            <a:endParaRPr lang="fr-FR" b="1" dirty="0"/>
          </a:p>
        </p:txBody>
      </p:sp>
    </p:spTree>
    <p:extLst>
      <p:ext uri="{BB962C8B-B14F-4D97-AF65-F5344CB8AC3E}">
        <p14:creationId xmlns:p14="http://schemas.microsoft.com/office/powerpoint/2010/main" val="7825941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bâtiment, ciel, plein air&#10;&#10;Description générée automatiquement">
            <a:extLst>
              <a:ext uri="{FF2B5EF4-FFF2-40B4-BE49-F238E27FC236}">
                <a16:creationId xmlns:a16="http://schemas.microsoft.com/office/drawing/2014/main" id="{6373E3AB-42F0-3B4C-3C85-DCC9C24A31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4987" y="387927"/>
            <a:ext cx="3046175" cy="3960000"/>
          </a:xfrm>
          <a:prstGeom prst="rect">
            <a:avLst/>
          </a:prstGeom>
          <a:ln w="44450">
            <a:solidFill>
              <a:schemeClr val="bg1"/>
            </a:solidFill>
            <a:prstDash val="solid"/>
          </a:ln>
        </p:spPr>
      </p:pic>
      <p:sp>
        <p:nvSpPr>
          <p:cNvPr id="4" name="ZoneTexte 3">
            <a:extLst>
              <a:ext uri="{FF2B5EF4-FFF2-40B4-BE49-F238E27FC236}">
                <a16:creationId xmlns:a16="http://schemas.microsoft.com/office/drawing/2014/main" id="{6C9F11D1-23BF-007D-663E-9095AAB5A828}"/>
              </a:ext>
            </a:extLst>
          </p:cNvPr>
          <p:cNvSpPr txBox="1"/>
          <p:nvPr/>
        </p:nvSpPr>
        <p:spPr>
          <a:xfrm>
            <a:off x="1469957" y="4347927"/>
            <a:ext cx="3468963" cy="1200329"/>
          </a:xfrm>
          <a:prstGeom prst="rect">
            <a:avLst/>
          </a:prstGeom>
          <a:noFill/>
        </p:spPr>
        <p:txBody>
          <a:bodyPr wrap="square" rtlCol="0">
            <a:spAutoFit/>
          </a:bodyPr>
          <a:lstStyle/>
          <a:p>
            <a:r>
              <a:rPr lang="fr-FR" sz="2400" b="1" dirty="0"/>
              <a:t>La Tour du Village : l'entrée principale du Château</a:t>
            </a:r>
          </a:p>
        </p:txBody>
      </p:sp>
      <p:pic>
        <p:nvPicPr>
          <p:cNvPr id="6" name="Image 5" descr="Une image contenant plein air, escaliers, bâtiment, fer&#10;&#10;Description générée automatiquement">
            <a:extLst>
              <a:ext uri="{FF2B5EF4-FFF2-40B4-BE49-F238E27FC236}">
                <a16:creationId xmlns:a16="http://schemas.microsoft.com/office/drawing/2014/main" id="{A02ABBD7-83D1-D927-F2B8-B778C6E44A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99445" y="1949673"/>
            <a:ext cx="3348000" cy="4464000"/>
          </a:xfrm>
          <a:prstGeom prst="rect">
            <a:avLst/>
          </a:prstGeom>
          <a:ln w="38100">
            <a:solidFill>
              <a:schemeClr val="bg1"/>
            </a:solidFill>
          </a:ln>
        </p:spPr>
      </p:pic>
      <p:sp>
        <p:nvSpPr>
          <p:cNvPr id="8" name="ZoneTexte 7">
            <a:extLst>
              <a:ext uri="{FF2B5EF4-FFF2-40B4-BE49-F238E27FC236}">
                <a16:creationId xmlns:a16="http://schemas.microsoft.com/office/drawing/2014/main" id="{E6F26E26-3347-312D-BCF6-9C476E2D4050}"/>
              </a:ext>
            </a:extLst>
          </p:cNvPr>
          <p:cNvSpPr txBox="1"/>
          <p:nvPr/>
        </p:nvSpPr>
        <p:spPr>
          <a:xfrm>
            <a:off x="6816436" y="568036"/>
            <a:ext cx="5264728" cy="1200329"/>
          </a:xfrm>
          <a:prstGeom prst="rect">
            <a:avLst/>
          </a:prstGeom>
          <a:noFill/>
        </p:spPr>
        <p:txBody>
          <a:bodyPr wrap="square" rtlCol="0">
            <a:spAutoFit/>
          </a:bodyPr>
          <a:lstStyle/>
          <a:p>
            <a:r>
              <a:rPr lang="fr-FR" sz="2400" b="1" dirty="0"/>
              <a:t>un rôle de protection avec son pont-levis au-dessus du fossé, qui était en eau à l'époque</a:t>
            </a:r>
          </a:p>
        </p:txBody>
      </p:sp>
    </p:spTree>
    <p:extLst>
      <p:ext uri="{BB962C8B-B14F-4D97-AF65-F5344CB8AC3E}">
        <p14:creationId xmlns:p14="http://schemas.microsoft.com/office/powerpoint/2010/main" val="40206626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herbe, ciel&#10;&#10;Description générée automatiquement">
            <a:extLst>
              <a:ext uri="{FF2B5EF4-FFF2-40B4-BE49-F238E27FC236}">
                <a16:creationId xmlns:a16="http://schemas.microsoft.com/office/drawing/2014/main" id="{5EE850A0-264F-3DBE-3EE9-031810FB07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527" y="3296948"/>
            <a:ext cx="5688000" cy="3275340"/>
          </a:xfrm>
          <a:prstGeom prst="rect">
            <a:avLst/>
          </a:prstGeom>
          <a:ln w="38100">
            <a:solidFill>
              <a:schemeClr val="bg1"/>
            </a:solidFill>
          </a:ln>
        </p:spPr>
      </p:pic>
      <p:sp>
        <p:nvSpPr>
          <p:cNvPr id="4" name="ZoneTexte 3">
            <a:extLst>
              <a:ext uri="{FF2B5EF4-FFF2-40B4-BE49-F238E27FC236}">
                <a16:creationId xmlns:a16="http://schemas.microsoft.com/office/drawing/2014/main" id="{4479B2A6-36CB-8C62-409B-D714751A23A3}"/>
              </a:ext>
            </a:extLst>
          </p:cNvPr>
          <p:cNvSpPr txBox="1"/>
          <p:nvPr/>
        </p:nvSpPr>
        <p:spPr>
          <a:xfrm>
            <a:off x="71345" y="464128"/>
            <a:ext cx="5688001" cy="2677656"/>
          </a:xfrm>
          <a:prstGeom prst="rect">
            <a:avLst/>
          </a:prstGeom>
          <a:noFill/>
        </p:spPr>
        <p:txBody>
          <a:bodyPr wrap="square" rtlCol="0">
            <a:spAutoFit/>
          </a:bodyPr>
          <a:lstStyle/>
          <a:p>
            <a:r>
              <a:rPr lang="fr-FR" sz="2400" b="1" dirty="0"/>
              <a:t>C'est une résidence royale depuis Louis IX, devenu Saint Louis, au 13 </a:t>
            </a:r>
            <a:r>
              <a:rPr lang="fr-FR" sz="2400" b="1" dirty="0" err="1"/>
              <a:t>ème</a:t>
            </a:r>
            <a:r>
              <a:rPr lang="fr-FR" sz="2400" b="1" dirty="0"/>
              <a:t> siècle : ce manoir n'existe plus. Il était à l'endroit de la pelouse quand vous avez passé la sécurité, en arrivant dans le jardin à gauche. C'était sa résidence préférée.</a:t>
            </a:r>
          </a:p>
        </p:txBody>
      </p:sp>
      <p:pic>
        <p:nvPicPr>
          <p:cNvPr id="9" name="Image 8" descr="Une image contenant bâtiment, ciel, plein air, château&#10;&#10;Description générée automatiquement">
            <a:extLst>
              <a:ext uri="{FF2B5EF4-FFF2-40B4-BE49-F238E27FC236}">
                <a16:creationId xmlns:a16="http://schemas.microsoft.com/office/drawing/2014/main" id="{E413F631-87EB-3A81-8C35-D349F7E9C0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17083" y="291893"/>
            <a:ext cx="3339390" cy="4536000"/>
          </a:xfrm>
          <a:prstGeom prst="rect">
            <a:avLst/>
          </a:prstGeom>
          <a:ln w="38100">
            <a:solidFill>
              <a:schemeClr val="bg1"/>
            </a:solidFill>
          </a:ln>
        </p:spPr>
      </p:pic>
      <p:sp>
        <p:nvSpPr>
          <p:cNvPr id="12" name="ZoneTexte 11">
            <a:extLst>
              <a:ext uri="{FF2B5EF4-FFF2-40B4-BE49-F238E27FC236}">
                <a16:creationId xmlns:a16="http://schemas.microsoft.com/office/drawing/2014/main" id="{0E0077EE-E1A6-BA93-7706-CA961EBD6885}"/>
              </a:ext>
            </a:extLst>
          </p:cNvPr>
          <p:cNvSpPr txBox="1"/>
          <p:nvPr/>
        </p:nvSpPr>
        <p:spPr>
          <a:xfrm>
            <a:off x="7107382" y="4827893"/>
            <a:ext cx="5402564" cy="830997"/>
          </a:xfrm>
          <a:prstGeom prst="rect">
            <a:avLst/>
          </a:prstGeom>
          <a:noFill/>
        </p:spPr>
        <p:txBody>
          <a:bodyPr wrap="square">
            <a:spAutoFit/>
          </a:bodyPr>
          <a:lstStyle/>
          <a:p>
            <a:r>
              <a:rPr lang="fr-FR" sz="2400" b="1" dirty="0"/>
              <a:t>Pour le donjon : c'est la résidence royale de Charles V.</a:t>
            </a:r>
          </a:p>
        </p:txBody>
      </p:sp>
    </p:spTree>
    <p:extLst>
      <p:ext uri="{BB962C8B-B14F-4D97-AF65-F5344CB8AC3E}">
        <p14:creationId xmlns:p14="http://schemas.microsoft.com/office/powerpoint/2010/main" val="23989407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bâtiment&#10;&#10;Description générée automatiquement">
            <a:extLst>
              <a:ext uri="{FF2B5EF4-FFF2-40B4-BE49-F238E27FC236}">
                <a16:creationId xmlns:a16="http://schemas.microsoft.com/office/drawing/2014/main" id="{C8C6FF3F-A516-42EA-41C4-82DB522189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164" y="280470"/>
            <a:ext cx="7308000" cy="3148530"/>
          </a:xfrm>
          <a:prstGeom prst="rect">
            <a:avLst/>
          </a:prstGeom>
          <a:ln w="41275">
            <a:solidFill>
              <a:schemeClr val="bg1"/>
            </a:solidFill>
          </a:ln>
        </p:spPr>
      </p:pic>
      <p:sp>
        <p:nvSpPr>
          <p:cNvPr id="4" name="ZoneTexte 3">
            <a:extLst>
              <a:ext uri="{FF2B5EF4-FFF2-40B4-BE49-F238E27FC236}">
                <a16:creationId xmlns:a16="http://schemas.microsoft.com/office/drawing/2014/main" id="{6B99BAD7-BC97-5F97-9734-F89317A97ACE}"/>
              </a:ext>
            </a:extLst>
          </p:cNvPr>
          <p:cNvSpPr txBox="1"/>
          <p:nvPr/>
        </p:nvSpPr>
        <p:spPr>
          <a:xfrm>
            <a:off x="381000" y="3429000"/>
            <a:ext cx="4032001" cy="1200329"/>
          </a:xfrm>
          <a:prstGeom prst="rect">
            <a:avLst/>
          </a:prstGeom>
          <a:noFill/>
        </p:spPr>
        <p:txBody>
          <a:bodyPr wrap="square" rtlCol="0">
            <a:spAutoFit/>
          </a:bodyPr>
          <a:lstStyle/>
          <a:p>
            <a:r>
              <a:rPr lang="fr-FR" sz="2400" b="1" dirty="0"/>
              <a:t>Le châtelet comprenait le cabinet de travail de Charles V.</a:t>
            </a:r>
          </a:p>
        </p:txBody>
      </p:sp>
      <p:pic>
        <p:nvPicPr>
          <p:cNvPr id="6" name="Image 5" descr="Une image contenant bâtiment, église, toit, coffre&#10;&#10;Description générée automatiquement">
            <a:extLst>
              <a:ext uri="{FF2B5EF4-FFF2-40B4-BE49-F238E27FC236}">
                <a16:creationId xmlns:a16="http://schemas.microsoft.com/office/drawing/2014/main" id="{70D984FE-1BCD-CFB5-7136-F1D0394684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53836" y="3301530"/>
            <a:ext cx="4368000" cy="3276000"/>
          </a:xfrm>
          <a:prstGeom prst="rect">
            <a:avLst/>
          </a:prstGeom>
          <a:ln w="41275">
            <a:solidFill>
              <a:schemeClr val="bg1"/>
            </a:solidFill>
          </a:ln>
        </p:spPr>
      </p:pic>
      <p:sp>
        <p:nvSpPr>
          <p:cNvPr id="8" name="ZoneTexte 7">
            <a:extLst>
              <a:ext uri="{FF2B5EF4-FFF2-40B4-BE49-F238E27FC236}">
                <a16:creationId xmlns:a16="http://schemas.microsoft.com/office/drawing/2014/main" id="{94EA63E9-644F-196A-DBA6-46945BDC1C1C}"/>
              </a:ext>
            </a:extLst>
          </p:cNvPr>
          <p:cNvSpPr txBox="1"/>
          <p:nvPr/>
        </p:nvSpPr>
        <p:spPr>
          <a:xfrm>
            <a:off x="7682345" y="2101201"/>
            <a:ext cx="4239491" cy="1200329"/>
          </a:xfrm>
          <a:prstGeom prst="rect">
            <a:avLst/>
          </a:prstGeom>
          <a:noFill/>
        </p:spPr>
        <p:txBody>
          <a:bodyPr wrap="square" rtlCol="0">
            <a:spAutoFit/>
          </a:bodyPr>
          <a:lstStyle/>
          <a:p>
            <a:r>
              <a:rPr lang="fr-FR" sz="2400" b="1" dirty="0"/>
              <a:t>Les voutes des vastes salles centrales ne reposent que sur une fine colonne.</a:t>
            </a:r>
          </a:p>
        </p:txBody>
      </p:sp>
    </p:spTree>
    <p:extLst>
      <p:ext uri="{BB962C8B-B14F-4D97-AF65-F5344CB8AC3E}">
        <p14:creationId xmlns:p14="http://schemas.microsoft.com/office/powerpoint/2010/main" val="431357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bâtiment, nuage&#10;&#10;Description générée automatiquement">
            <a:extLst>
              <a:ext uri="{FF2B5EF4-FFF2-40B4-BE49-F238E27FC236}">
                <a16:creationId xmlns:a16="http://schemas.microsoft.com/office/drawing/2014/main" id="{C886AB1A-8F42-0F79-AB08-D7D428329A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996" y="221672"/>
            <a:ext cx="3168000" cy="4224000"/>
          </a:xfrm>
          <a:prstGeom prst="rect">
            <a:avLst/>
          </a:prstGeom>
          <a:ln w="44450">
            <a:solidFill>
              <a:schemeClr val="bg1"/>
            </a:solidFill>
          </a:ln>
        </p:spPr>
      </p:pic>
      <p:sp>
        <p:nvSpPr>
          <p:cNvPr id="4" name="ZoneTexte 3">
            <a:extLst>
              <a:ext uri="{FF2B5EF4-FFF2-40B4-BE49-F238E27FC236}">
                <a16:creationId xmlns:a16="http://schemas.microsoft.com/office/drawing/2014/main" id="{7630D4F8-3BC5-65CF-647A-DE591DDDAE37}"/>
              </a:ext>
            </a:extLst>
          </p:cNvPr>
          <p:cNvSpPr txBox="1"/>
          <p:nvPr/>
        </p:nvSpPr>
        <p:spPr>
          <a:xfrm>
            <a:off x="207818" y="4445672"/>
            <a:ext cx="3796146" cy="830997"/>
          </a:xfrm>
          <a:prstGeom prst="rect">
            <a:avLst/>
          </a:prstGeom>
          <a:noFill/>
        </p:spPr>
        <p:txBody>
          <a:bodyPr wrap="square" rtlCol="0">
            <a:spAutoFit/>
          </a:bodyPr>
          <a:lstStyle/>
          <a:p>
            <a:r>
              <a:rPr lang="fr-FR" sz="2400" b="1"/>
              <a:t>A l'origine, le fossé était en eau.</a:t>
            </a:r>
            <a:endParaRPr lang="fr-FR" sz="2400" b="1" dirty="0"/>
          </a:p>
        </p:txBody>
      </p:sp>
      <p:pic>
        <p:nvPicPr>
          <p:cNvPr id="6" name="Image 5" descr="Une image contenant plein air, herbe, nuage, bâtiment&#10;&#10;Description générée automatiquement">
            <a:extLst>
              <a:ext uri="{FF2B5EF4-FFF2-40B4-BE49-F238E27FC236}">
                <a16:creationId xmlns:a16="http://schemas.microsoft.com/office/drawing/2014/main" id="{B8FABB1F-BD7B-2C96-B8DC-B8A0CDEEBDC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40182" y="3119670"/>
            <a:ext cx="4644000" cy="3483000"/>
          </a:xfrm>
          <a:prstGeom prst="rect">
            <a:avLst/>
          </a:prstGeom>
          <a:ln w="41275">
            <a:solidFill>
              <a:schemeClr val="bg1"/>
            </a:solidFill>
          </a:ln>
        </p:spPr>
      </p:pic>
      <p:sp>
        <p:nvSpPr>
          <p:cNvPr id="7" name="ZoneTexte 6">
            <a:extLst>
              <a:ext uri="{FF2B5EF4-FFF2-40B4-BE49-F238E27FC236}">
                <a16:creationId xmlns:a16="http://schemas.microsoft.com/office/drawing/2014/main" id="{2A99F7C5-1A28-9608-21C6-4B2C2256542E}"/>
              </a:ext>
            </a:extLst>
          </p:cNvPr>
          <p:cNvSpPr txBox="1"/>
          <p:nvPr/>
        </p:nvSpPr>
        <p:spPr>
          <a:xfrm>
            <a:off x="7162800" y="2288673"/>
            <a:ext cx="5029200" cy="830997"/>
          </a:xfrm>
          <a:prstGeom prst="rect">
            <a:avLst/>
          </a:prstGeom>
          <a:noFill/>
        </p:spPr>
        <p:txBody>
          <a:bodyPr wrap="square" rtlCol="0">
            <a:spAutoFit/>
          </a:bodyPr>
          <a:lstStyle/>
          <a:p>
            <a:r>
              <a:rPr lang="fr-FR" sz="2400" b="1"/>
              <a:t>L'enceinte était longue de 1100 m et comportait 9 tours.</a:t>
            </a:r>
            <a:endParaRPr lang="fr-FR" sz="2400" b="1" dirty="0"/>
          </a:p>
        </p:txBody>
      </p:sp>
    </p:spTree>
    <p:extLst>
      <p:ext uri="{BB962C8B-B14F-4D97-AF65-F5344CB8AC3E}">
        <p14:creationId xmlns:p14="http://schemas.microsoft.com/office/powerpoint/2010/main" val="291483152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intérieur, arcade, Symétrie&#10;&#10;Description générée automatiquement">
            <a:extLst>
              <a:ext uri="{FF2B5EF4-FFF2-40B4-BE49-F238E27FC236}">
                <a16:creationId xmlns:a16="http://schemas.microsoft.com/office/drawing/2014/main" id="{F505B1CB-D37B-9BB7-0263-3B7C32F0D6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263" y="3269745"/>
            <a:ext cx="5004000" cy="3383955"/>
          </a:xfrm>
          <a:prstGeom prst="rect">
            <a:avLst/>
          </a:prstGeom>
          <a:ln w="41275">
            <a:solidFill>
              <a:schemeClr val="bg1"/>
            </a:solidFill>
          </a:ln>
        </p:spPr>
      </p:pic>
      <p:sp>
        <p:nvSpPr>
          <p:cNvPr id="6" name="ZoneTexte 5">
            <a:extLst>
              <a:ext uri="{FF2B5EF4-FFF2-40B4-BE49-F238E27FC236}">
                <a16:creationId xmlns:a16="http://schemas.microsoft.com/office/drawing/2014/main" id="{D04C83DF-1F52-CE20-B15D-A3990D678B32}"/>
              </a:ext>
            </a:extLst>
          </p:cNvPr>
          <p:cNvSpPr txBox="1"/>
          <p:nvPr/>
        </p:nvSpPr>
        <p:spPr>
          <a:xfrm>
            <a:off x="180263" y="2355410"/>
            <a:ext cx="5184263" cy="830997"/>
          </a:xfrm>
          <a:prstGeom prst="rect">
            <a:avLst/>
          </a:prstGeom>
          <a:noFill/>
        </p:spPr>
        <p:txBody>
          <a:bodyPr wrap="square" rtlCol="0">
            <a:spAutoFit/>
          </a:bodyPr>
          <a:lstStyle/>
          <a:p>
            <a:r>
              <a:rPr lang="fr-FR" sz="2400" b="1" dirty="0"/>
              <a:t> Intérieur De la Sainte Chapelle, Vincennes </a:t>
            </a:r>
          </a:p>
        </p:txBody>
      </p:sp>
      <p:pic>
        <p:nvPicPr>
          <p:cNvPr id="8" name="Image 7" descr="Une image contenant mur, fenêtre, intérieur, arcade&#10;&#10;Description générée automatiquement">
            <a:extLst>
              <a:ext uri="{FF2B5EF4-FFF2-40B4-BE49-F238E27FC236}">
                <a16:creationId xmlns:a16="http://schemas.microsoft.com/office/drawing/2014/main" id="{A0AE8D22-EE49-6D53-439E-40DC209656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09163" y="189000"/>
            <a:ext cx="4320000" cy="3240000"/>
          </a:xfrm>
          <a:prstGeom prst="rect">
            <a:avLst/>
          </a:prstGeom>
          <a:ln w="38100">
            <a:solidFill>
              <a:schemeClr val="bg1"/>
            </a:solidFill>
          </a:ln>
        </p:spPr>
      </p:pic>
      <p:sp>
        <p:nvSpPr>
          <p:cNvPr id="9" name="ZoneTexte 8">
            <a:extLst>
              <a:ext uri="{FF2B5EF4-FFF2-40B4-BE49-F238E27FC236}">
                <a16:creationId xmlns:a16="http://schemas.microsoft.com/office/drawing/2014/main" id="{8AAEBA50-5AA3-5F00-A0DD-59B2ECDFE502}"/>
              </a:ext>
            </a:extLst>
          </p:cNvPr>
          <p:cNvSpPr txBox="1"/>
          <p:nvPr/>
        </p:nvSpPr>
        <p:spPr>
          <a:xfrm>
            <a:off x="7883237" y="3429000"/>
            <a:ext cx="5223010" cy="830997"/>
          </a:xfrm>
          <a:prstGeom prst="rect">
            <a:avLst/>
          </a:prstGeom>
          <a:noFill/>
        </p:spPr>
        <p:txBody>
          <a:bodyPr wrap="square" rtlCol="0">
            <a:spAutoFit/>
          </a:bodyPr>
          <a:lstStyle/>
          <a:p>
            <a:r>
              <a:rPr lang="fr-FR" sz="2400" b="1"/>
              <a:t>:Intérieur Donjon Château Vincennes - Vincennes</a:t>
            </a:r>
            <a:endParaRPr lang="fr-FR" sz="2400" b="1" dirty="0"/>
          </a:p>
        </p:txBody>
      </p:sp>
    </p:spTree>
    <p:extLst>
      <p:ext uri="{BB962C8B-B14F-4D97-AF65-F5344CB8AC3E}">
        <p14:creationId xmlns:p14="http://schemas.microsoft.com/office/powerpoint/2010/main" val="229268383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cade, sol, colonne&#10;&#10;Description générée automatiquement">
            <a:extLst>
              <a:ext uri="{FF2B5EF4-FFF2-40B4-BE49-F238E27FC236}">
                <a16:creationId xmlns:a16="http://schemas.microsoft.com/office/drawing/2014/main" id="{52886F95-49F8-7B68-2DFA-B9A156490A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8870" y="515836"/>
            <a:ext cx="4320000" cy="3240000"/>
          </a:xfrm>
          <a:prstGeom prst="rect">
            <a:avLst/>
          </a:prstGeom>
          <a:ln w="41275">
            <a:solidFill>
              <a:schemeClr val="bg1"/>
            </a:solidFill>
          </a:ln>
        </p:spPr>
      </p:pic>
      <p:sp>
        <p:nvSpPr>
          <p:cNvPr id="4" name="ZoneTexte 3">
            <a:extLst>
              <a:ext uri="{FF2B5EF4-FFF2-40B4-BE49-F238E27FC236}">
                <a16:creationId xmlns:a16="http://schemas.microsoft.com/office/drawing/2014/main" id="{20503367-C050-631D-5CC4-2F02E5EDBE97}"/>
              </a:ext>
            </a:extLst>
          </p:cNvPr>
          <p:cNvSpPr txBox="1"/>
          <p:nvPr/>
        </p:nvSpPr>
        <p:spPr>
          <a:xfrm>
            <a:off x="1239982" y="3755836"/>
            <a:ext cx="4835236" cy="461665"/>
          </a:xfrm>
          <a:prstGeom prst="rect">
            <a:avLst/>
          </a:prstGeom>
          <a:noFill/>
        </p:spPr>
        <p:txBody>
          <a:bodyPr wrap="square" rtlCol="0">
            <a:spAutoFit/>
          </a:bodyPr>
          <a:lstStyle/>
          <a:p>
            <a:r>
              <a:rPr lang="fr-FR" sz="2400" b="1"/>
              <a:t>Salle du Conseil</a:t>
            </a:r>
            <a:endParaRPr lang="fr-FR" sz="2400" b="1" dirty="0"/>
          </a:p>
        </p:txBody>
      </p:sp>
      <p:pic>
        <p:nvPicPr>
          <p:cNvPr id="6" name="Image 5" descr="Une image contenant intérieur, mur, décoration d’intérieur, porte&#10;&#10;Description générée automatiquement">
            <a:extLst>
              <a:ext uri="{FF2B5EF4-FFF2-40B4-BE49-F238E27FC236}">
                <a16:creationId xmlns:a16="http://schemas.microsoft.com/office/drawing/2014/main" id="{121A3AA5-43FD-E5CB-2810-BA3A78DFC2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17675" y="3185291"/>
            <a:ext cx="5364000" cy="3203194"/>
          </a:xfrm>
          <a:prstGeom prst="rect">
            <a:avLst/>
          </a:prstGeom>
          <a:ln w="41275">
            <a:solidFill>
              <a:schemeClr val="bg1"/>
            </a:solidFill>
          </a:ln>
        </p:spPr>
      </p:pic>
      <p:sp>
        <p:nvSpPr>
          <p:cNvPr id="7" name="ZoneTexte 6">
            <a:extLst>
              <a:ext uri="{FF2B5EF4-FFF2-40B4-BE49-F238E27FC236}">
                <a16:creationId xmlns:a16="http://schemas.microsoft.com/office/drawing/2014/main" id="{539C130A-851A-12E5-297B-4EC8849FB96E}"/>
              </a:ext>
            </a:extLst>
          </p:cNvPr>
          <p:cNvSpPr txBox="1"/>
          <p:nvPr/>
        </p:nvSpPr>
        <p:spPr>
          <a:xfrm>
            <a:off x="6481634" y="2303869"/>
            <a:ext cx="5710366" cy="830997"/>
          </a:xfrm>
          <a:prstGeom prst="rect">
            <a:avLst/>
          </a:prstGeom>
          <a:noFill/>
        </p:spPr>
        <p:txBody>
          <a:bodyPr wrap="square" rtlCol="0">
            <a:spAutoFit/>
          </a:bodyPr>
          <a:lstStyle/>
          <a:p>
            <a:r>
              <a:rPr lang="fr-FR" sz="2400" b="1"/>
              <a:t>Le cabinet de travail de Charles V comme à l'époque</a:t>
            </a:r>
            <a:endParaRPr lang="fr-FR" sz="2400" b="1" dirty="0"/>
          </a:p>
        </p:txBody>
      </p:sp>
    </p:spTree>
    <p:extLst>
      <p:ext uri="{BB962C8B-B14F-4D97-AF65-F5344CB8AC3E}">
        <p14:creationId xmlns:p14="http://schemas.microsoft.com/office/powerpoint/2010/main" val="277168522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9AE03400-5113-863D-95A3-A5BBBBD46924}"/>
              </a:ext>
            </a:extLst>
          </p:cNvPr>
          <p:cNvSpPr txBox="1"/>
          <p:nvPr/>
        </p:nvSpPr>
        <p:spPr>
          <a:xfrm>
            <a:off x="1496291" y="665018"/>
            <a:ext cx="11028218" cy="584775"/>
          </a:xfrm>
          <a:prstGeom prst="rect">
            <a:avLst/>
          </a:prstGeom>
          <a:noFill/>
        </p:spPr>
        <p:txBody>
          <a:bodyPr wrap="square" rtlCol="0">
            <a:spAutoFit/>
          </a:bodyPr>
          <a:lstStyle/>
          <a:p>
            <a:r>
              <a:rPr lang="fr-FR" sz="3200" b="1" dirty="0"/>
              <a:t>Lorient Vous A Présenté Le château De Vincennes  </a:t>
            </a:r>
          </a:p>
        </p:txBody>
      </p:sp>
      <p:sp>
        <p:nvSpPr>
          <p:cNvPr id="4" name="ZoneTexte 3">
            <a:extLst>
              <a:ext uri="{FF2B5EF4-FFF2-40B4-BE49-F238E27FC236}">
                <a16:creationId xmlns:a16="http://schemas.microsoft.com/office/drawing/2014/main" id="{0ADD62E8-5BC7-809F-A2B4-EF2160D09F94}"/>
              </a:ext>
            </a:extLst>
          </p:cNvPr>
          <p:cNvSpPr txBox="1"/>
          <p:nvPr/>
        </p:nvSpPr>
        <p:spPr>
          <a:xfrm>
            <a:off x="3006436" y="1485320"/>
            <a:ext cx="11028218"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5" name="ZoneTexte 4">
            <a:extLst>
              <a:ext uri="{FF2B5EF4-FFF2-40B4-BE49-F238E27FC236}">
                <a16:creationId xmlns:a16="http://schemas.microsoft.com/office/drawing/2014/main" id="{904A2792-468E-2E43-AF8B-D0698D04DBDB}"/>
              </a:ext>
            </a:extLst>
          </p:cNvPr>
          <p:cNvSpPr txBox="1"/>
          <p:nvPr/>
        </p:nvSpPr>
        <p:spPr>
          <a:xfrm>
            <a:off x="4128654" y="2270702"/>
            <a:ext cx="10224655" cy="584775"/>
          </a:xfrm>
          <a:prstGeom prst="rect">
            <a:avLst/>
          </a:prstGeom>
          <a:noFill/>
        </p:spPr>
        <p:txBody>
          <a:bodyPr wrap="square" rtlCol="0">
            <a:spAutoFit/>
          </a:bodyPr>
          <a:lstStyle/>
          <a:p>
            <a:r>
              <a:rPr lang="fr-FR" sz="3200" b="1" dirty="0"/>
              <a:t>Merci  De Votre Visite</a:t>
            </a:r>
          </a:p>
        </p:txBody>
      </p:sp>
      <p:sp>
        <p:nvSpPr>
          <p:cNvPr id="6" name="ZoneTexte 5">
            <a:extLst>
              <a:ext uri="{FF2B5EF4-FFF2-40B4-BE49-F238E27FC236}">
                <a16:creationId xmlns:a16="http://schemas.microsoft.com/office/drawing/2014/main" id="{31F4C645-1B2F-2EE5-77C9-364D198A5F89}"/>
              </a:ext>
            </a:extLst>
          </p:cNvPr>
          <p:cNvSpPr txBox="1"/>
          <p:nvPr/>
        </p:nvSpPr>
        <p:spPr>
          <a:xfrm>
            <a:off x="3560617" y="2993739"/>
            <a:ext cx="10224655" cy="584775"/>
          </a:xfrm>
          <a:prstGeom prst="rect">
            <a:avLst/>
          </a:prstGeom>
          <a:noFill/>
        </p:spPr>
        <p:txBody>
          <a:bodyPr wrap="square" rtlCol="0">
            <a:spAutoFit/>
          </a:bodyPr>
          <a:lstStyle/>
          <a:p>
            <a:r>
              <a:rPr lang="fr-FR" sz="3200" b="1" dirty="0"/>
              <a:t>Les Images Et Le Son Du Net</a:t>
            </a:r>
          </a:p>
        </p:txBody>
      </p:sp>
      <p:sp>
        <p:nvSpPr>
          <p:cNvPr id="7" name="ZoneTexte 6">
            <a:extLst>
              <a:ext uri="{FF2B5EF4-FFF2-40B4-BE49-F238E27FC236}">
                <a16:creationId xmlns:a16="http://schemas.microsoft.com/office/drawing/2014/main" id="{95172933-9C8D-AD63-784E-150FD44DB29E}"/>
              </a:ext>
            </a:extLst>
          </p:cNvPr>
          <p:cNvSpPr txBox="1"/>
          <p:nvPr/>
        </p:nvSpPr>
        <p:spPr>
          <a:xfrm>
            <a:off x="5673435" y="3797772"/>
            <a:ext cx="5999018" cy="523220"/>
          </a:xfrm>
          <a:prstGeom prst="rect">
            <a:avLst/>
          </a:prstGeom>
          <a:noFill/>
        </p:spPr>
        <p:txBody>
          <a:bodyPr wrap="square" rtlCol="0">
            <a:spAutoFit/>
          </a:bodyPr>
          <a:lstStyle/>
          <a:p>
            <a:r>
              <a:rPr lang="fr-FR" sz="2800" b="1" dirty="0"/>
              <a:t>Daniel</a:t>
            </a:r>
          </a:p>
        </p:txBody>
      </p:sp>
    </p:spTree>
    <p:extLst>
      <p:ext uri="{BB962C8B-B14F-4D97-AF65-F5344CB8AC3E}">
        <p14:creationId xmlns:p14="http://schemas.microsoft.com/office/powerpoint/2010/main" val="219331612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104</TotalTime>
  <Words>327</Words>
  <Application>Microsoft Office PowerPoint</Application>
  <PresentationFormat>Grand écran</PresentationFormat>
  <Paragraphs>39</Paragraphs>
  <Slides>19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2024-05-20T08:18:47Z</dcterms:created>
  <dcterms:modified xsi:type="dcterms:W3CDTF">2024-05-20T13:55:35Z</dcterms:modified>
</cp:coreProperties>
</file>