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5" r:id="rId3"/>
    <p:sldId id="256" r:id="rId4"/>
    <p:sldId id="294" r:id="rId5"/>
    <p:sldId id="293" r:id="rId6"/>
    <p:sldId id="292" r:id="rId7"/>
    <p:sldId id="291" r:id="rId8"/>
    <p:sldId id="290" r:id="rId9"/>
    <p:sldId id="289" r:id="rId10"/>
    <p:sldId id="287" r:id="rId11"/>
    <p:sldId id="288" r:id="rId12"/>
    <p:sldId id="286" r:id="rId13"/>
    <p:sldId id="285" r:id="rId14"/>
    <p:sldId id="284" r:id="rId15"/>
    <p:sldId id="283" r:id="rId16"/>
    <p:sldId id="282" r:id="rId17"/>
    <p:sldId id="281" r:id="rId18"/>
    <p:sldId id="280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70" r:id="rId28"/>
    <p:sldId id="269" r:id="rId29"/>
    <p:sldId id="263" r:id="rId30"/>
    <p:sldId id="267" r:id="rId31"/>
    <p:sldId id="268" r:id="rId32"/>
    <p:sldId id="266" r:id="rId33"/>
    <p:sldId id="295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06C184-BB5E-9D62-9260-C9B28A45F0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73ABF6A-54E2-288E-D631-124CE45E99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3F42C7-3DC3-32B8-B57C-C1AC58B7E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E0E6E2-F7AE-925F-A18A-19641C547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81DB5E-A325-81EE-17F7-F80F99F09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363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9121D-BB9C-41E8-C77C-3957FA3BA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3DF882-B20D-FBF7-D776-B84FA97EF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C631DC-D769-7762-A64C-252B94A7F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4BDC0C-DC91-8E5E-D09F-2440BD303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D9B8B5-DEB7-D520-493F-29EE519E9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143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C726C5-6FFB-0B21-1F87-329C59F1A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9B450D-1C07-76DE-7857-ABF4245C7C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BDEA7C-5430-CFFA-8541-E6F8EB6C3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C0D80D-7624-BA1A-E07B-48EFC1366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9544DD-93C7-09FC-1175-D56ACDC90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863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6851F-CDF1-88DF-C0CC-E2FFD5FF8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A2EFFA-8BBE-5E05-97B2-83D7C52D91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F3C0C6-CBA2-F1B2-C55D-3C1ACCAF44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CF8CD9D-2454-3647-8617-C75D42725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7156BB-5206-2680-4C1B-288C6CC99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1D144A-954B-F313-D6A3-FB4C90558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3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CAB061-09AA-3C4C-06C7-933A4A98C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1CB799-2DCA-E53E-F7EE-D46C06CFF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4669D1C-087C-7C9F-04F3-36279E46C1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5A63E24-64F8-346E-1CA9-95182544B6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A9B5996-E5AE-67E4-532A-F769251DAF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D3F5ED-0C56-6179-788D-CE939FF92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DFC34F7-91AF-263A-39A0-C841DFA22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3CEB7B1-3440-E178-6C9A-B58E381AB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679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E645E5-FDEC-3CDD-A9B6-8D6FD91DF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96C75CA-9DE8-E31F-137A-B189A18CD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2D33F95-F042-B413-6F43-D9BEA555A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C403704-ACFB-D8B2-9DCD-06909BAEE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55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4002B6F-6DE0-C371-0F11-E31019B83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98A46D1-132E-E146-88EB-AEEC3B892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FDD6C98-A7D0-BB9D-F6F1-5DE0759EA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271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A28945-26D3-CEB7-E053-85C90E48F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7BF756-4719-7005-2C8D-9768A2359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6CF284B-27F3-D74C-990A-6581424F56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B989C0-327D-A4ED-AEAF-229FC42BA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15E0DE-9B76-FBA0-D87D-0A37160ED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D886510-71A2-7E5A-5EA4-5495D66A1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45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629BD-3593-70D0-9009-A58F44AFC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8964F4B-C006-D8B5-DBE4-BF5527F1CF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9B930C-155B-341F-380F-2619B0EEF4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80B37B-9407-9180-E95B-480192412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96393D-6065-0AF6-A796-A2293D312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E9717-9CE1-391D-CF2F-FA95BB14F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273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6D5F70-D321-62E3-915A-3427BDAE1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A2F73B1-F6FE-8FFE-46C0-A399C85555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510DF7-EE2D-EE33-F0AE-6FF84ACA3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E9024C-F238-9218-5EB7-F672DC5F3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CA4EA0-6AD6-2FA0-8BB4-C9EA313D4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6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FE5F151-EBB4-08CF-57B9-1F108098C5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9533E0-F14A-DE11-3134-B217A79088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AF36EC-D834-2AB3-7838-D7D03327A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8FD94F-7515-C71F-B0EE-622349C15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8D3010-DDA4-B3B5-3DC6-EDAFF8C70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21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225A399-A23D-CA75-D6FB-AF7716DEE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86CDDD-F66C-D1AF-BD82-097CBA083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C8CE54-DB4E-EE5D-29F2-4CC50F87B1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026A34-1D45-4D23-8D0C-6BEF169CB85C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254536-8DA3-2754-46ED-3BA210A728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B47765-07A5-B65D-0CF1-19C5D0E0FC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25E75B-4C56-45FA-B241-59A26ED00B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653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sport, danseur&#10;&#10;Description générée automatiquement">
            <a:extLst>
              <a:ext uri="{FF2B5EF4-FFF2-40B4-BE49-F238E27FC236}">
                <a16:creationId xmlns:a16="http://schemas.microsoft.com/office/drawing/2014/main" id="{FFBBC0E8-F9AA-BB20-3898-EE7C9AD90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81" y="369000"/>
            <a:ext cx="10611438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7DDAA8-C27B-A279-5855-69A7D16CE503}"/>
              </a:ext>
            </a:extLst>
          </p:cNvPr>
          <p:cNvSpPr txBox="1"/>
          <p:nvPr/>
        </p:nvSpPr>
        <p:spPr>
          <a:xfrm>
            <a:off x="4976949" y="261257"/>
            <a:ext cx="7615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Sardaigne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C7FE731-250E-AB8B-B09C-D3C2AC2BB795}"/>
              </a:ext>
            </a:extLst>
          </p:cNvPr>
          <p:cNvSpPr txBox="1"/>
          <p:nvPr/>
        </p:nvSpPr>
        <p:spPr>
          <a:xfrm>
            <a:off x="2312126" y="6201617"/>
            <a:ext cx="8556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Un exemple de tenue traditionnelle sarde féminine.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239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  <p:sndAc>
          <p:stSnd loop="1">
            <p:snd r:embed="rId2" name="Serge Reggiani - LItalien (Audio Officiel).wav"/>
          </p:stSnd>
        </p:sndAc>
      </p:transition>
    </mc:Choice>
    <mc:Fallback>
      <p:transition spd="slow" advClick="0" advTm="8000">
        <p:fade/>
        <p:sndAc>
          <p:stSnd loop="1">
            <p:snd r:embed="rId2" name="Serge Reggiani - LItalien (Audio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3835F9D-AA7E-A436-043F-52DA5EDF23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4000" b="1" dirty="0"/>
              <a:t>La Sardaigne est par sa superficie la seconde île de la mer Méditerranée et une région autonome à statut spécial d'Italie dont la dénomination officielle est « région autonome de la Sardaigne » (en italien : </a:t>
            </a:r>
            <a:r>
              <a:rPr lang="fr-FR" sz="4000" b="1" dirty="0" err="1"/>
              <a:t>Regione</a:t>
            </a:r>
            <a:r>
              <a:rPr lang="fr-FR" sz="4000" b="1" dirty="0"/>
              <a:t> </a:t>
            </a:r>
            <a:r>
              <a:rPr lang="fr-FR" sz="4000" b="1" dirty="0" err="1"/>
              <a:t>Autonoma</a:t>
            </a:r>
            <a:r>
              <a:rPr lang="fr-FR" sz="4000" b="1" dirty="0"/>
              <a:t> </a:t>
            </a:r>
            <a:r>
              <a:rPr lang="fr-FR" sz="4000" b="1" dirty="0" err="1"/>
              <a:t>della</a:t>
            </a:r>
            <a:r>
              <a:rPr lang="fr-FR" sz="4000" b="1" dirty="0"/>
              <a:t> </a:t>
            </a:r>
            <a:r>
              <a:rPr lang="fr-FR" sz="4000" b="1" dirty="0" err="1"/>
              <a:t>Sardegna</a:t>
            </a:r>
            <a:r>
              <a:rPr lang="fr-FR" sz="4000" b="1" dirty="0"/>
              <a:t>, en sarde : </a:t>
            </a:r>
            <a:r>
              <a:rPr lang="fr-FR" sz="4000" b="1" dirty="0" err="1"/>
              <a:t>Regione</a:t>
            </a:r>
            <a:r>
              <a:rPr lang="fr-FR" sz="4000" b="1" dirty="0"/>
              <a:t> </a:t>
            </a:r>
            <a:r>
              <a:rPr lang="fr-FR" sz="4000" b="1" dirty="0" err="1"/>
              <a:t>Autònoma</a:t>
            </a:r>
            <a:r>
              <a:rPr lang="fr-FR" sz="4000" b="1" dirty="0"/>
              <a:t> de Sardigna1). Son statut spécial, inscrit dans la constitution de 1948, garantit l'autonomie administrative des institutions locales et la protection de ses particularités ethnolinguistiques et culturelles.</a:t>
            </a:r>
          </a:p>
          <a:p>
            <a:pPr algn="ctr"/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20361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049573D0-478F-A105-FCED-675EBC613C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8" y="369000"/>
            <a:ext cx="918360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B9F00D2-6187-9100-FDF1-9E90BCBE87DA}"/>
              </a:ext>
            </a:extLst>
          </p:cNvPr>
          <p:cNvSpPr txBox="1"/>
          <p:nvPr/>
        </p:nvSpPr>
        <p:spPr>
          <a:xfrm>
            <a:off x="3252650" y="6097114"/>
            <a:ext cx="73437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Les côtes de la Corse face à la Sardaigne</a:t>
            </a:r>
          </a:p>
        </p:txBody>
      </p:sp>
    </p:spTree>
    <p:extLst>
      <p:ext uri="{BB962C8B-B14F-4D97-AF65-F5344CB8AC3E}">
        <p14:creationId xmlns:p14="http://schemas.microsoft.com/office/powerpoint/2010/main" val="53245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nuage&#10;&#10;Description générée automatiquement">
            <a:extLst>
              <a:ext uri="{FF2B5EF4-FFF2-40B4-BE49-F238E27FC236}">
                <a16:creationId xmlns:a16="http://schemas.microsoft.com/office/drawing/2014/main" id="{C4FA8728-7A55-004A-08A8-85085FA916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443" y="169817"/>
            <a:ext cx="947311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2259EA-3933-7F2B-AA18-6492FF914787}"/>
              </a:ext>
            </a:extLst>
          </p:cNvPr>
          <p:cNvSpPr txBox="1"/>
          <p:nvPr/>
        </p:nvSpPr>
        <p:spPr>
          <a:xfrm>
            <a:off x="2625633" y="6011855"/>
            <a:ext cx="9666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b="1" dirty="0" err="1">
                <a:solidFill>
                  <a:srgbClr val="FFFF00"/>
                </a:solidFill>
              </a:rPr>
              <a:t>Spiaggia</a:t>
            </a:r>
            <a:r>
              <a:rPr lang="fr-FR" sz="2400" b="1" dirty="0">
                <a:solidFill>
                  <a:srgbClr val="FFFF00"/>
                </a:solidFill>
              </a:rPr>
              <a:t> di </a:t>
            </a:r>
            <a:r>
              <a:rPr lang="fr-FR" sz="2400" b="1" dirty="0" err="1">
                <a:solidFill>
                  <a:srgbClr val="FFFF00"/>
                </a:solidFill>
              </a:rPr>
              <a:t>Portixeddu</a:t>
            </a:r>
            <a:r>
              <a:rPr lang="fr-FR" sz="2400" b="1" dirty="0">
                <a:solidFill>
                  <a:srgbClr val="FFFF00"/>
                </a:solidFill>
              </a:rPr>
              <a:t> (</a:t>
            </a:r>
            <a:r>
              <a:rPr lang="fr-FR" sz="2400" b="1" dirty="0" err="1">
                <a:solidFill>
                  <a:srgbClr val="FFFF00"/>
                </a:solidFill>
              </a:rPr>
              <a:t>Fluminimaggiore-Buggerru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02654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nuage, plein air, Chaîne de montagnes&#10;&#10;Description générée automatiquement">
            <a:extLst>
              <a:ext uri="{FF2B5EF4-FFF2-40B4-BE49-F238E27FC236}">
                <a16:creationId xmlns:a16="http://schemas.microsoft.com/office/drawing/2014/main" id="{E6B8EE3A-E562-B713-C746-38D946FC15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6D1C03-EE96-6D83-11AD-DE24B2FBD4FB}"/>
              </a:ext>
            </a:extLst>
          </p:cNvPr>
          <p:cNvSpPr txBox="1"/>
          <p:nvPr/>
        </p:nvSpPr>
        <p:spPr>
          <a:xfrm>
            <a:off x="5055326" y="5861782"/>
            <a:ext cx="81145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Mont Gennargentu.</a:t>
            </a:r>
          </a:p>
        </p:txBody>
      </p:sp>
    </p:spTree>
    <p:extLst>
      <p:ext uri="{BB962C8B-B14F-4D97-AF65-F5344CB8AC3E}">
        <p14:creationId xmlns:p14="http://schemas.microsoft.com/office/powerpoint/2010/main" val="117615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mer&#10;&#10;Description générée automatiquement">
            <a:extLst>
              <a:ext uri="{FF2B5EF4-FFF2-40B4-BE49-F238E27FC236}">
                <a16:creationId xmlns:a16="http://schemas.microsoft.com/office/drawing/2014/main" id="{46774DFD-0BF8-A502-8A5E-E566A5E31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01" y="279000"/>
            <a:ext cx="947599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2BB8D5-66C5-41BD-04FF-4C155FF06F36}"/>
              </a:ext>
            </a:extLst>
          </p:cNvPr>
          <p:cNvSpPr txBox="1"/>
          <p:nvPr/>
        </p:nvSpPr>
        <p:spPr>
          <a:xfrm>
            <a:off x="4545876" y="5748003"/>
            <a:ext cx="8966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Pelosa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Stintino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86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montagne, plein air&#10;&#10;Description générée automatiquement">
            <a:extLst>
              <a:ext uri="{FF2B5EF4-FFF2-40B4-BE49-F238E27FC236}">
                <a16:creationId xmlns:a16="http://schemas.microsoft.com/office/drawing/2014/main" id="{61885330-2EE3-A434-AB65-AF17EB4927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486" y="169833"/>
            <a:ext cx="103650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47E62-D9B0-1049-1140-EB52E8CFE79E}"/>
              </a:ext>
            </a:extLst>
          </p:cNvPr>
          <p:cNvSpPr txBox="1"/>
          <p:nvPr/>
        </p:nvSpPr>
        <p:spPr>
          <a:xfrm>
            <a:off x="5029200" y="5774076"/>
            <a:ext cx="81642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Lac </a:t>
            </a:r>
            <a:r>
              <a:rPr lang="fr-FR" sz="2400" b="1" dirty="0" err="1">
                <a:solidFill>
                  <a:srgbClr val="FFFF00"/>
                </a:solidFill>
              </a:rPr>
              <a:t>Omodeo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206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einture, ciel, bâtiment&#10;&#10;Description générée automatiquement">
            <a:extLst>
              <a:ext uri="{FF2B5EF4-FFF2-40B4-BE49-F238E27FC236}">
                <a16:creationId xmlns:a16="http://schemas.microsoft.com/office/drawing/2014/main" id="{C3029C19-2AD1-8E60-DA79-683EC901A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877" y="508372"/>
            <a:ext cx="10932245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3F6195-657A-CF63-3DA6-16CFBFDC2DCE}"/>
              </a:ext>
            </a:extLst>
          </p:cNvPr>
          <p:cNvSpPr txBox="1"/>
          <p:nvPr/>
        </p:nvSpPr>
        <p:spPr>
          <a:xfrm>
            <a:off x="2410843" y="5083258"/>
            <a:ext cx="10019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des nombreuses Murales de la ville de </a:t>
            </a:r>
            <a:r>
              <a:rPr lang="fr-FR" sz="2400" b="1" dirty="0" err="1">
                <a:solidFill>
                  <a:srgbClr val="FFFF00"/>
                </a:solidFill>
              </a:rPr>
              <a:t>Fonni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210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&#10;&#10;Description générée automatiquement">
            <a:extLst>
              <a:ext uri="{FF2B5EF4-FFF2-40B4-BE49-F238E27FC236}">
                <a16:creationId xmlns:a16="http://schemas.microsoft.com/office/drawing/2014/main" id="{AEC20463-9E16-FF85-829E-583C5F9A5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475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EFFDB3-AD79-BE99-C576-693C392AC99C}"/>
              </a:ext>
            </a:extLst>
          </p:cNvPr>
          <p:cNvSpPr txBox="1"/>
          <p:nvPr/>
        </p:nvSpPr>
        <p:spPr>
          <a:xfrm>
            <a:off x="8983475" y="612844"/>
            <a:ext cx="288689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Bas-relief représentant des têtes de taureaux dans la nécropole de Su </a:t>
            </a:r>
            <a:r>
              <a:rPr lang="fr-FR" sz="2400" b="1" dirty="0" err="1">
                <a:solidFill>
                  <a:srgbClr val="FFFF00"/>
                </a:solidFill>
              </a:rPr>
              <a:t>Crucifissu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Mannu</a:t>
            </a:r>
            <a:r>
              <a:rPr lang="fr-FR" sz="2400" b="1" dirty="0">
                <a:solidFill>
                  <a:srgbClr val="FFFF00"/>
                </a:solidFill>
              </a:rPr>
              <a:t> près de Porto Torres en Sardaigne datant du IVe millénaire av. J.-C. Ces représentations abstraites de taureaux sont retrouvées en grand nombre en Italie.</a:t>
            </a:r>
          </a:p>
        </p:txBody>
      </p:sp>
    </p:spTree>
    <p:extLst>
      <p:ext uri="{BB962C8B-B14F-4D97-AF65-F5344CB8AC3E}">
        <p14:creationId xmlns:p14="http://schemas.microsoft.com/office/powerpoint/2010/main" val="1418658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sol, Ruines, plein air&#10;&#10;Description générée automatiquement">
            <a:extLst>
              <a:ext uri="{FF2B5EF4-FFF2-40B4-BE49-F238E27FC236}">
                <a16:creationId xmlns:a16="http://schemas.microsoft.com/office/drawing/2014/main" id="{9B7AF4D2-3A3B-81A7-1F7A-4211D35C5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077" y="279000"/>
            <a:ext cx="91220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ED16A5-3EE9-727F-2212-E4C121953195}"/>
              </a:ext>
            </a:extLst>
          </p:cNvPr>
          <p:cNvSpPr txBox="1"/>
          <p:nvPr/>
        </p:nvSpPr>
        <p:spPr>
          <a:xfrm>
            <a:off x="182881" y="2813541"/>
            <a:ext cx="274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 des géants d'</a:t>
            </a:r>
            <a:r>
              <a:rPr lang="fr-FR" sz="2400" b="1" dirty="0" err="1">
                <a:solidFill>
                  <a:srgbClr val="FFFF00"/>
                </a:solidFill>
              </a:rPr>
              <a:t>Osono</a:t>
            </a:r>
            <a:r>
              <a:rPr lang="fr-FR" sz="2400" b="1" dirty="0">
                <a:solidFill>
                  <a:srgbClr val="FFFF00"/>
                </a:solidFill>
              </a:rPr>
              <a:t> en Sardaigne en forme de tête de taureau du IIe millénaire av. J.-C.</a:t>
            </a:r>
          </a:p>
        </p:txBody>
      </p:sp>
    </p:spTree>
    <p:extLst>
      <p:ext uri="{BB962C8B-B14F-4D97-AF65-F5344CB8AC3E}">
        <p14:creationId xmlns:p14="http://schemas.microsoft.com/office/powerpoint/2010/main" val="886237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nature&#10;&#10;Description générée automatiquement">
            <a:extLst>
              <a:ext uri="{FF2B5EF4-FFF2-40B4-BE49-F238E27FC236}">
                <a16:creationId xmlns:a16="http://schemas.microsoft.com/office/drawing/2014/main" id="{B207D83E-D443-1473-2E3F-B10FEFD51F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779" y="459000"/>
            <a:ext cx="891350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E81122-0A36-7227-34AB-971418C23D88}"/>
              </a:ext>
            </a:extLst>
          </p:cNvPr>
          <p:cNvSpPr txBox="1"/>
          <p:nvPr/>
        </p:nvSpPr>
        <p:spPr>
          <a:xfrm>
            <a:off x="378822" y="3082834"/>
            <a:ext cx="29783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tombe des géants de Sa </a:t>
            </a:r>
            <a:r>
              <a:rPr lang="fr-FR" sz="2400" b="1" dirty="0" err="1">
                <a:solidFill>
                  <a:srgbClr val="FFFF00"/>
                </a:solidFill>
              </a:rPr>
              <a:t>Domu</a:t>
            </a:r>
            <a:r>
              <a:rPr lang="fr-FR" sz="2400" b="1" dirty="0">
                <a:solidFill>
                  <a:srgbClr val="FFFF00"/>
                </a:solidFill>
              </a:rPr>
              <a:t> 'e S'</a:t>
            </a:r>
            <a:r>
              <a:rPr lang="fr-FR" sz="2400" b="1" dirty="0" err="1">
                <a:solidFill>
                  <a:srgbClr val="FFFF00"/>
                </a:solidFill>
              </a:rPr>
              <a:t>Orku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Siddi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9291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B806F154-7CDA-5DCE-24FE-B5BB9DBA8F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182894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1D60A0-4CC7-CD06-349C-4768D65FDAEB}"/>
              </a:ext>
            </a:extLst>
          </p:cNvPr>
          <p:cNvSpPr txBox="1"/>
          <p:nvPr/>
        </p:nvSpPr>
        <p:spPr>
          <a:xfrm>
            <a:off x="5112486" y="5870235"/>
            <a:ext cx="7602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Nuraghe </a:t>
            </a:r>
            <a:r>
              <a:rPr lang="fr-FR" sz="2400" b="1" dirty="0" err="1">
                <a:solidFill>
                  <a:srgbClr val="FFFF00"/>
                </a:solidFill>
              </a:rPr>
              <a:t>Loelle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135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cher, bâtiment&#10;&#10;Description générée automatiquement">
            <a:extLst>
              <a:ext uri="{FF2B5EF4-FFF2-40B4-BE49-F238E27FC236}">
                <a16:creationId xmlns:a16="http://schemas.microsoft.com/office/drawing/2014/main" id="{220AEAB8-BF36-DD09-9163-5FA53C9094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2" y="279000"/>
            <a:ext cx="95094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2C29A7-1AA0-3B1F-9AB4-58CCFDDE8D7A}"/>
              </a:ext>
            </a:extLst>
          </p:cNvPr>
          <p:cNvSpPr txBox="1"/>
          <p:nvPr/>
        </p:nvSpPr>
        <p:spPr>
          <a:xfrm>
            <a:off x="3940791" y="5665867"/>
            <a:ext cx="101279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Village nuragique à Serra </a:t>
            </a:r>
            <a:r>
              <a:rPr lang="fr-FR" sz="2400" b="1" dirty="0" err="1">
                <a:solidFill>
                  <a:srgbClr val="FFFF00"/>
                </a:solidFill>
              </a:rPr>
              <a:t>Orrios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7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Ruines, ciel&#10;&#10;Description générée automatiquement">
            <a:extLst>
              <a:ext uri="{FF2B5EF4-FFF2-40B4-BE49-F238E27FC236}">
                <a16:creationId xmlns:a16="http://schemas.microsoft.com/office/drawing/2014/main" id="{70C9F6AD-006F-EFD8-A973-9A5A5FF0DC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7672" y="459000"/>
            <a:ext cx="8976656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094596-4669-5353-D7F8-30672B579F5E}"/>
              </a:ext>
            </a:extLst>
          </p:cNvPr>
          <p:cNvSpPr txBox="1"/>
          <p:nvPr/>
        </p:nvSpPr>
        <p:spPr>
          <a:xfrm>
            <a:off x="3944983" y="5937335"/>
            <a:ext cx="9379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Amphithéâtre romain de Cagliari.</a:t>
            </a:r>
          </a:p>
        </p:txBody>
      </p:sp>
    </p:spTree>
    <p:extLst>
      <p:ext uri="{BB962C8B-B14F-4D97-AF65-F5344CB8AC3E}">
        <p14:creationId xmlns:p14="http://schemas.microsoft.com/office/powerpoint/2010/main" val="2999739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596AA5CC-CADF-8DBA-E6D9-A1642E966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86" y="369000"/>
            <a:ext cx="8180399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7F28EE-6C0D-3FEF-0776-85DCE96E4525}"/>
              </a:ext>
            </a:extLst>
          </p:cNvPr>
          <p:cNvSpPr txBox="1"/>
          <p:nvPr/>
        </p:nvSpPr>
        <p:spPr>
          <a:xfrm>
            <a:off x="8621486" y="3069771"/>
            <a:ext cx="34094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d'ensemble de quelques-unes des plus importantes villes de la Sardaigne : Cagliari, Alghero, Sassari, Nuoro, Oristano et Olbia.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247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DE668D2E-6269-CAB2-55C7-CF136720A7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7" y="369000"/>
            <a:ext cx="918360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2A5993-C00B-9FBA-1E04-7094FDEC3759}"/>
              </a:ext>
            </a:extLst>
          </p:cNvPr>
          <p:cNvSpPr txBox="1"/>
          <p:nvPr/>
        </p:nvSpPr>
        <p:spPr>
          <a:xfrm>
            <a:off x="3517846" y="6027335"/>
            <a:ext cx="9183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Palais du Conseil régional en Cagliari.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69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laiton, instrument de musique, cuivre&#10;&#10;Description générée automatiquement">
            <a:extLst>
              <a:ext uri="{FF2B5EF4-FFF2-40B4-BE49-F238E27FC236}">
                <a16:creationId xmlns:a16="http://schemas.microsoft.com/office/drawing/2014/main" id="{4D88DF5E-084F-66D3-C128-2D3E2A04EB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3506" y="369000"/>
            <a:ext cx="7864987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10468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diagramme, atlas&#10;&#10;Description générée automatiquement">
            <a:extLst>
              <a:ext uri="{FF2B5EF4-FFF2-40B4-BE49-F238E27FC236}">
                <a16:creationId xmlns:a16="http://schemas.microsoft.com/office/drawing/2014/main" id="{A731EC23-9DFE-24F2-6F95-F7942E773E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299" y="189000"/>
            <a:ext cx="503301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DFFE83-823E-77C5-203C-8D6AE2163582}"/>
              </a:ext>
            </a:extLst>
          </p:cNvPr>
          <p:cNvSpPr txBox="1"/>
          <p:nvPr/>
        </p:nvSpPr>
        <p:spPr>
          <a:xfrm>
            <a:off x="439784" y="3174275"/>
            <a:ext cx="2808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Carte de la répartition des différentes langues sardes.</a:t>
            </a:r>
          </a:p>
        </p:txBody>
      </p:sp>
    </p:spTree>
    <p:extLst>
      <p:ext uri="{BB962C8B-B14F-4D97-AF65-F5344CB8AC3E}">
        <p14:creationId xmlns:p14="http://schemas.microsoft.com/office/powerpoint/2010/main" val="326280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haussures, homme&#10;&#10;Description générée automatiquement">
            <a:extLst>
              <a:ext uri="{FF2B5EF4-FFF2-40B4-BE49-F238E27FC236}">
                <a16:creationId xmlns:a16="http://schemas.microsoft.com/office/drawing/2014/main" id="{C9EF0883-E1BA-FABF-2A01-6613B0F1A1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2" cy="6480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9BE472-5EA0-1B4B-BF3F-0D7FA4DFBC9F}"/>
              </a:ext>
            </a:extLst>
          </p:cNvPr>
          <p:cNvSpPr txBox="1"/>
          <p:nvPr/>
        </p:nvSpPr>
        <p:spPr>
          <a:xfrm>
            <a:off x="8512178" y="4147457"/>
            <a:ext cx="345339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Costumes de carnaval sarde : les </a:t>
            </a:r>
            <a:r>
              <a:rPr lang="fr-FR" sz="2400" b="1" dirty="0" err="1">
                <a:solidFill>
                  <a:srgbClr val="FFFF00"/>
                </a:solidFill>
              </a:rPr>
              <a:t>Mamuthones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265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Danse&#10;&#10;Description générée automatiquement">
            <a:extLst>
              <a:ext uri="{FF2B5EF4-FFF2-40B4-BE49-F238E27FC236}">
                <a16:creationId xmlns:a16="http://schemas.microsoft.com/office/drawing/2014/main" id="{7956013B-33FD-D7B4-1772-BAABACA3C4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418" y="189000"/>
            <a:ext cx="973521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6550726-71CB-E87A-B093-7FBDB5A591A1}"/>
              </a:ext>
            </a:extLst>
          </p:cNvPr>
          <p:cNvSpPr txBox="1"/>
          <p:nvPr/>
        </p:nvSpPr>
        <p:spPr>
          <a:xfrm>
            <a:off x="248681" y="914399"/>
            <a:ext cx="205086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La fête de Saint-</a:t>
            </a:r>
            <a:r>
              <a:rPr lang="fr-FR" sz="2400" b="1" dirty="0" err="1">
                <a:solidFill>
                  <a:srgbClr val="FFFF00"/>
                </a:solidFill>
              </a:rPr>
              <a:t>Éphyse</a:t>
            </a:r>
            <a:r>
              <a:rPr lang="fr-FR" sz="2400" b="1" dirty="0">
                <a:solidFill>
                  <a:srgbClr val="FFFF00"/>
                </a:solidFill>
              </a:rPr>
              <a:t> (</a:t>
            </a:r>
            <a:r>
              <a:rPr lang="fr-FR" sz="2400" b="1" dirty="0" err="1">
                <a:solidFill>
                  <a:srgbClr val="FFFF00"/>
                </a:solidFill>
              </a:rPr>
              <a:t>Sant'Efisio</a:t>
            </a:r>
            <a:r>
              <a:rPr lang="fr-FR" sz="2400" b="1" dirty="0">
                <a:solidFill>
                  <a:srgbClr val="FFFF00"/>
                </a:solidFill>
              </a:rPr>
              <a:t> en italien, </a:t>
            </a:r>
            <a:r>
              <a:rPr lang="fr-FR" sz="2400" b="1" dirty="0" err="1">
                <a:solidFill>
                  <a:srgbClr val="FFFF00"/>
                </a:solidFill>
              </a:rPr>
              <a:t>Sant'Efis</a:t>
            </a:r>
            <a:r>
              <a:rPr lang="fr-FR" sz="2400" b="1" dirty="0">
                <a:solidFill>
                  <a:srgbClr val="FFFF00"/>
                </a:solidFill>
              </a:rPr>
              <a:t> en sarde) est l'événement religieux le plus important de Cagliari (Italie), qui a lieu chaque année le 1er mai</a:t>
            </a:r>
          </a:p>
        </p:txBody>
      </p:sp>
    </p:spTree>
    <p:extLst>
      <p:ext uri="{BB962C8B-B14F-4D97-AF65-F5344CB8AC3E}">
        <p14:creationId xmlns:p14="http://schemas.microsoft.com/office/powerpoint/2010/main" val="36106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omages, nourriture, laitier, intérieur&#10;&#10;Description générée automatiquement">
            <a:extLst>
              <a:ext uri="{FF2B5EF4-FFF2-40B4-BE49-F238E27FC236}">
                <a16:creationId xmlns:a16="http://schemas.microsoft.com/office/drawing/2014/main" id="{765D283F-ADED-3C51-81FA-A246237E6D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81A37C-B2FB-06DB-B442-A32BBCD8B99A}"/>
              </a:ext>
            </a:extLst>
          </p:cNvPr>
          <p:cNvSpPr txBox="1"/>
          <p:nvPr/>
        </p:nvSpPr>
        <p:spPr>
          <a:xfrm>
            <a:off x="4127863" y="6305061"/>
            <a:ext cx="9483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Fromage Pecorino Sardo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45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eliefs côtiers et océaniques, ciel&#10;&#10;Description générée automatiquement">
            <a:extLst>
              <a:ext uri="{FF2B5EF4-FFF2-40B4-BE49-F238E27FC236}">
                <a16:creationId xmlns:a16="http://schemas.microsoft.com/office/drawing/2014/main" id="{13FCD7DC-11BC-FC6E-B518-C9A33E67F9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542F3E-77DB-1863-A23A-71F14D223E56}"/>
              </a:ext>
            </a:extLst>
          </p:cNvPr>
          <p:cNvSpPr txBox="1"/>
          <p:nvPr/>
        </p:nvSpPr>
        <p:spPr>
          <a:xfrm>
            <a:off x="4129749" y="6073847"/>
            <a:ext cx="80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Côte est de l'île, Cala </a:t>
            </a:r>
            <a:r>
              <a:rPr lang="fr-FR" sz="2400" b="1" dirty="0" err="1">
                <a:solidFill>
                  <a:srgbClr val="FFFF00"/>
                </a:solidFill>
              </a:rPr>
              <a:t>Goloritzé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30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Description générée automatiquement">
            <a:extLst>
              <a:ext uri="{FF2B5EF4-FFF2-40B4-BE49-F238E27FC236}">
                <a16:creationId xmlns:a16="http://schemas.microsoft.com/office/drawing/2014/main" id="{1EAABC40-07BF-1E05-1B43-49473D1C14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2061" y="369000"/>
            <a:ext cx="924787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8259E4-9AC1-7A0D-828D-B3E692BBABD0}"/>
              </a:ext>
            </a:extLst>
          </p:cNvPr>
          <p:cNvSpPr txBox="1"/>
          <p:nvPr/>
        </p:nvSpPr>
        <p:spPr>
          <a:xfrm>
            <a:off x="5055326" y="5658003"/>
            <a:ext cx="8556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Plage de </a:t>
            </a:r>
            <a:r>
              <a:rPr lang="fr-FR" sz="2400" b="1" dirty="0" err="1">
                <a:solidFill>
                  <a:srgbClr val="FFFF00"/>
                </a:solidFill>
              </a:rPr>
              <a:t>Scivu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8600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hotographie aérienne, Plateau continental, aérien&#10;&#10;Description générée automatiquement">
            <a:extLst>
              <a:ext uri="{FF2B5EF4-FFF2-40B4-BE49-F238E27FC236}">
                <a16:creationId xmlns:a16="http://schemas.microsoft.com/office/drawing/2014/main" id="{D2D6F696-2FAF-06A1-AACB-0CCCD4C9BD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816" y="555723"/>
            <a:ext cx="11006368" cy="54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33D59F-9F11-035E-8D56-1DC72675BD58}"/>
              </a:ext>
            </a:extLst>
          </p:cNvPr>
          <p:cNvSpPr txBox="1"/>
          <p:nvPr/>
        </p:nvSpPr>
        <p:spPr>
          <a:xfrm>
            <a:off x="2560320" y="5640452"/>
            <a:ext cx="10189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Maddalena, l'archipel émeraude de la Sardaigne.</a:t>
            </a:r>
          </a:p>
        </p:txBody>
      </p:sp>
    </p:spTree>
    <p:extLst>
      <p:ext uri="{BB962C8B-B14F-4D97-AF65-F5344CB8AC3E}">
        <p14:creationId xmlns:p14="http://schemas.microsoft.com/office/powerpoint/2010/main" val="41665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eubles, arbre, ciel&#10;&#10;Description générée automatiquement">
            <a:extLst>
              <a:ext uri="{FF2B5EF4-FFF2-40B4-BE49-F238E27FC236}">
                <a16:creationId xmlns:a16="http://schemas.microsoft.com/office/drawing/2014/main" id="{E029085C-A227-773F-3395-38F20B390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572" y="279000"/>
            <a:ext cx="5142856" cy="630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09989F-004B-8717-EB65-22E70ADD0EB1}"/>
              </a:ext>
            </a:extLst>
          </p:cNvPr>
          <p:cNvSpPr txBox="1"/>
          <p:nvPr/>
        </p:nvSpPr>
        <p:spPr>
          <a:xfrm>
            <a:off x="8928685" y="3429000"/>
            <a:ext cx="33765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Chariot agricole traditionnel sarde. Il était tracté par un couple de bœufs.</a:t>
            </a:r>
          </a:p>
        </p:txBody>
      </p:sp>
    </p:spTree>
    <p:extLst>
      <p:ext uri="{BB962C8B-B14F-4D97-AF65-F5344CB8AC3E}">
        <p14:creationId xmlns:p14="http://schemas.microsoft.com/office/powerpoint/2010/main" val="2785588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métal, Emblème, devise&#10;&#10;Description générée automatiquement">
            <a:extLst>
              <a:ext uri="{FF2B5EF4-FFF2-40B4-BE49-F238E27FC236}">
                <a16:creationId xmlns:a16="http://schemas.microsoft.com/office/drawing/2014/main" id="{31E72792-52C4-8DFD-8A1A-CDA01E927F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184" y="279000"/>
            <a:ext cx="617647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8B0DC-C3FF-1533-86E5-5CBABC433448}"/>
              </a:ext>
            </a:extLst>
          </p:cNvPr>
          <p:cNvSpPr txBox="1"/>
          <p:nvPr/>
        </p:nvSpPr>
        <p:spPr>
          <a:xfrm>
            <a:off x="561703" y="3429000"/>
            <a:ext cx="27849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Recto d'une médaille </a:t>
            </a:r>
            <a:r>
              <a:rPr lang="fr-FR" sz="2400" b="1" dirty="0" err="1">
                <a:solidFill>
                  <a:srgbClr val="FFFF00"/>
                </a:solidFill>
              </a:rPr>
              <a:t>inaugurative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472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Artefact, métal, bronze&#10;&#10;Description générée automatiquement">
            <a:extLst>
              <a:ext uri="{FF2B5EF4-FFF2-40B4-BE49-F238E27FC236}">
                <a16:creationId xmlns:a16="http://schemas.microsoft.com/office/drawing/2014/main" id="{5854C6BC-4E9B-0D2F-9311-FB52DDEA3D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7765" y="279000"/>
            <a:ext cx="6176470" cy="630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6D2F33-802A-CDD1-238F-51C49045D0E3}"/>
              </a:ext>
            </a:extLst>
          </p:cNvPr>
          <p:cNvSpPr txBox="1"/>
          <p:nvPr/>
        </p:nvSpPr>
        <p:spPr>
          <a:xfrm>
            <a:off x="9379131" y="2292532"/>
            <a:ext cx="28128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Médaille commémorative remise aux mineurs pour le centenaire des mines de </a:t>
            </a:r>
            <a:r>
              <a:rPr lang="fr-FR" sz="2400" b="1" dirty="0" err="1">
                <a:solidFill>
                  <a:srgbClr val="FFFF00"/>
                </a:solidFill>
              </a:rPr>
              <a:t>Montevecchio</a:t>
            </a:r>
            <a:r>
              <a:rPr lang="fr-FR" sz="2400" b="1" dirty="0">
                <a:solidFill>
                  <a:srgbClr val="FFFF00"/>
                </a:solidFill>
              </a:rPr>
              <a:t> (verso).</a:t>
            </a:r>
          </a:p>
        </p:txBody>
      </p:sp>
    </p:spTree>
    <p:extLst>
      <p:ext uri="{BB962C8B-B14F-4D97-AF65-F5344CB8AC3E}">
        <p14:creationId xmlns:p14="http://schemas.microsoft.com/office/powerpoint/2010/main" val="335297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montagne&#10;&#10;Description générée automatiquement">
            <a:extLst>
              <a:ext uri="{FF2B5EF4-FFF2-40B4-BE49-F238E27FC236}">
                <a16:creationId xmlns:a16="http://schemas.microsoft.com/office/drawing/2014/main" id="{15862FD1-CB1B-581F-4622-CC77394825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8024"/>
            <a:ext cx="945371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794D9D-BB54-66BF-D836-7CD97C4B4DF0}"/>
              </a:ext>
            </a:extLst>
          </p:cNvPr>
          <p:cNvSpPr txBox="1"/>
          <p:nvPr/>
        </p:nvSpPr>
        <p:spPr>
          <a:xfrm>
            <a:off x="3788229" y="5916844"/>
            <a:ext cx="9274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Centre industriel de Porto Torres.</a:t>
            </a:r>
          </a:p>
        </p:txBody>
      </p:sp>
    </p:spTree>
    <p:extLst>
      <p:ext uri="{BB962C8B-B14F-4D97-AF65-F5344CB8AC3E}">
        <p14:creationId xmlns:p14="http://schemas.microsoft.com/office/powerpoint/2010/main" val="419592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vion, avion de ligne, Compagnie aérienne&#10;&#10;Description générée automatiquement">
            <a:extLst>
              <a:ext uri="{FF2B5EF4-FFF2-40B4-BE49-F238E27FC236}">
                <a16:creationId xmlns:a16="http://schemas.microsoft.com/office/drawing/2014/main" id="{28529665-3F15-E41C-DE56-939A827A85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18D47C-D929-0D8D-26F1-5976364C056C}"/>
              </a:ext>
            </a:extLst>
          </p:cNvPr>
          <p:cNvSpPr txBox="1"/>
          <p:nvPr/>
        </p:nvSpPr>
        <p:spPr>
          <a:xfrm>
            <a:off x="3273122" y="5746203"/>
            <a:ext cx="80597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Meridiana</a:t>
            </a:r>
            <a:r>
              <a:rPr lang="fr-FR" sz="2400" b="1" dirty="0">
                <a:solidFill>
                  <a:srgbClr val="FFFF00"/>
                </a:solidFill>
              </a:rPr>
              <a:t> : compagnie aérienne sarde.</a:t>
            </a:r>
          </a:p>
        </p:txBody>
      </p:sp>
    </p:spTree>
    <p:extLst>
      <p:ext uri="{BB962C8B-B14F-4D97-AF65-F5344CB8AC3E}">
        <p14:creationId xmlns:p14="http://schemas.microsoft.com/office/powerpoint/2010/main" val="323681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ciel, eau, plein air&#10;&#10;Description générée automatiquement">
            <a:extLst>
              <a:ext uri="{FF2B5EF4-FFF2-40B4-BE49-F238E27FC236}">
                <a16:creationId xmlns:a16="http://schemas.microsoft.com/office/drawing/2014/main" id="{51BE3771-C1F4-ACAA-0F22-2A51E68333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504652"/>
            <a:ext cx="10944000" cy="5038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3BA68E-FF23-3D49-E0DB-F27B227B8D44}"/>
              </a:ext>
            </a:extLst>
          </p:cNvPr>
          <p:cNvSpPr txBox="1"/>
          <p:nvPr/>
        </p:nvSpPr>
        <p:spPr>
          <a:xfrm>
            <a:off x="624000" y="5282195"/>
            <a:ext cx="115867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ferries de la compagnie Moby Lines, reconnaissables à leurs livrées particulières représentant des personnages issus des Looney Tunes, assurent toute l'année la liaison entre la Sardaigne et le continent.</a:t>
            </a:r>
          </a:p>
        </p:txBody>
      </p:sp>
    </p:spTree>
    <p:extLst>
      <p:ext uri="{BB962C8B-B14F-4D97-AF65-F5344CB8AC3E}">
        <p14:creationId xmlns:p14="http://schemas.microsoft.com/office/powerpoint/2010/main" val="187072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bâtiment&#10;&#10;Description générée automatiquement">
            <a:extLst>
              <a:ext uri="{FF2B5EF4-FFF2-40B4-BE49-F238E27FC236}">
                <a16:creationId xmlns:a16="http://schemas.microsoft.com/office/drawing/2014/main" id="{80E49A59-267D-80B7-8FF3-C6A6AFC947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04AD80-9D17-5EEB-CF78-3216F3C54061}"/>
              </a:ext>
            </a:extLst>
          </p:cNvPr>
          <p:cNvSpPr txBox="1"/>
          <p:nvPr/>
        </p:nvSpPr>
        <p:spPr>
          <a:xfrm>
            <a:off x="4480560" y="5722985"/>
            <a:ext cx="7498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gare et port d'</a:t>
            </a:r>
            <a:r>
              <a:rPr lang="fr-FR" sz="2400" b="1" dirty="0" err="1">
                <a:solidFill>
                  <a:srgbClr val="FFFF00"/>
                </a:solidFill>
              </a:rPr>
              <a:t>Arbatax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8543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ciel, sol&#10;&#10;Description générée automatiquement">
            <a:extLst>
              <a:ext uri="{FF2B5EF4-FFF2-40B4-BE49-F238E27FC236}">
                <a16:creationId xmlns:a16="http://schemas.microsoft.com/office/drawing/2014/main" id="{42AC71B7-0235-DECB-2C69-E7B2440C03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6634" y="287401"/>
            <a:ext cx="891873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9B0770-865C-EEED-2B42-1621D53C7BE2}"/>
              </a:ext>
            </a:extLst>
          </p:cNvPr>
          <p:cNvSpPr txBox="1"/>
          <p:nvPr/>
        </p:nvSpPr>
        <p:spPr>
          <a:xfrm>
            <a:off x="4980215" y="5678771"/>
            <a:ext cx="609382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Âne de l'Asinara.</a:t>
            </a:r>
          </a:p>
        </p:txBody>
      </p:sp>
    </p:spTree>
    <p:extLst>
      <p:ext uri="{BB962C8B-B14F-4D97-AF65-F5344CB8AC3E}">
        <p14:creationId xmlns:p14="http://schemas.microsoft.com/office/powerpoint/2010/main" val="310847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5E22722-74B3-4359-5A82-904632BAFA9E}"/>
              </a:ext>
            </a:extLst>
          </p:cNvPr>
          <p:cNvSpPr txBox="1"/>
          <p:nvPr/>
        </p:nvSpPr>
        <p:spPr>
          <a:xfrm>
            <a:off x="1323702" y="622012"/>
            <a:ext cx="104502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Sardaigne  -Île-Italienne-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098CFB5-29BB-4B33-2DB0-2879AAD4265E}"/>
              </a:ext>
            </a:extLst>
          </p:cNvPr>
          <p:cNvSpPr txBox="1"/>
          <p:nvPr/>
        </p:nvSpPr>
        <p:spPr>
          <a:xfrm>
            <a:off x="3043645" y="1549475"/>
            <a:ext cx="96403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454FE86-57E1-1DCE-5FB6-F0B42AA2BE43}"/>
              </a:ext>
            </a:extLst>
          </p:cNvPr>
          <p:cNvSpPr txBox="1"/>
          <p:nvPr/>
        </p:nvSpPr>
        <p:spPr>
          <a:xfrm>
            <a:off x="4402183" y="2380494"/>
            <a:ext cx="9862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8AA9AE7-0FA0-DA10-87F8-503310DCDF5A}"/>
              </a:ext>
            </a:extLst>
          </p:cNvPr>
          <p:cNvSpPr txBox="1"/>
          <p:nvPr/>
        </p:nvSpPr>
        <p:spPr>
          <a:xfrm>
            <a:off x="3814355" y="3211513"/>
            <a:ext cx="9862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5986F30-C304-3BF1-4DCD-433CA3965069}"/>
              </a:ext>
            </a:extLst>
          </p:cNvPr>
          <p:cNvSpPr txBox="1"/>
          <p:nvPr/>
        </p:nvSpPr>
        <p:spPr>
          <a:xfrm>
            <a:off x="5982789" y="4042532"/>
            <a:ext cx="5525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97144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432</Words>
  <Application>Microsoft Office PowerPoint</Application>
  <PresentationFormat>Grand écran</PresentationFormat>
  <Paragraphs>52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2024-05-16T05:03:45Z</dcterms:created>
  <dcterms:modified xsi:type="dcterms:W3CDTF">2024-05-16T07:57:16Z</dcterms:modified>
</cp:coreProperties>
</file>