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61" r:id="rId4"/>
    <p:sldId id="262" r:id="rId5"/>
    <p:sldId id="271" r:id="rId6"/>
    <p:sldId id="272" r:id="rId7"/>
    <p:sldId id="273" r:id="rId8"/>
    <p:sldId id="274" r:id="rId9"/>
    <p:sldId id="263" r:id="rId10"/>
    <p:sldId id="276" r:id="rId11"/>
    <p:sldId id="275" r:id="rId12"/>
    <p:sldId id="265" r:id="rId13"/>
    <p:sldId id="257" r:id="rId14"/>
    <p:sldId id="258" r:id="rId15"/>
    <p:sldId id="259" r:id="rId16"/>
    <p:sldId id="266" r:id="rId17"/>
    <p:sldId id="268" r:id="rId18"/>
    <p:sldId id="270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F5IXggkk2Hq79GjdcyBFA==" hashData="o8jlGLDepdLfQjyMR74qz2WDjqlgs5OhWZ+Rn4m3SKGbEu/6Dyg8t5k1uLhxtaPb2UxrTfxu5UPYs9FD5AmV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435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358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0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0314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597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056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60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996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92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571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6B102-E902-4F1C-A48A-D4E9C462ACC6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97DD5-3208-4F52-8D5F-736AC53B09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31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ominis.cef.fr/contenus/saint/1849/Saint-Maurille-d-Angers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H%C3%AAtre_commun" TargetMode="External"/><Relationship Id="rId5" Type="http://schemas.openxmlformats.org/officeDocument/2006/relationships/hyperlink" Target="https://fr.wikipedia.org/wiki/Hutte" TargetMode="External"/><Relationship Id="rId4" Type="http://schemas.openxmlformats.org/officeDocument/2006/relationships/hyperlink" Target="https://fr.wikipedia.org/wiki/Cantonnement_forestier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3.jpg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Ã©sultat de recherche d'images pour &quot;different sabot d'antan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123113" y="1487979"/>
            <a:ext cx="532845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solidFill>
                  <a:srgbClr val="FF0000"/>
                </a:solidFill>
                <a:latin typeface="CASMIRA" panose="00000400000000000000" pitchFamily="2" charset="2"/>
              </a:rPr>
              <a:t>SABOT</a:t>
            </a:r>
            <a:endParaRPr lang="fr-FR" sz="9600" b="1" dirty="0">
              <a:solidFill>
                <a:srgbClr val="FF0000"/>
              </a:solidFill>
              <a:latin typeface="CASMIRA" panose="00000400000000000000" pitchFamily="2" charset="2"/>
            </a:endParaRPr>
          </a:p>
          <a:p>
            <a:r>
              <a:rPr lang="fr-FR" sz="8800" b="1" dirty="0" smtClean="0">
                <a:solidFill>
                  <a:srgbClr val="FF0000"/>
                </a:solidFill>
                <a:latin typeface="CASMIRA" panose="00000400000000000000" pitchFamily="2" charset="2"/>
              </a:rPr>
              <a:t>   Et </a:t>
            </a:r>
            <a:endParaRPr lang="fr-FR" sz="8800" b="1" dirty="0">
              <a:solidFill>
                <a:srgbClr val="FF0000"/>
              </a:solidFill>
              <a:latin typeface="CASMIRA" panose="00000400000000000000" pitchFamily="2" charset="2"/>
            </a:endParaRPr>
          </a:p>
          <a:p>
            <a:r>
              <a:rPr lang="fr-FR" sz="8800" b="1" dirty="0" smtClean="0">
                <a:solidFill>
                  <a:srgbClr val="FF0000"/>
                </a:solidFill>
                <a:latin typeface="CASMIRA" panose="00000400000000000000" pitchFamily="2" charset="2"/>
              </a:rPr>
              <a:t>SABOTIER</a:t>
            </a:r>
            <a:endParaRPr lang="fr-FR" sz="8800" b="1" dirty="0">
              <a:solidFill>
                <a:srgbClr val="FF0000"/>
              </a:solidFill>
              <a:latin typeface="CASMIRA" panose="00000400000000000000" pitchFamily="2" charset="2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747" y="4655127"/>
            <a:ext cx="2112817" cy="1352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896" y="3109393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86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Edmond Clément, En passant par la Lorraine 1916.wav"/>
          </p:stSnd>
        </p:sndAc>
      </p:transition>
    </mc:Choice>
    <mc:Fallback xmlns="">
      <p:transition spd="slow">
        <p:sndAc>
          <p:stSnd loop="1">
            <p:snd r:embed="rId6" name="Edmond Clément, En passant par la Lorraine 191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6240" y="213888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Selon la légende, le premier sabotier aurait été saint René. Cet évêque d'Angers se serait retiré dans la solitude de Sorrente en Italie, vers l'an 440, pour façonner des sabots.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2504" y="675702"/>
            <a:ext cx="5108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Saint René d'Angers Évêque d'Angers et de </a:t>
            </a:r>
            <a:r>
              <a:rPr lang="fr-FR" dirty="0" err="1" smtClean="0"/>
              <a:t>Sorrento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1026" name="Picture 2" descr="https://upload.wikimedia.org/wikipedia/commons/f/f8/Quimper_-_Cath%C3%A9drale_Saint-Corentin_-_PA00090326_-_1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892" y="1206863"/>
            <a:ext cx="3682538" cy="483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6239" y="3693360"/>
            <a:ext cx="64534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555555"/>
                </a:solidFill>
                <a:latin typeface="Helvetica Neue"/>
              </a:rPr>
              <a:t>La légende est merveilleuse, mais ce n'est qu'une légende. René aurait été ressuscité du tombeau par l'évêque d'Angers, </a:t>
            </a:r>
            <a:r>
              <a:rPr lang="fr-FR" dirty="0">
                <a:solidFill>
                  <a:srgbClr val="1A99E2"/>
                </a:solidFill>
                <a:latin typeface="Helvetica Neue"/>
                <a:hlinkClick r:id="rId4" tooltip="Saint Maurille d'Angers, Evêque (+ 453)"/>
              </a:rPr>
              <a:t>saint </a:t>
            </a:r>
            <a:r>
              <a:rPr lang="fr-FR" dirty="0" err="1">
                <a:solidFill>
                  <a:srgbClr val="1A99E2"/>
                </a:solidFill>
                <a:latin typeface="Helvetica Neue"/>
                <a:hlinkClick r:id="rId4" tooltip="Saint Maurille d'Angers, Evêque (+ 453)"/>
              </a:rPr>
              <a:t>Maurille</a:t>
            </a:r>
            <a:r>
              <a:rPr lang="fr-FR" dirty="0">
                <a:solidFill>
                  <a:srgbClr val="555555"/>
                </a:solidFill>
                <a:latin typeface="Helvetica Neue"/>
              </a:rPr>
              <a:t>. D'où son nom de "</a:t>
            </a:r>
            <a:r>
              <a:rPr lang="fr-FR" dirty="0" err="1">
                <a:solidFill>
                  <a:srgbClr val="555555"/>
                </a:solidFill>
                <a:latin typeface="Helvetica Neue"/>
              </a:rPr>
              <a:t>re-né</a:t>
            </a:r>
            <a:r>
              <a:rPr lang="fr-FR" dirty="0">
                <a:solidFill>
                  <a:srgbClr val="555555"/>
                </a:solidFill>
                <a:latin typeface="Helvetica Neue"/>
              </a:rPr>
              <a:t>".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865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" t="1957" r="1862" b="5250"/>
          <a:stretch/>
        </p:blipFill>
        <p:spPr>
          <a:xfrm>
            <a:off x="4765805" y="1244321"/>
            <a:ext cx="7288767" cy="456775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297526"/>
            <a:ext cx="51911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Au XVIIIe siècle, comme les charbonniers, les sabotiers vivaient en forêt et formaient un corps du compagnonnage.</a:t>
            </a:r>
            <a:endParaRPr lang="fr-FR" sz="16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1475916"/>
            <a:ext cx="5053380" cy="504753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 Longtemps, les sabotiers s'étaient bornés à édifier des cabanons temporaires sur les 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B008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  <a:hlinkClick r:id="rId4" tooltip="Cantonnement forestier"/>
              </a:rPr>
              <a:t>cantons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en cours de vidange, se déplaçant tous les deux ou trois ans, au rythme des ventes. Au </a:t>
            </a:r>
            <a:r>
              <a:rPr kumimoji="0" lang="fr-FR" altLang="fr-FR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xvi</a:t>
            </a:r>
            <a:r>
              <a:rPr kumimoji="0" lang="fr-FR" altLang="fr-FR" sz="1600" b="0" i="0" u="none" strike="noStrike" cap="none" normalizeH="0" baseline="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siècle (...) on observe chez ces artisans une tendance à la stabilisation, sans qu'ils se départissent de leur esprit sauvage et volontiers particulariste. Le comte d'</a:t>
            </a:r>
            <a:r>
              <a:rPr kumimoji="0" lang="fr-FR" altLang="fr-FR" sz="16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Essuiles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note (...) [en] 1785 que beaucoup d'entre eux ont édifié des 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B008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  <a:hlinkClick r:id="rId5" tooltip="Hutte"/>
              </a:rPr>
              <a:t>huttes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au "plus épais des bois et à demeure", certaines de grandes dimensions. (...) Les hommes s'adonnaient à l'</a:t>
            </a:r>
            <a:r>
              <a:rPr kumimoji="0" lang="fr-FR" altLang="fr-FR" sz="16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étronçage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, au rabotage et au finissage des pieds de 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B008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  <a:hlinkClick r:id="rId6" tooltip="Hêtre commun"/>
              </a:rPr>
              <a:t>hêtres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dont ils s'étaient portés séparément adjudicataires ; les femmes œuvraient à l'apprêt final des sabots (ciselures), nourrissant elles-mêmes quelques volailles, voire quelques têtes de bétail (vaches, cochons) qu'elles laissaient vagabonder dans 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les landes environnantes. 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5196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loermel - Les Sabotiers - Industrie Bretonne - ThÃ¨me MÃ©tier Sabot Bois Sabotier Chaussures - Belle Animation - PloÃ«rme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9"/>
          <a:stretch/>
        </p:blipFill>
        <p:spPr bwMode="auto">
          <a:xfrm>
            <a:off x="480164" y="2637076"/>
            <a:ext cx="6319006" cy="395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78932" y="110606"/>
            <a:ext cx="64342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Au début du XIXème siècle, pour éviter le "sabotage" - fabrication des sabots avec le bois des résineux - le métier fut réglementé et les ateliers durent être situés à une distance d'au moins une demi-lieue des forêts. Les sabotiers abandonnent alors la forêt pour s'établir dans les villages.</a:t>
            </a:r>
            <a:r>
              <a:rPr lang="fr-FR" sz="1600" dirty="0"/>
              <a:t>  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</a:rPr>
              <a:t>chaque village eu besoin de son propre sabotier et celui-ci s'installa alors dans le village. Un ouvrier consommait alors cinq à six paires de sabots par an et l'ouvrage ne manquait pas. Le sabotier achetait son bois sur pied et le faisait transporter jusqu'à son </a:t>
            </a:r>
            <a:r>
              <a:rPr lang="fr-FR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échoppe.</a:t>
            </a:r>
            <a:endParaRPr lang="fr-FR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074" name="Picture 2" descr="GOBELINS - Un Sabotier Berrichon Dans La Ruelle Des Reculettes (1024 ASO) - Non ClassÃ©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7"/>
          <a:stretch/>
        </p:blipFill>
        <p:spPr bwMode="auto">
          <a:xfrm>
            <a:off x="7027101" y="253543"/>
            <a:ext cx="4759891" cy="6335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35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50594" y="87602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Une fois les bûches débitées, le sabotier dégrossissait la forme à la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hache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. Cette hache avait un manche très court terminé par une boule pour contrebalancer le poids du tranchant.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1461" r="2061" b="3379"/>
          <a:stretch/>
        </p:blipFill>
        <p:spPr>
          <a:xfrm>
            <a:off x="7478039" y="45889"/>
            <a:ext cx="4108537" cy="6526060"/>
          </a:xfrm>
          <a:prstGeom prst="rect">
            <a:avLst/>
          </a:prstGeom>
        </p:spPr>
      </p:pic>
      <p:pic>
        <p:nvPicPr>
          <p:cNvPr id="1026" name="Picture 2" descr="https://www.arcoma.fr/images/PHOTSABOTIER/PHOTSABOTIER01/SG1S415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415" y="2889623"/>
            <a:ext cx="4605249" cy="311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28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0268" y="611015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L'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herminette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servait ensuite à dégager le talon. Le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paroir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sorte de lame tranchante de 80 cm, fixée à une extrémité entrait ensuite en action dans les mains habiles du sabotier pour donner la forme extérieure définitive au sabot.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0"/>
          <a:stretch/>
        </p:blipFill>
        <p:spPr>
          <a:xfrm>
            <a:off x="7492377" y="49732"/>
            <a:ext cx="4246871" cy="6689271"/>
          </a:xfrm>
          <a:prstGeom prst="rect">
            <a:avLst/>
          </a:prstGeom>
        </p:spPr>
      </p:pic>
      <p:pic>
        <p:nvPicPr>
          <p:cNvPr id="4098" name="Picture 2" descr="Image associÃ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93" y="2088343"/>
            <a:ext cx="54673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5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92899" y="46141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Le creusage s'amorçait à la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tarière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sorte de vrille de 40 cm, puis se finissait à la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cuiller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. Cet outil tranchant, qui ressemble à une cuillère comme son nom l'indique, pouvait avoir plusieurs gabarits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1" t="2557" r="6661" b="4292"/>
          <a:stretch/>
        </p:blipFill>
        <p:spPr>
          <a:xfrm>
            <a:off x="7415408" y="175364"/>
            <a:ext cx="4146116" cy="638827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2" t="3878" r="5272" b="4970"/>
          <a:stretch/>
        </p:blipFill>
        <p:spPr>
          <a:xfrm>
            <a:off x="1650817" y="1903956"/>
            <a:ext cx="3484854" cy="480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5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638" y="29320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Le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boutoir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et la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ruine (ou rouanne)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permettaient d'accéder au fond du sabot pour la finition.</a:t>
            </a:r>
            <a:endParaRPr lang="fr-FR" dirty="0"/>
          </a:p>
        </p:txBody>
      </p:sp>
      <p:pic>
        <p:nvPicPr>
          <p:cNvPr id="5122" name="Picture 2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38" y="2034325"/>
            <a:ext cx="5705475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3" t="3151" r="11540" b="5454"/>
          <a:stretch/>
        </p:blipFill>
        <p:spPr>
          <a:xfrm>
            <a:off x="7235147" y="293208"/>
            <a:ext cx="4405746" cy="626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19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814" y="0"/>
            <a:ext cx="400490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3632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8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227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56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0" t="8919" r="8387" b="16019"/>
          <a:stretch/>
        </p:blipFill>
        <p:spPr>
          <a:xfrm>
            <a:off x="6748496" y="125261"/>
            <a:ext cx="4997884" cy="3244241"/>
          </a:xfrm>
          <a:prstGeom prst="rect">
            <a:avLst/>
          </a:prstGeom>
        </p:spPr>
      </p:pic>
      <p:pic>
        <p:nvPicPr>
          <p:cNvPr id="7172" name="Picture 4" descr="CPA Aveyron 12 Entraygues CirculÃ© MÃ©tier Sabot Sabotier Outils - Franc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4" t="8415" r="7313" b="12204"/>
          <a:stretch/>
        </p:blipFill>
        <p:spPr bwMode="auto">
          <a:xfrm>
            <a:off x="6748497" y="3457184"/>
            <a:ext cx="4997884" cy="324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RENNES(SABOTIER) - Renn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2"/>
          <a:stretch/>
        </p:blipFill>
        <p:spPr bwMode="auto">
          <a:xfrm>
            <a:off x="688933" y="125261"/>
            <a:ext cx="4997884" cy="324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PA ( 14 MÃ©tiers) SCENE DE LA VIE NORMANDE Chez Le Sabotier (b Bur) - Franc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7"/>
          <a:stretch/>
        </p:blipFill>
        <p:spPr bwMode="auto">
          <a:xfrm>
            <a:off x="688933" y="3457183"/>
            <a:ext cx="4997884" cy="324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47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7325" y="272176"/>
            <a:ext cx="466803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Le sabot connaîtra une période faste jusqu'à la Grande Guerre. Jusqu'à la seconde guerre mondiale, le déclin commence à s'amorcer. En 1950, la généralisation de l'usage du tracteur pour lequel les bottes sont plus pratiques que les sabots, donnera le coup de grâce aux sabotiers.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6148" name="Picture 4" descr="RÃ©sultat de recherche d'images pour &quot;sabot pendant la grande guerr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6" y="2732238"/>
            <a:ext cx="5715000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003641" y="473248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i="1" dirty="0">
                <a:solidFill>
                  <a:srgbClr val="323232"/>
                </a:solidFill>
                <a:latin typeface="Times New Roman" panose="02020603050405020304" pitchFamily="18" charset="0"/>
              </a:rPr>
              <a:t>Le sabotier envoyait sa fabrication dans toute la France et son travail à la main était un art. Mais, comme ailleurs, la rentabilité est apparue et, vers 1920, des </a:t>
            </a:r>
            <a:r>
              <a:rPr lang="fr-FR" b="1" i="1" dirty="0">
                <a:solidFill>
                  <a:srgbClr val="800000"/>
                </a:solidFill>
                <a:latin typeface="Times New Roman" panose="02020603050405020304" pitchFamily="18" charset="0"/>
              </a:rPr>
              <a:t>machines vinrent simplifier le travail</a:t>
            </a:r>
            <a:r>
              <a:rPr lang="fr-FR" b="1" i="1" dirty="0">
                <a:solidFill>
                  <a:srgbClr val="323232"/>
                </a:solidFill>
                <a:latin typeface="Times New Roman" panose="02020603050405020304" pitchFamily="18" charset="0"/>
              </a:rPr>
              <a:t> et rendre la </a:t>
            </a:r>
            <a:r>
              <a:rPr lang="fr-FR" b="1" i="1" dirty="0">
                <a:solidFill>
                  <a:srgbClr val="800000"/>
                </a:solidFill>
                <a:latin typeface="Times New Roman" panose="02020603050405020304" pitchFamily="18" charset="0"/>
              </a:rPr>
              <a:t>fabrication plus rapide</a:t>
            </a:r>
            <a:r>
              <a:rPr lang="fr-FR" b="1" i="1" dirty="0">
                <a:solidFill>
                  <a:srgbClr val="323232"/>
                </a:solidFill>
                <a:latin typeface="Times New Roman" panose="02020603050405020304" pitchFamily="18" charset="0"/>
              </a:rPr>
              <a:t>, mais en </a:t>
            </a:r>
            <a:r>
              <a:rPr lang="fr-FR" b="1" i="1" dirty="0" smtClean="0">
                <a:solidFill>
                  <a:srgbClr val="323232"/>
                </a:solidFill>
                <a:latin typeface="Times New Roman" panose="02020603050405020304" pitchFamily="18" charset="0"/>
              </a:rPr>
              <a:t>contrepartie, </a:t>
            </a:r>
            <a:r>
              <a:rPr lang="fr-FR" b="1" i="1" dirty="0" smtClean="0">
                <a:solidFill>
                  <a:srgbClr val="800000"/>
                </a:solidFill>
                <a:latin typeface="Times New Roman" panose="02020603050405020304" pitchFamily="18" charset="0"/>
              </a:rPr>
              <a:t>supprimer </a:t>
            </a:r>
            <a:r>
              <a:rPr lang="fr-FR" b="1" i="1" dirty="0">
                <a:solidFill>
                  <a:srgbClr val="800000"/>
                </a:solidFill>
                <a:latin typeface="Times New Roman" panose="02020603050405020304" pitchFamily="18" charset="0"/>
              </a:rPr>
              <a:t>tout rapport entre l’homme et sa création</a:t>
            </a:r>
            <a:r>
              <a:rPr lang="fr-FR" b="1" i="1" dirty="0">
                <a:solidFill>
                  <a:srgbClr val="323232"/>
                </a:solidFill>
                <a:latin typeface="Times New Roman" panose="02020603050405020304" pitchFamily="18" charset="0"/>
              </a:rPr>
              <a:t> !</a:t>
            </a:r>
            <a:endParaRPr lang="fr-FR" dirty="0"/>
          </a:p>
        </p:txBody>
      </p:sp>
      <p:pic>
        <p:nvPicPr>
          <p:cNvPr id="2050" name="Picture 2" descr="img21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5" t="5316" r="6284" b="14552"/>
          <a:stretch/>
        </p:blipFill>
        <p:spPr bwMode="auto">
          <a:xfrm>
            <a:off x="9051641" y="272176"/>
            <a:ext cx="2926081" cy="419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579-00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" r="3307" b="3309"/>
          <a:stretch/>
        </p:blipFill>
        <p:spPr bwMode="auto">
          <a:xfrm>
            <a:off x="6000133" y="272176"/>
            <a:ext cx="2926081" cy="419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1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"/>
          <a:stretch/>
        </p:blipFill>
        <p:spPr>
          <a:xfrm>
            <a:off x="7323848" y="0"/>
            <a:ext cx="4868152" cy="327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8"/>
          <a:stretch/>
        </p:blipFill>
        <p:spPr>
          <a:xfrm>
            <a:off x="0" y="0"/>
            <a:ext cx="4287008" cy="6676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95"/>
          <a:stretch/>
        </p:blipFill>
        <p:spPr>
          <a:xfrm>
            <a:off x="7372531" y="3582000"/>
            <a:ext cx="4819469" cy="3276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45"/>
          <a:stretch/>
        </p:blipFill>
        <p:spPr>
          <a:xfrm>
            <a:off x="4676442" y="0"/>
            <a:ext cx="2306654" cy="3582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3" t="4384" r="2886" b="16347"/>
          <a:stretch/>
        </p:blipFill>
        <p:spPr>
          <a:xfrm>
            <a:off x="4676442" y="3720230"/>
            <a:ext cx="2306654" cy="313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3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1278" r="972" b="9407"/>
          <a:stretch/>
        </p:blipFill>
        <p:spPr>
          <a:xfrm>
            <a:off x="1252603" y="300624"/>
            <a:ext cx="9657568" cy="6125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5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8"/>
          <a:stretch/>
        </p:blipFill>
        <p:spPr>
          <a:xfrm>
            <a:off x="0" y="0"/>
            <a:ext cx="432339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" b="2648"/>
          <a:stretch/>
        </p:blipFill>
        <p:spPr>
          <a:xfrm>
            <a:off x="4323391" y="0"/>
            <a:ext cx="3768424" cy="6858000"/>
          </a:xfrm>
          <a:prstGeom prst="rect">
            <a:avLst/>
          </a:prstGeom>
        </p:spPr>
      </p:pic>
      <p:pic>
        <p:nvPicPr>
          <p:cNvPr id="8194" name="Picture 2" descr="CPA Bretagne FinistÃ¨re 29 Collection Villard Quimper Fillette Avec Sabot Enfant Folklore - Costum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3" t="4777" r="6128" b="4989"/>
          <a:stretch/>
        </p:blipFill>
        <p:spPr bwMode="auto">
          <a:xfrm>
            <a:off x="8091815" y="0"/>
            <a:ext cx="41001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67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NoÃ«l (FÃªtes - Voeux) - Pour Les Petits Enfants NoÃ«l Est GÃ©nÃ©reux - Enfant - Sabot - NoÃ«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0"/>
          <a:stretch/>
        </p:blipFill>
        <p:spPr bwMode="auto">
          <a:xfrm>
            <a:off x="399011" y="2169792"/>
            <a:ext cx="2778816" cy="453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NOÃL DE BRETAGNE  SABOT DE NOEL BRETON   Types Typen Bretagne GroÃbritannien Brittany - Bretagn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4"/>
          <a:stretch/>
        </p:blipFill>
        <p:spPr bwMode="auto">
          <a:xfrm>
            <a:off x="8222780" y="1093124"/>
            <a:ext cx="3636711" cy="561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p  -    Enfants , Le Sabot De NoÃ©l  Devant L CheminÃ©e     AF45 - Autr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1"/>
          <a:stretch/>
        </p:blipFill>
        <p:spPr bwMode="auto">
          <a:xfrm>
            <a:off x="4139510" y="793866"/>
            <a:ext cx="2892869" cy="436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07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3949" y="591755"/>
            <a:ext cx="884474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>
                <a:solidFill>
                  <a:srgbClr val="0F1419"/>
                </a:solidFill>
                <a:latin typeface="times new roman" panose="02020603050405020304" pitchFamily="18" charset="0"/>
              </a:rPr>
              <a:t>Quelques expressions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Avoir les deux pieds dans le même sabot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être embarrassé, passif, sans initiative ; incapable d'agir.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Voir venir quelqu'un avec ses gros sabots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voir où veut en venir quelqu'un devant ses intentions mal cachées.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Ne pas se trouver sous le sabot d'un cheval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se dit à propos d'une chose rare, difficile à trouver.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Prendre ses cliques et ses claques, du mot ancien "clique", sabot 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: partir.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Mêler ses sabots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coucher avec une femme.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Il n'y a pas de sabot sous le lit qui ne trouve son pareil,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équivalent de : on trouve toujours chaussure à son pied.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Gelé comme une patate dans un sabot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transi, glacé.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Il est venu à Paris en sabots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se dit d'une personne qui, partie de rien, est devenue très </a:t>
            </a:r>
            <a:r>
              <a:rPr lang="fr-FR" dirty="0" smtClean="0">
                <a:solidFill>
                  <a:srgbClr val="0F1419"/>
                </a:solidFill>
                <a:latin typeface="times new roman" panose="02020603050405020304" pitchFamily="18" charset="0"/>
              </a:rPr>
              <a:t>riche.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Le sabot dort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la toupie tourne si vite sans changer de place qu'elle paraît immobile.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Dormir comme un sabot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dormir profondément.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Il a du foin dans les sabots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se dit d'un paysan riche.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Travailler comme un sabot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travailler très mal.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L'amour, c'est pisser dans un sabot et le jeter dehors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(horrible ! sans commentaires).</a:t>
            </a:r>
            <a:endParaRPr lang="fr-FR" dirty="0">
              <a:solidFill>
                <a:srgbClr val="0F1419"/>
              </a:solidFill>
              <a:latin typeface="Arial" panose="020B0604020202020204" pitchFamily="34" charset="0"/>
            </a:endParaRPr>
          </a:p>
          <a:p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Se </a:t>
            </a:r>
            <a:r>
              <a:rPr lang="fr-FR" i="1" dirty="0" smtClean="0">
                <a:solidFill>
                  <a:srgbClr val="0F1419"/>
                </a:solidFill>
                <a:latin typeface="times new roman" panose="02020603050405020304" pitchFamily="18" charset="0"/>
              </a:rPr>
              <a:t>mouvez </a:t>
            </a:r>
            <a:r>
              <a:rPr lang="fr-FR" i="1" dirty="0">
                <a:solidFill>
                  <a:srgbClr val="0F1419"/>
                </a:solidFill>
                <a:latin typeface="times new roman" panose="02020603050405020304" pitchFamily="18" charset="0"/>
              </a:rPr>
              <a:t>les sabots</a:t>
            </a:r>
            <a:r>
              <a:rPr lang="fr-FR" dirty="0">
                <a:solidFill>
                  <a:srgbClr val="0F1419"/>
                </a:solidFill>
                <a:latin typeface="times new roman" panose="02020603050405020304" pitchFamily="18" charset="0"/>
              </a:rPr>
              <a:t> : se remuer.</a:t>
            </a:r>
            <a:endParaRPr lang="fr-FR" b="0" i="0" dirty="0">
              <a:solidFill>
                <a:srgbClr val="0F1419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47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Ã©sultat de recherche d'images pour &quot;sabotier d'anta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428390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353" b="2831"/>
          <a:stretch/>
        </p:blipFill>
        <p:spPr>
          <a:xfrm>
            <a:off x="7484458" y="0"/>
            <a:ext cx="4707542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955" y="5025875"/>
            <a:ext cx="1298448" cy="14447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663440" y="4031673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447309" y="2749742"/>
            <a:ext cx="3037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images du NET.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017" y="393578"/>
            <a:ext cx="3362325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60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868</Words>
  <Application>Microsoft Office PowerPoint</Application>
  <PresentationFormat>Grand écran</PresentationFormat>
  <Paragraphs>31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CASMIRA</vt:lpstr>
      <vt:lpstr>Helvetica Neue</vt:lpstr>
      <vt:lpstr>times new roman</vt:lpstr>
      <vt:lpstr>times new roman</vt:lpstr>
      <vt:lpstr>Verdana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11</cp:revision>
  <dcterms:created xsi:type="dcterms:W3CDTF">2019-08-12T16:17:08Z</dcterms:created>
  <dcterms:modified xsi:type="dcterms:W3CDTF">2024-04-29T10:37:32Z</dcterms:modified>
</cp:coreProperties>
</file>