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86" r:id="rId2"/>
    <p:sldId id="276" r:id="rId3"/>
    <p:sldId id="272" r:id="rId4"/>
    <p:sldId id="268" r:id="rId5"/>
    <p:sldId id="278" r:id="rId6"/>
    <p:sldId id="277" r:id="rId7"/>
    <p:sldId id="275" r:id="rId8"/>
    <p:sldId id="274" r:id="rId9"/>
    <p:sldId id="273" r:id="rId10"/>
    <p:sldId id="271" r:id="rId11"/>
    <p:sldId id="263" r:id="rId12"/>
    <p:sldId id="270" r:id="rId13"/>
    <p:sldId id="269" r:id="rId14"/>
    <p:sldId id="267" r:id="rId15"/>
    <p:sldId id="266" r:id="rId16"/>
    <p:sldId id="265" r:id="rId17"/>
    <p:sldId id="264" r:id="rId18"/>
    <p:sldId id="262" r:id="rId19"/>
    <p:sldId id="261" r:id="rId20"/>
    <p:sldId id="260" r:id="rId21"/>
    <p:sldId id="259" r:id="rId22"/>
    <p:sldId id="258" r:id="rId23"/>
    <p:sldId id="257" r:id="rId24"/>
    <p:sldId id="279" r:id="rId25"/>
    <p:sldId id="280" r:id="rId26"/>
    <p:sldId id="281" r:id="rId27"/>
    <p:sldId id="282" r:id="rId28"/>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5865" autoAdjust="0"/>
    <p:restoredTop sz="94660"/>
  </p:normalViewPr>
  <p:slideViewPr>
    <p:cSldViewPr snapToGrid="0">
      <p:cViewPr varScale="1">
        <p:scale>
          <a:sx n="84" d="100"/>
          <a:sy n="84" d="100"/>
        </p:scale>
        <p:origin x="96" y="19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BB9AEDD-9D2E-3E52-19AB-3C47CBF025EE}"/>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E2B76BA3-9216-934B-5DAB-2B2EAC8C1E3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82A20C0C-0C9D-2D39-734C-C56214CA3149}"/>
              </a:ext>
            </a:extLst>
          </p:cNvPr>
          <p:cNvSpPr>
            <a:spLocks noGrp="1"/>
          </p:cNvSpPr>
          <p:nvPr>
            <p:ph type="dt" sz="half" idx="10"/>
          </p:nvPr>
        </p:nvSpPr>
        <p:spPr/>
        <p:txBody>
          <a:bodyPr/>
          <a:lstStyle/>
          <a:p>
            <a:fld id="{C5937837-B4DB-4D15-958A-9F994AC9253C}" type="datetimeFigureOut">
              <a:rPr lang="fr-FR" smtClean="0"/>
              <a:t>17/05/2024</a:t>
            </a:fld>
            <a:endParaRPr lang="fr-FR"/>
          </a:p>
        </p:txBody>
      </p:sp>
      <p:sp>
        <p:nvSpPr>
          <p:cNvPr id="5" name="Espace réservé du pied de page 4">
            <a:extLst>
              <a:ext uri="{FF2B5EF4-FFF2-40B4-BE49-F238E27FC236}">
                <a16:creationId xmlns:a16="http://schemas.microsoft.com/office/drawing/2014/main" id="{2C2838DE-0999-166B-9DA3-A400C90CE51A}"/>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80ED1D3B-46B1-1F1C-9579-C122DE02A935}"/>
              </a:ext>
            </a:extLst>
          </p:cNvPr>
          <p:cNvSpPr>
            <a:spLocks noGrp="1"/>
          </p:cNvSpPr>
          <p:nvPr>
            <p:ph type="sldNum" sz="quarter" idx="12"/>
          </p:nvPr>
        </p:nvSpPr>
        <p:spPr/>
        <p:txBody>
          <a:bodyPr/>
          <a:lstStyle/>
          <a:p>
            <a:fld id="{FD0BA90D-E0A7-40CD-A422-E230658067CD}" type="slidenum">
              <a:rPr lang="fr-FR" smtClean="0"/>
              <a:t>‹N°›</a:t>
            </a:fld>
            <a:endParaRPr lang="fr-FR"/>
          </a:p>
        </p:txBody>
      </p:sp>
    </p:spTree>
    <p:extLst>
      <p:ext uri="{BB962C8B-B14F-4D97-AF65-F5344CB8AC3E}">
        <p14:creationId xmlns:p14="http://schemas.microsoft.com/office/powerpoint/2010/main" val="246334372"/>
      </p:ext>
    </p:extLst>
  </p:cSld>
  <p:clrMapOvr>
    <a:masterClrMapping/>
  </p:clrMapOvr>
  <mc:AlternateContent xmlns:mc="http://schemas.openxmlformats.org/markup-compatibility/2006">
    <mc:Choice xmlns:p14="http://schemas.microsoft.com/office/powerpoint/2010/main" Requires="p14">
      <p:transition spd="slow" p14:dur="5000" advClick="0" advTm="8000">
        <p:dissolve/>
      </p:transition>
    </mc:Choice>
    <mc:Fallback>
      <p:transition spd="slow" advClick="0" advTm="8000">
        <p:dissolv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0F88929-C000-7298-4642-B9B604FA7333}"/>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3994F760-5FE5-38FD-2C4F-39A438FE5144}"/>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D8AF16E2-4279-0EB6-4113-FAB805D98247}"/>
              </a:ext>
            </a:extLst>
          </p:cNvPr>
          <p:cNvSpPr>
            <a:spLocks noGrp="1"/>
          </p:cNvSpPr>
          <p:nvPr>
            <p:ph type="dt" sz="half" idx="10"/>
          </p:nvPr>
        </p:nvSpPr>
        <p:spPr/>
        <p:txBody>
          <a:bodyPr/>
          <a:lstStyle/>
          <a:p>
            <a:fld id="{C5937837-B4DB-4D15-958A-9F994AC9253C}" type="datetimeFigureOut">
              <a:rPr lang="fr-FR" smtClean="0"/>
              <a:t>17/05/2024</a:t>
            </a:fld>
            <a:endParaRPr lang="fr-FR"/>
          </a:p>
        </p:txBody>
      </p:sp>
      <p:sp>
        <p:nvSpPr>
          <p:cNvPr id="5" name="Espace réservé du pied de page 4">
            <a:extLst>
              <a:ext uri="{FF2B5EF4-FFF2-40B4-BE49-F238E27FC236}">
                <a16:creationId xmlns:a16="http://schemas.microsoft.com/office/drawing/2014/main" id="{82BBFB42-E48E-8F28-B9BE-986F40836517}"/>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3D702539-2B0B-A902-6996-783FAC46278A}"/>
              </a:ext>
            </a:extLst>
          </p:cNvPr>
          <p:cNvSpPr>
            <a:spLocks noGrp="1"/>
          </p:cNvSpPr>
          <p:nvPr>
            <p:ph type="sldNum" sz="quarter" idx="12"/>
          </p:nvPr>
        </p:nvSpPr>
        <p:spPr/>
        <p:txBody>
          <a:bodyPr/>
          <a:lstStyle/>
          <a:p>
            <a:fld id="{FD0BA90D-E0A7-40CD-A422-E230658067CD}" type="slidenum">
              <a:rPr lang="fr-FR" smtClean="0"/>
              <a:t>‹N°›</a:t>
            </a:fld>
            <a:endParaRPr lang="fr-FR"/>
          </a:p>
        </p:txBody>
      </p:sp>
    </p:spTree>
    <p:extLst>
      <p:ext uri="{BB962C8B-B14F-4D97-AF65-F5344CB8AC3E}">
        <p14:creationId xmlns:p14="http://schemas.microsoft.com/office/powerpoint/2010/main" val="618730644"/>
      </p:ext>
    </p:extLst>
  </p:cSld>
  <p:clrMapOvr>
    <a:masterClrMapping/>
  </p:clrMapOvr>
  <mc:AlternateContent xmlns:mc="http://schemas.openxmlformats.org/markup-compatibility/2006">
    <mc:Choice xmlns:p14="http://schemas.microsoft.com/office/powerpoint/2010/main" Requires="p14">
      <p:transition spd="slow" p14:dur="5000" advClick="0" advTm="8000">
        <p:dissolve/>
      </p:transition>
    </mc:Choice>
    <mc:Fallback>
      <p:transition spd="slow" advClick="0" advTm="8000">
        <p:dissolv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AA780DC-8B72-AF89-5DFA-160B2EAE9A29}"/>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6F4AD9AD-BDBC-FD06-E8B2-52F858B8BDE4}"/>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8D61BEB9-13B6-2941-8BC6-BDAB2DA3E9FF}"/>
              </a:ext>
            </a:extLst>
          </p:cNvPr>
          <p:cNvSpPr>
            <a:spLocks noGrp="1"/>
          </p:cNvSpPr>
          <p:nvPr>
            <p:ph type="dt" sz="half" idx="10"/>
          </p:nvPr>
        </p:nvSpPr>
        <p:spPr/>
        <p:txBody>
          <a:bodyPr/>
          <a:lstStyle/>
          <a:p>
            <a:fld id="{C5937837-B4DB-4D15-958A-9F994AC9253C}" type="datetimeFigureOut">
              <a:rPr lang="fr-FR" smtClean="0"/>
              <a:t>17/05/2024</a:t>
            </a:fld>
            <a:endParaRPr lang="fr-FR"/>
          </a:p>
        </p:txBody>
      </p:sp>
      <p:sp>
        <p:nvSpPr>
          <p:cNvPr id="5" name="Espace réservé du pied de page 4">
            <a:extLst>
              <a:ext uri="{FF2B5EF4-FFF2-40B4-BE49-F238E27FC236}">
                <a16:creationId xmlns:a16="http://schemas.microsoft.com/office/drawing/2014/main" id="{67E8A20E-0B06-2C2C-48FB-760FE5930393}"/>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D9F214F5-8750-1ADB-F8A1-05BF57E20DE9}"/>
              </a:ext>
            </a:extLst>
          </p:cNvPr>
          <p:cNvSpPr>
            <a:spLocks noGrp="1"/>
          </p:cNvSpPr>
          <p:nvPr>
            <p:ph type="sldNum" sz="quarter" idx="12"/>
          </p:nvPr>
        </p:nvSpPr>
        <p:spPr/>
        <p:txBody>
          <a:bodyPr/>
          <a:lstStyle/>
          <a:p>
            <a:fld id="{FD0BA90D-E0A7-40CD-A422-E230658067CD}" type="slidenum">
              <a:rPr lang="fr-FR" smtClean="0"/>
              <a:t>‹N°›</a:t>
            </a:fld>
            <a:endParaRPr lang="fr-FR"/>
          </a:p>
        </p:txBody>
      </p:sp>
    </p:spTree>
    <p:extLst>
      <p:ext uri="{BB962C8B-B14F-4D97-AF65-F5344CB8AC3E}">
        <p14:creationId xmlns:p14="http://schemas.microsoft.com/office/powerpoint/2010/main" val="1446012155"/>
      </p:ext>
    </p:extLst>
  </p:cSld>
  <p:clrMapOvr>
    <a:masterClrMapping/>
  </p:clrMapOvr>
  <mc:AlternateContent xmlns:mc="http://schemas.openxmlformats.org/markup-compatibility/2006">
    <mc:Choice xmlns:p14="http://schemas.microsoft.com/office/powerpoint/2010/main" Requires="p14">
      <p:transition spd="slow" p14:dur="5000" advClick="0" advTm="8000">
        <p:dissolve/>
      </p:transition>
    </mc:Choice>
    <mc:Fallback>
      <p:transition spd="slow" advClick="0" advTm="8000">
        <p:dissolv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2923C04-21D7-806B-93CA-DA38745944F6}"/>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72A568F9-7B95-1641-9880-882258D17703}"/>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A9C3366A-10E7-2EA0-E5D6-B7DE19996CFC}"/>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890A2AA6-1C2B-465E-B4CB-FD3E97511978}"/>
              </a:ext>
            </a:extLst>
          </p:cNvPr>
          <p:cNvSpPr>
            <a:spLocks noGrp="1"/>
          </p:cNvSpPr>
          <p:nvPr>
            <p:ph type="dt" sz="half" idx="10"/>
          </p:nvPr>
        </p:nvSpPr>
        <p:spPr/>
        <p:txBody>
          <a:bodyPr/>
          <a:lstStyle/>
          <a:p>
            <a:fld id="{C5937837-B4DB-4D15-958A-9F994AC9253C}" type="datetimeFigureOut">
              <a:rPr lang="fr-FR" smtClean="0"/>
              <a:t>17/05/2024</a:t>
            </a:fld>
            <a:endParaRPr lang="fr-FR"/>
          </a:p>
        </p:txBody>
      </p:sp>
      <p:sp>
        <p:nvSpPr>
          <p:cNvPr id="6" name="Espace réservé du pied de page 5">
            <a:extLst>
              <a:ext uri="{FF2B5EF4-FFF2-40B4-BE49-F238E27FC236}">
                <a16:creationId xmlns:a16="http://schemas.microsoft.com/office/drawing/2014/main" id="{8F5CC896-9909-D808-C8C5-D8EE06492801}"/>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B86C2D6F-46CE-D09F-186A-72F0EBFF5EC5}"/>
              </a:ext>
            </a:extLst>
          </p:cNvPr>
          <p:cNvSpPr>
            <a:spLocks noGrp="1"/>
          </p:cNvSpPr>
          <p:nvPr>
            <p:ph type="sldNum" sz="quarter" idx="12"/>
          </p:nvPr>
        </p:nvSpPr>
        <p:spPr/>
        <p:txBody>
          <a:bodyPr/>
          <a:lstStyle/>
          <a:p>
            <a:fld id="{FD0BA90D-E0A7-40CD-A422-E230658067CD}" type="slidenum">
              <a:rPr lang="fr-FR" smtClean="0"/>
              <a:t>‹N°›</a:t>
            </a:fld>
            <a:endParaRPr lang="fr-FR"/>
          </a:p>
        </p:txBody>
      </p:sp>
    </p:spTree>
    <p:extLst>
      <p:ext uri="{BB962C8B-B14F-4D97-AF65-F5344CB8AC3E}">
        <p14:creationId xmlns:p14="http://schemas.microsoft.com/office/powerpoint/2010/main" val="1213688274"/>
      </p:ext>
    </p:extLst>
  </p:cSld>
  <p:clrMapOvr>
    <a:masterClrMapping/>
  </p:clrMapOvr>
  <mc:AlternateContent xmlns:mc="http://schemas.openxmlformats.org/markup-compatibility/2006">
    <mc:Choice xmlns:p14="http://schemas.microsoft.com/office/powerpoint/2010/main" Requires="p14">
      <p:transition spd="slow" p14:dur="5000" advClick="0" advTm="8000">
        <p:dissolve/>
      </p:transition>
    </mc:Choice>
    <mc:Fallback>
      <p:transition spd="slow" advClick="0" advTm="8000">
        <p:dissolv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E2C6188-B9D9-035B-CEAF-F895E39E15C9}"/>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A2531058-03F6-EE01-4B07-5D5005401A8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25E65277-FC6D-28F6-A4B4-BA103848C237}"/>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B76B3B05-5BFF-A81B-2327-B9CD0CCAB26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C33474C1-12FE-1654-E23D-04D86B4D238E}"/>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8BB27357-211E-6530-3CB0-675D9DAA9F91}"/>
              </a:ext>
            </a:extLst>
          </p:cNvPr>
          <p:cNvSpPr>
            <a:spLocks noGrp="1"/>
          </p:cNvSpPr>
          <p:nvPr>
            <p:ph type="dt" sz="half" idx="10"/>
          </p:nvPr>
        </p:nvSpPr>
        <p:spPr/>
        <p:txBody>
          <a:bodyPr/>
          <a:lstStyle/>
          <a:p>
            <a:fld id="{C5937837-B4DB-4D15-958A-9F994AC9253C}" type="datetimeFigureOut">
              <a:rPr lang="fr-FR" smtClean="0"/>
              <a:t>17/05/2024</a:t>
            </a:fld>
            <a:endParaRPr lang="fr-FR"/>
          </a:p>
        </p:txBody>
      </p:sp>
      <p:sp>
        <p:nvSpPr>
          <p:cNvPr id="8" name="Espace réservé du pied de page 7">
            <a:extLst>
              <a:ext uri="{FF2B5EF4-FFF2-40B4-BE49-F238E27FC236}">
                <a16:creationId xmlns:a16="http://schemas.microsoft.com/office/drawing/2014/main" id="{F67F45AC-7513-070E-45DF-00BD03684E56}"/>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46992A1A-65C3-C092-6325-461B6AF0AB43}"/>
              </a:ext>
            </a:extLst>
          </p:cNvPr>
          <p:cNvSpPr>
            <a:spLocks noGrp="1"/>
          </p:cNvSpPr>
          <p:nvPr>
            <p:ph type="sldNum" sz="quarter" idx="12"/>
          </p:nvPr>
        </p:nvSpPr>
        <p:spPr/>
        <p:txBody>
          <a:bodyPr/>
          <a:lstStyle/>
          <a:p>
            <a:fld id="{FD0BA90D-E0A7-40CD-A422-E230658067CD}" type="slidenum">
              <a:rPr lang="fr-FR" smtClean="0"/>
              <a:t>‹N°›</a:t>
            </a:fld>
            <a:endParaRPr lang="fr-FR"/>
          </a:p>
        </p:txBody>
      </p:sp>
    </p:spTree>
    <p:extLst>
      <p:ext uri="{BB962C8B-B14F-4D97-AF65-F5344CB8AC3E}">
        <p14:creationId xmlns:p14="http://schemas.microsoft.com/office/powerpoint/2010/main" val="103488870"/>
      </p:ext>
    </p:extLst>
  </p:cSld>
  <p:clrMapOvr>
    <a:masterClrMapping/>
  </p:clrMapOvr>
  <mc:AlternateContent xmlns:mc="http://schemas.openxmlformats.org/markup-compatibility/2006">
    <mc:Choice xmlns:p14="http://schemas.microsoft.com/office/powerpoint/2010/main" Requires="p14">
      <p:transition spd="slow" p14:dur="5000" advClick="0" advTm="8000">
        <p:dissolve/>
      </p:transition>
    </mc:Choice>
    <mc:Fallback>
      <p:transition spd="slow" advClick="0" advTm="8000">
        <p:dissolv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AA7C636-B13E-DD98-950A-D5F5E330D97F}"/>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9C646FB7-FBEE-043B-74A1-F505D894FE6B}"/>
              </a:ext>
            </a:extLst>
          </p:cNvPr>
          <p:cNvSpPr>
            <a:spLocks noGrp="1"/>
          </p:cNvSpPr>
          <p:nvPr>
            <p:ph type="dt" sz="half" idx="10"/>
          </p:nvPr>
        </p:nvSpPr>
        <p:spPr/>
        <p:txBody>
          <a:bodyPr/>
          <a:lstStyle/>
          <a:p>
            <a:fld id="{C5937837-B4DB-4D15-958A-9F994AC9253C}" type="datetimeFigureOut">
              <a:rPr lang="fr-FR" smtClean="0"/>
              <a:t>17/05/2024</a:t>
            </a:fld>
            <a:endParaRPr lang="fr-FR"/>
          </a:p>
        </p:txBody>
      </p:sp>
      <p:sp>
        <p:nvSpPr>
          <p:cNvPr id="4" name="Espace réservé du pied de page 3">
            <a:extLst>
              <a:ext uri="{FF2B5EF4-FFF2-40B4-BE49-F238E27FC236}">
                <a16:creationId xmlns:a16="http://schemas.microsoft.com/office/drawing/2014/main" id="{08875A29-C0ED-67C4-50AC-8A926742CA69}"/>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811B984E-CC16-7A5B-8B63-5CEEBE261910}"/>
              </a:ext>
            </a:extLst>
          </p:cNvPr>
          <p:cNvSpPr>
            <a:spLocks noGrp="1"/>
          </p:cNvSpPr>
          <p:nvPr>
            <p:ph type="sldNum" sz="quarter" idx="12"/>
          </p:nvPr>
        </p:nvSpPr>
        <p:spPr/>
        <p:txBody>
          <a:bodyPr/>
          <a:lstStyle/>
          <a:p>
            <a:fld id="{FD0BA90D-E0A7-40CD-A422-E230658067CD}" type="slidenum">
              <a:rPr lang="fr-FR" smtClean="0"/>
              <a:t>‹N°›</a:t>
            </a:fld>
            <a:endParaRPr lang="fr-FR"/>
          </a:p>
        </p:txBody>
      </p:sp>
    </p:spTree>
    <p:extLst>
      <p:ext uri="{BB962C8B-B14F-4D97-AF65-F5344CB8AC3E}">
        <p14:creationId xmlns:p14="http://schemas.microsoft.com/office/powerpoint/2010/main" val="1088726407"/>
      </p:ext>
    </p:extLst>
  </p:cSld>
  <p:clrMapOvr>
    <a:masterClrMapping/>
  </p:clrMapOvr>
  <mc:AlternateContent xmlns:mc="http://schemas.openxmlformats.org/markup-compatibility/2006">
    <mc:Choice xmlns:p14="http://schemas.microsoft.com/office/powerpoint/2010/main" Requires="p14">
      <p:transition spd="slow" p14:dur="5000" advClick="0" advTm="8000">
        <p:dissolve/>
      </p:transition>
    </mc:Choice>
    <mc:Fallback>
      <p:transition spd="slow" advClick="0" advTm="8000">
        <p:dissolv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A3A3D0CD-A44D-B4F9-3196-35C3D3EDCB55}"/>
              </a:ext>
            </a:extLst>
          </p:cNvPr>
          <p:cNvSpPr>
            <a:spLocks noGrp="1"/>
          </p:cNvSpPr>
          <p:nvPr>
            <p:ph type="dt" sz="half" idx="10"/>
          </p:nvPr>
        </p:nvSpPr>
        <p:spPr/>
        <p:txBody>
          <a:bodyPr/>
          <a:lstStyle/>
          <a:p>
            <a:fld id="{C5937837-B4DB-4D15-958A-9F994AC9253C}" type="datetimeFigureOut">
              <a:rPr lang="fr-FR" smtClean="0"/>
              <a:t>17/05/2024</a:t>
            </a:fld>
            <a:endParaRPr lang="fr-FR"/>
          </a:p>
        </p:txBody>
      </p:sp>
      <p:sp>
        <p:nvSpPr>
          <p:cNvPr id="3" name="Espace réservé du pied de page 2">
            <a:extLst>
              <a:ext uri="{FF2B5EF4-FFF2-40B4-BE49-F238E27FC236}">
                <a16:creationId xmlns:a16="http://schemas.microsoft.com/office/drawing/2014/main" id="{04A582C0-751F-6704-667D-1ECE2FED4C31}"/>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C90A197E-6028-64AF-A3E3-814227B5B1E6}"/>
              </a:ext>
            </a:extLst>
          </p:cNvPr>
          <p:cNvSpPr>
            <a:spLocks noGrp="1"/>
          </p:cNvSpPr>
          <p:nvPr>
            <p:ph type="sldNum" sz="quarter" idx="12"/>
          </p:nvPr>
        </p:nvSpPr>
        <p:spPr/>
        <p:txBody>
          <a:bodyPr/>
          <a:lstStyle/>
          <a:p>
            <a:fld id="{FD0BA90D-E0A7-40CD-A422-E230658067CD}" type="slidenum">
              <a:rPr lang="fr-FR" smtClean="0"/>
              <a:t>‹N°›</a:t>
            </a:fld>
            <a:endParaRPr lang="fr-FR"/>
          </a:p>
        </p:txBody>
      </p:sp>
    </p:spTree>
    <p:extLst>
      <p:ext uri="{BB962C8B-B14F-4D97-AF65-F5344CB8AC3E}">
        <p14:creationId xmlns:p14="http://schemas.microsoft.com/office/powerpoint/2010/main" val="800212409"/>
      </p:ext>
    </p:extLst>
  </p:cSld>
  <p:clrMapOvr>
    <a:masterClrMapping/>
  </p:clrMapOvr>
  <mc:AlternateContent xmlns:mc="http://schemas.openxmlformats.org/markup-compatibility/2006">
    <mc:Choice xmlns:p14="http://schemas.microsoft.com/office/powerpoint/2010/main" Requires="p14">
      <p:transition spd="slow" p14:dur="5000" advClick="0" advTm="8000">
        <p:dissolve/>
      </p:transition>
    </mc:Choice>
    <mc:Fallback>
      <p:transition spd="slow" advClick="0" advTm="8000">
        <p:dissolv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51C34E2-BD81-ECD8-F1D7-C5B1E2746192}"/>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8B11F7F6-6D63-8AC5-0D9F-0BF07D0E6F7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EDE61264-62DA-2D5A-1AE0-AE6BD3C3BA0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9DDF5119-5F9A-98AB-BF72-E1A08852781D}"/>
              </a:ext>
            </a:extLst>
          </p:cNvPr>
          <p:cNvSpPr>
            <a:spLocks noGrp="1"/>
          </p:cNvSpPr>
          <p:nvPr>
            <p:ph type="dt" sz="half" idx="10"/>
          </p:nvPr>
        </p:nvSpPr>
        <p:spPr/>
        <p:txBody>
          <a:bodyPr/>
          <a:lstStyle/>
          <a:p>
            <a:fld id="{C5937837-B4DB-4D15-958A-9F994AC9253C}" type="datetimeFigureOut">
              <a:rPr lang="fr-FR" smtClean="0"/>
              <a:t>17/05/2024</a:t>
            </a:fld>
            <a:endParaRPr lang="fr-FR"/>
          </a:p>
        </p:txBody>
      </p:sp>
      <p:sp>
        <p:nvSpPr>
          <p:cNvPr id="6" name="Espace réservé du pied de page 5">
            <a:extLst>
              <a:ext uri="{FF2B5EF4-FFF2-40B4-BE49-F238E27FC236}">
                <a16:creationId xmlns:a16="http://schemas.microsoft.com/office/drawing/2014/main" id="{A7FFC627-54BC-6A4F-17A5-3F325FE90C23}"/>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7B5CAA97-36B3-DA5A-769F-DE08775A6934}"/>
              </a:ext>
            </a:extLst>
          </p:cNvPr>
          <p:cNvSpPr>
            <a:spLocks noGrp="1"/>
          </p:cNvSpPr>
          <p:nvPr>
            <p:ph type="sldNum" sz="quarter" idx="12"/>
          </p:nvPr>
        </p:nvSpPr>
        <p:spPr/>
        <p:txBody>
          <a:bodyPr/>
          <a:lstStyle/>
          <a:p>
            <a:fld id="{FD0BA90D-E0A7-40CD-A422-E230658067CD}" type="slidenum">
              <a:rPr lang="fr-FR" smtClean="0"/>
              <a:t>‹N°›</a:t>
            </a:fld>
            <a:endParaRPr lang="fr-FR"/>
          </a:p>
        </p:txBody>
      </p:sp>
    </p:spTree>
    <p:extLst>
      <p:ext uri="{BB962C8B-B14F-4D97-AF65-F5344CB8AC3E}">
        <p14:creationId xmlns:p14="http://schemas.microsoft.com/office/powerpoint/2010/main" val="1107305441"/>
      </p:ext>
    </p:extLst>
  </p:cSld>
  <p:clrMapOvr>
    <a:masterClrMapping/>
  </p:clrMapOvr>
  <mc:AlternateContent xmlns:mc="http://schemas.openxmlformats.org/markup-compatibility/2006">
    <mc:Choice xmlns:p14="http://schemas.microsoft.com/office/powerpoint/2010/main" Requires="p14">
      <p:transition spd="slow" p14:dur="5000" advClick="0" advTm="8000">
        <p:dissolve/>
      </p:transition>
    </mc:Choice>
    <mc:Fallback>
      <p:transition spd="slow" advClick="0" advTm="8000">
        <p:dissolv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3BDDF91-9936-20ED-B7CA-A3EE3CC5A72B}"/>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502E11CE-E356-8BDC-E839-E5DB223A77F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C0EBD92E-D46B-FCA1-0605-7EA45A84D22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76704066-0E8F-5E57-555A-85D26275EB08}"/>
              </a:ext>
            </a:extLst>
          </p:cNvPr>
          <p:cNvSpPr>
            <a:spLocks noGrp="1"/>
          </p:cNvSpPr>
          <p:nvPr>
            <p:ph type="dt" sz="half" idx="10"/>
          </p:nvPr>
        </p:nvSpPr>
        <p:spPr/>
        <p:txBody>
          <a:bodyPr/>
          <a:lstStyle/>
          <a:p>
            <a:fld id="{C5937837-B4DB-4D15-958A-9F994AC9253C}" type="datetimeFigureOut">
              <a:rPr lang="fr-FR" smtClean="0"/>
              <a:t>17/05/2024</a:t>
            </a:fld>
            <a:endParaRPr lang="fr-FR"/>
          </a:p>
        </p:txBody>
      </p:sp>
      <p:sp>
        <p:nvSpPr>
          <p:cNvPr id="6" name="Espace réservé du pied de page 5">
            <a:extLst>
              <a:ext uri="{FF2B5EF4-FFF2-40B4-BE49-F238E27FC236}">
                <a16:creationId xmlns:a16="http://schemas.microsoft.com/office/drawing/2014/main" id="{5F72EF6C-890D-0237-7DF0-E657EF6C3D12}"/>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6D366373-C914-8056-9136-896CCF61F35B}"/>
              </a:ext>
            </a:extLst>
          </p:cNvPr>
          <p:cNvSpPr>
            <a:spLocks noGrp="1"/>
          </p:cNvSpPr>
          <p:nvPr>
            <p:ph type="sldNum" sz="quarter" idx="12"/>
          </p:nvPr>
        </p:nvSpPr>
        <p:spPr/>
        <p:txBody>
          <a:bodyPr/>
          <a:lstStyle/>
          <a:p>
            <a:fld id="{FD0BA90D-E0A7-40CD-A422-E230658067CD}" type="slidenum">
              <a:rPr lang="fr-FR" smtClean="0"/>
              <a:t>‹N°›</a:t>
            </a:fld>
            <a:endParaRPr lang="fr-FR"/>
          </a:p>
        </p:txBody>
      </p:sp>
    </p:spTree>
    <p:extLst>
      <p:ext uri="{BB962C8B-B14F-4D97-AF65-F5344CB8AC3E}">
        <p14:creationId xmlns:p14="http://schemas.microsoft.com/office/powerpoint/2010/main" val="1628559899"/>
      </p:ext>
    </p:extLst>
  </p:cSld>
  <p:clrMapOvr>
    <a:masterClrMapping/>
  </p:clrMapOvr>
  <mc:AlternateContent xmlns:mc="http://schemas.openxmlformats.org/markup-compatibility/2006">
    <mc:Choice xmlns:p14="http://schemas.microsoft.com/office/powerpoint/2010/main" Requires="p14">
      <p:transition spd="slow" p14:dur="5000" advClick="0" advTm="8000">
        <p:dissolve/>
      </p:transition>
    </mc:Choice>
    <mc:Fallback>
      <p:transition spd="slow" advClick="0" advTm="8000">
        <p:dissolv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E5B09CC-71FC-2404-5683-A4F75E89F947}"/>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4D7E77D6-4B42-1319-1C7F-E2BEC9BD5926}"/>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C6930B88-96DB-8B50-83B0-3450A348D97F}"/>
              </a:ext>
            </a:extLst>
          </p:cNvPr>
          <p:cNvSpPr>
            <a:spLocks noGrp="1"/>
          </p:cNvSpPr>
          <p:nvPr>
            <p:ph type="dt" sz="half" idx="10"/>
          </p:nvPr>
        </p:nvSpPr>
        <p:spPr/>
        <p:txBody>
          <a:bodyPr/>
          <a:lstStyle/>
          <a:p>
            <a:fld id="{C5937837-B4DB-4D15-958A-9F994AC9253C}" type="datetimeFigureOut">
              <a:rPr lang="fr-FR" smtClean="0"/>
              <a:t>17/05/2024</a:t>
            </a:fld>
            <a:endParaRPr lang="fr-FR"/>
          </a:p>
        </p:txBody>
      </p:sp>
      <p:sp>
        <p:nvSpPr>
          <p:cNvPr id="5" name="Espace réservé du pied de page 4">
            <a:extLst>
              <a:ext uri="{FF2B5EF4-FFF2-40B4-BE49-F238E27FC236}">
                <a16:creationId xmlns:a16="http://schemas.microsoft.com/office/drawing/2014/main" id="{3370AA41-619F-0C02-C356-95D16D2A8AD9}"/>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937D6811-EA26-69DF-BE81-A07D3C29CB04}"/>
              </a:ext>
            </a:extLst>
          </p:cNvPr>
          <p:cNvSpPr>
            <a:spLocks noGrp="1"/>
          </p:cNvSpPr>
          <p:nvPr>
            <p:ph type="sldNum" sz="quarter" idx="12"/>
          </p:nvPr>
        </p:nvSpPr>
        <p:spPr/>
        <p:txBody>
          <a:bodyPr/>
          <a:lstStyle/>
          <a:p>
            <a:fld id="{FD0BA90D-E0A7-40CD-A422-E230658067CD}" type="slidenum">
              <a:rPr lang="fr-FR" smtClean="0"/>
              <a:t>‹N°›</a:t>
            </a:fld>
            <a:endParaRPr lang="fr-FR"/>
          </a:p>
        </p:txBody>
      </p:sp>
    </p:spTree>
    <p:extLst>
      <p:ext uri="{BB962C8B-B14F-4D97-AF65-F5344CB8AC3E}">
        <p14:creationId xmlns:p14="http://schemas.microsoft.com/office/powerpoint/2010/main" val="1426861299"/>
      </p:ext>
    </p:extLst>
  </p:cSld>
  <p:clrMapOvr>
    <a:masterClrMapping/>
  </p:clrMapOvr>
  <mc:AlternateContent xmlns:mc="http://schemas.openxmlformats.org/markup-compatibility/2006">
    <mc:Choice xmlns:p14="http://schemas.microsoft.com/office/powerpoint/2010/main" Requires="p14">
      <p:transition spd="slow" p14:dur="5000" advClick="0" advTm="8000">
        <p:dissolve/>
      </p:transition>
    </mc:Choice>
    <mc:Fallback>
      <p:transition spd="slow" advClick="0" advTm="8000">
        <p:dissolv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02C46FB9-1635-0941-8955-1A7607648F8D}"/>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104859FB-5D0A-B80B-9781-316E1144B86D}"/>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B3B28BB7-5462-9ED4-6FF6-E52188C73575}"/>
              </a:ext>
            </a:extLst>
          </p:cNvPr>
          <p:cNvSpPr>
            <a:spLocks noGrp="1"/>
          </p:cNvSpPr>
          <p:nvPr>
            <p:ph type="dt" sz="half" idx="10"/>
          </p:nvPr>
        </p:nvSpPr>
        <p:spPr/>
        <p:txBody>
          <a:bodyPr/>
          <a:lstStyle/>
          <a:p>
            <a:fld id="{C5937837-B4DB-4D15-958A-9F994AC9253C}" type="datetimeFigureOut">
              <a:rPr lang="fr-FR" smtClean="0"/>
              <a:t>17/05/2024</a:t>
            </a:fld>
            <a:endParaRPr lang="fr-FR"/>
          </a:p>
        </p:txBody>
      </p:sp>
      <p:sp>
        <p:nvSpPr>
          <p:cNvPr id="5" name="Espace réservé du pied de page 4">
            <a:extLst>
              <a:ext uri="{FF2B5EF4-FFF2-40B4-BE49-F238E27FC236}">
                <a16:creationId xmlns:a16="http://schemas.microsoft.com/office/drawing/2014/main" id="{6DFDA1E8-AECC-8BC0-796E-E5ADF124BCF1}"/>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7F488E51-F8C6-CBA3-3B85-7EF47D6D8725}"/>
              </a:ext>
            </a:extLst>
          </p:cNvPr>
          <p:cNvSpPr>
            <a:spLocks noGrp="1"/>
          </p:cNvSpPr>
          <p:nvPr>
            <p:ph type="sldNum" sz="quarter" idx="12"/>
          </p:nvPr>
        </p:nvSpPr>
        <p:spPr/>
        <p:txBody>
          <a:bodyPr/>
          <a:lstStyle/>
          <a:p>
            <a:fld id="{FD0BA90D-E0A7-40CD-A422-E230658067CD}" type="slidenum">
              <a:rPr lang="fr-FR" smtClean="0"/>
              <a:t>‹N°›</a:t>
            </a:fld>
            <a:endParaRPr lang="fr-FR"/>
          </a:p>
        </p:txBody>
      </p:sp>
    </p:spTree>
    <p:extLst>
      <p:ext uri="{BB962C8B-B14F-4D97-AF65-F5344CB8AC3E}">
        <p14:creationId xmlns:p14="http://schemas.microsoft.com/office/powerpoint/2010/main" val="3947361990"/>
      </p:ext>
    </p:extLst>
  </p:cSld>
  <p:clrMapOvr>
    <a:masterClrMapping/>
  </p:clrMapOvr>
  <mc:AlternateContent xmlns:mc="http://schemas.openxmlformats.org/markup-compatibility/2006">
    <mc:Choice xmlns:p14="http://schemas.microsoft.com/office/powerpoint/2010/main" Requires="p14">
      <p:transition spd="slow" p14:dur="5000" advClick="0" advTm="8000">
        <p:dissolve/>
      </p:transition>
    </mc:Choice>
    <mc:Fallback>
      <p:transition spd="slow" advClick="0" advTm="8000">
        <p:dissolv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6E96A506-3846-59FF-E866-2E230B25EC0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30B85029-A3BF-A4AF-8182-B8822195017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E45E4CA9-D9A3-3589-B71F-DAA93467DB2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C5937837-B4DB-4D15-958A-9F994AC9253C}" type="datetimeFigureOut">
              <a:rPr lang="fr-FR" smtClean="0"/>
              <a:t>17/05/2024</a:t>
            </a:fld>
            <a:endParaRPr lang="fr-FR"/>
          </a:p>
        </p:txBody>
      </p:sp>
      <p:sp>
        <p:nvSpPr>
          <p:cNvPr id="5" name="Espace réservé du pied de page 4">
            <a:extLst>
              <a:ext uri="{FF2B5EF4-FFF2-40B4-BE49-F238E27FC236}">
                <a16:creationId xmlns:a16="http://schemas.microsoft.com/office/drawing/2014/main" id="{E18DFEA5-5E96-165A-47E9-ACE169C8675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C5F2D61B-CC99-D5DA-6C74-19ADB645ACE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FD0BA90D-E0A7-40CD-A422-E230658067CD}" type="slidenum">
              <a:rPr lang="fr-FR" smtClean="0"/>
              <a:t>‹N°›</a:t>
            </a:fld>
            <a:endParaRPr lang="fr-FR"/>
          </a:p>
        </p:txBody>
      </p:sp>
    </p:spTree>
    <p:extLst>
      <p:ext uri="{BB962C8B-B14F-4D97-AF65-F5344CB8AC3E}">
        <p14:creationId xmlns:p14="http://schemas.microsoft.com/office/powerpoint/2010/main" val="52835396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000" advClick="0" advTm="8000">
        <p:dissolve/>
      </p:transition>
    </mc:Choice>
    <mc:Fallback>
      <p:transition spd="slow" advClick="0" advTm="8000">
        <p:dissolv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maison, bâtiment&#10;&#10;Description générée automatiquement">
            <a:extLst>
              <a:ext uri="{FF2B5EF4-FFF2-40B4-BE49-F238E27FC236}">
                <a16:creationId xmlns:a16="http://schemas.microsoft.com/office/drawing/2014/main" id="{EE5C2DF1-4F7B-DB93-A402-0D4184F9AE9C}"/>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504199" y="369000"/>
            <a:ext cx="9183601" cy="6120000"/>
          </a:xfrm>
          <a:prstGeom prst="rect">
            <a:avLst/>
          </a:prstGeom>
          <a:effectLst>
            <a:softEdge rad="635000"/>
          </a:effectLst>
        </p:spPr>
      </p:pic>
      <p:sp>
        <p:nvSpPr>
          <p:cNvPr id="4" name="ZoneTexte 3">
            <a:extLst>
              <a:ext uri="{FF2B5EF4-FFF2-40B4-BE49-F238E27FC236}">
                <a16:creationId xmlns:a16="http://schemas.microsoft.com/office/drawing/2014/main" id="{A5786060-147F-665C-723B-10A6C86E678E}"/>
              </a:ext>
            </a:extLst>
          </p:cNvPr>
          <p:cNvSpPr txBox="1"/>
          <p:nvPr/>
        </p:nvSpPr>
        <p:spPr>
          <a:xfrm>
            <a:off x="3161211" y="274319"/>
            <a:ext cx="6583680" cy="461665"/>
          </a:xfrm>
          <a:prstGeom prst="rect">
            <a:avLst/>
          </a:prstGeom>
          <a:noFill/>
        </p:spPr>
        <p:txBody>
          <a:bodyPr wrap="square" rtlCol="0">
            <a:spAutoFit/>
          </a:bodyPr>
          <a:lstStyle/>
          <a:p>
            <a:r>
              <a:rPr lang="fr-FR" sz="2400" b="1" dirty="0"/>
              <a:t>La Commune De Frontignan – Hérault-</a:t>
            </a:r>
          </a:p>
        </p:txBody>
      </p:sp>
      <p:sp>
        <p:nvSpPr>
          <p:cNvPr id="5" name="ZoneTexte 4">
            <a:extLst>
              <a:ext uri="{FF2B5EF4-FFF2-40B4-BE49-F238E27FC236}">
                <a16:creationId xmlns:a16="http://schemas.microsoft.com/office/drawing/2014/main" id="{E088B777-D793-2A2F-1B11-05EE7DF8E48A}"/>
              </a:ext>
            </a:extLst>
          </p:cNvPr>
          <p:cNvSpPr txBox="1"/>
          <p:nvPr/>
        </p:nvSpPr>
        <p:spPr>
          <a:xfrm>
            <a:off x="1110342" y="5845017"/>
            <a:ext cx="10685418" cy="738664"/>
          </a:xfrm>
          <a:prstGeom prst="rect">
            <a:avLst/>
          </a:prstGeom>
          <a:noFill/>
        </p:spPr>
        <p:txBody>
          <a:bodyPr wrap="square" rtlCol="0">
            <a:spAutoFit/>
          </a:bodyPr>
          <a:lstStyle/>
          <a:p>
            <a:endParaRPr lang="fr-FR" dirty="0"/>
          </a:p>
          <a:p>
            <a:r>
              <a:rPr lang="fr-FR" sz="2400" b="1" dirty="0"/>
              <a:t>Frontignan (Hérault) - vue sur le vieux village, la mairie, les étangs, la mer.</a:t>
            </a:r>
          </a:p>
        </p:txBody>
      </p:sp>
    </p:spTree>
    <p:extLst>
      <p:ext uri="{BB962C8B-B14F-4D97-AF65-F5344CB8AC3E}">
        <p14:creationId xmlns:p14="http://schemas.microsoft.com/office/powerpoint/2010/main" val="2362690232"/>
      </p:ext>
    </p:extLst>
  </p:cSld>
  <p:clrMapOvr>
    <a:masterClrMapping/>
  </p:clrMapOvr>
  <mc:AlternateContent xmlns:mc="http://schemas.openxmlformats.org/markup-compatibility/2006">
    <mc:Choice xmlns:p14="http://schemas.microsoft.com/office/powerpoint/2010/main" Requires="p14">
      <p:transition spd="slow" p14:dur="5000" advClick="0" advTm="8000">
        <p:dissolve/>
        <p:sndAc>
          <p:stSnd loop="1">
            <p:snd r:embed="rId2" name="Christian Morin (France) - Anouchka.wav"/>
          </p:stSnd>
        </p:sndAc>
      </p:transition>
    </mc:Choice>
    <mc:Fallback>
      <p:transition spd="slow" advClick="0" advTm="8000">
        <p:dissolve/>
        <p:sndAc>
          <p:stSnd loop="1">
            <p:snd r:embed="rId2" name="Christian Morin (France) - Anouchka.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B83C601-BA7B-C248-E0C5-88BACEF94823}"/>
              </a:ext>
            </a:extLst>
          </p:cNvPr>
          <p:cNvSpPr/>
          <p:nvPr/>
        </p:nvSpPr>
        <p:spPr>
          <a:xfrm>
            <a:off x="0" y="0"/>
            <a:ext cx="12192000" cy="6858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2800" b="1" dirty="0"/>
              <a:t>Frontignan, [</a:t>
            </a:r>
            <a:r>
              <a:rPr lang="fr-FR" sz="2800" b="1" dirty="0" err="1"/>
              <a:t>fʁɔ</a:t>
            </a:r>
            <a:r>
              <a:rPr lang="fr-FR" sz="2800" b="1" dirty="0"/>
              <a:t>̃.</a:t>
            </a:r>
            <a:r>
              <a:rPr lang="fr-FR" sz="2800" b="1" dirty="0" err="1"/>
              <a:t>ti.ɲɑ</a:t>
            </a:r>
            <a:r>
              <a:rPr lang="fr-FR" sz="2800" b="1" dirty="0"/>
              <a:t>̃], nommée parfois localement Frontignan-la-Peyrade, est une commune française située dans le sud-est du département de l'Hérault, en région Occitanie. Chef-lieu de canton, elle est la septième ville du département en nombre d'habitants, après Montpellier, Béziers, Sète, Agde, Lunel et Castelnau-le-Lez. Depuis le 1er janvier 2017, elle fait partie de la communauté d'agglomération Sète </a:t>
            </a:r>
            <a:r>
              <a:rPr lang="fr-FR" sz="2800" b="1" dirty="0" err="1"/>
              <a:t>Agglopôle</a:t>
            </a:r>
            <a:r>
              <a:rPr lang="fr-FR" sz="2800" b="1" dirty="0"/>
              <a:t> Méditerranée.</a:t>
            </a:r>
          </a:p>
          <a:p>
            <a:pPr algn="ctr"/>
            <a:endParaRPr lang="fr-FR" sz="2800" b="1" dirty="0"/>
          </a:p>
          <a:p>
            <a:pPr algn="ctr"/>
            <a:r>
              <a:rPr lang="fr-FR" sz="2800" b="1" dirty="0"/>
              <a:t>Exposée à un climat méditerranéen, elle est drainée par le canal du Rhône à Sète et par un autre cours d'eau. La commune possède un patrimoine naturel remarquable : quatre sites Natura 2000 (les « étangs palavasiens », les « herbiers de l'étang de Thau », les « étangs palavasiens et étang de l'</a:t>
            </a:r>
            <a:r>
              <a:rPr lang="fr-FR" sz="2800" b="1" dirty="0" err="1"/>
              <a:t>Estagnol</a:t>
            </a:r>
            <a:r>
              <a:rPr lang="fr-FR" sz="2800" b="1" dirty="0"/>
              <a:t> » et l'« étang de Thau et lido de Sète à Agde »), cinq espaces protégés (le « bois des </a:t>
            </a:r>
            <a:r>
              <a:rPr lang="fr-FR" sz="2800" b="1" dirty="0" err="1"/>
              <a:t>Aresquiers</a:t>
            </a:r>
            <a:r>
              <a:rPr lang="fr-FR" sz="2800" b="1" dirty="0"/>
              <a:t> », l'« étang de Vic », l'« étang des Mouettes », le « Salins de Frontignan » et les « étangs Palavasiens ») et dix zones naturelles d'intérêt écologique, faunistique et floristique.</a:t>
            </a:r>
          </a:p>
        </p:txBody>
      </p:sp>
    </p:spTree>
    <p:extLst>
      <p:ext uri="{BB962C8B-B14F-4D97-AF65-F5344CB8AC3E}">
        <p14:creationId xmlns:p14="http://schemas.microsoft.com/office/powerpoint/2010/main" val="4288944581"/>
      </p:ext>
    </p:extLst>
  </p:cSld>
  <p:clrMapOvr>
    <a:masterClrMapping/>
  </p:clrMapOvr>
  <mc:AlternateContent xmlns:mc="http://schemas.openxmlformats.org/markup-compatibility/2006">
    <mc:Choice xmlns:p14="http://schemas.microsoft.com/office/powerpoint/2010/main" Requires="p14">
      <p:transition spd="slow" p14:dur="5000" advClick="0" advTm="8000">
        <p:dissolve/>
      </p:transition>
    </mc:Choice>
    <mc:Fallback>
      <p:transition spd="slow" advClick="0" advTm="8000">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2">
                                            <p:txEl>
                                              <p:pRg st="0" end="0"/>
                                            </p:txEl>
                                          </p:spTgt>
                                        </p:tgtEl>
                                        <p:attrNameLst>
                                          <p:attrName>style.visibility</p:attrName>
                                        </p:attrNameLst>
                                      </p:cBhvr>
                                      <p:to>
                                        <p:strVal val="visible"/>
                                      </p:to>
                                    </p:set>
                                    <p:set>
                                      <p:cBhvr>
                                        <p:cTn id="7" dur="455" fill="hold">
                                          <p:stCondLst>
                                            <p:cond delay="0"/>
                                          </p:stCondLst>
                                        </p:cTn>
                                        <p:tgtEl>
                                          <p:spTgt spid="2">
                                            <p:txEl>
                                              <p:pRg st="0" end="0"/>
                                            </p:txEl>
                                          </p:spTgt>
                                        </p:tgtEl>
                                        <p:attrNameLst>
                                          <p:attrName>style.rotation</p:attrName>
                                        </p:attrNameLst>
                                      </p:cBhvr>
                                      <p:to>
                                        <p:strVal val="-45.0"/>
                                      </p:to>
                                    </p:set>
                                    <p:anim calcmode="lin" valueType="num">
                                      <p:cBhvr>
                                        <p:cTn id="8" dur="455" fill="hold">
                                          <p:stCondLst>
                                            <p:cond delay="455"/>
                                          </p:stCondLst>
                                        </p:cTn>
                                        <p:tgtEl>
                                          <p:spTgt spid="2">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2">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2">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2">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38" presetClass="entr" presetSubtype="0" accel="50000" fill="hold" nodeType="clickEffect">
                                  <p:stCondLst>
                                    <p:cond delay="0"/>
                                  </p:stCondLst>
                                  <p:iterate type="lt">
                                    <p:tmPct val="50000"/>
                                  </p:iterate>
                                  <p:childTnLst>
                                    <p:set>
                                      <p:cBhvr>
                                        <p:cTn id="15" dur="1" fill="hold">
                                          <p:stCondLst>
                                            <p:cond delay="0"/>
                                          </p:stCondLst>
                                        </p:cTn>
                                        <p:tgtEl>
                                          <p:spTgt spid="2">
                                            <p:txEl>
                                              <p:pRg st="2" end="2"/>
                                            </p:txEl>
                                          </p:spTgt>
                                        </p:tgtEl>
                                        <p:attrNameLst>
                                          <p:attrName>style.visibility</p:attrName>
                                        </p:attrNameLst>
                                      </p:cBhvr>
                                      <p:to>
                                        <p:strVal val="visible"/>
                                      </p:to>
                                    </p:set>
                                    <p:set>
                                      <p:cBhvr>
                                        <p:cTn id="16" dur="455" fill="hold">
                                          <p:stCondLst>
                                            <p:cond delay="0"/>
                                          </p:stCondLst>
                                        </p:cTn>
                                        <p:tgtEl>
                                          <p:spTgt spid="2">
                                            <p:txEl>
                                              <p:pRg st="2" end="2"/>
                                            </p:txEl>
                                          </p:spTgt>
                                        </p:tgtEl>
                                        <p:attrNameLst>
                                          <p:attrName>style.rotation</p:attrName>
                                        </p:attrNameLst>
                                      </p:cBhvr>
                                      <p:to>
                                        <p:strVal val="-45.0"/>
                                      </p:to>
                                    </p:set>
                                    <p:anim calcmode="lin" valueType="num">
                                      <p:cBhvr>
                                        <p:cTn id="17" dur="455" fill="hold">
                                          <p:stCondLst>
                                            <p:cond delay="455"/>
                                          </p:stCondLst>
                                        </p:cTn>
                                        <p:tgtEl>
                                          <p:spTgt spid="2">
                                            <p:txEl>
                                              <p:pRg st="2" end="2"/>
                                            </p:txEl>
                                          </p:spTgt>
                                        </p:tgtEl>
                                        <p:attrNameLst>
                                          <p:attrName>style.rotation</p:attrName>
                                        </p:attrNameLst>
                                      </p:cBhvr>
                                      <p:tavLst>
                                        <p:tav tm="0">
                                          <p:val>
                                            <p:fltVal val="-45"/>
                                          </p:val>
                                        </p:tav>
                                        <p:tav tm="69900">
                                          <p:val>
                                            <p:fltVal val="45"/>
                                          </p:val>
                                        </p:tav>
                                        <p:tav tm="100000">
                                          <p:val>
                                            <p:fltVal val="0"/>
                                          </p:val>
                                        </p:tav>
                                      </p:tavLst>
                                    </p:anim>
                                    <p:anim calcmode="lin" valueType="num">
                                      <p:cBhvr>
                                        <p:cTn id="18" dur="455" fill="hold">
                                          <p:stCondLst>
                                            <p:cond delay="0"/>
                                          </p:stCondLst>
                                        </p:cTn>
                                        <p:tgtEl>
                                          <p:spTgt spid="2">
                                            <p:txEl>
                                              <p:pRg st="2" end="2"/>
                                            </p:txEl>
                                          </p:spTgt>
                                        </p:tgtEl>
                                        <p:attrNameLst>
                                          <p:attrName>ppt_y</p:attrName>
                                        </p:attrNameLst>
                                      </p:cBhvr>
                                      <p:tavLst>
                                        <p:tav tm="0">
                                          <p:val>
                                            <p:strVal val="#ppt_y-1"/>
                                          </p:val>
                                        </p:tav>
                                        <p:tav tm="100000">
                                          <p:val>
                                            <p:strVal val="#ppt_y-(0.354*#ppt_w-0.172*#ppt_h)"/>
                                          </p:val>
                                        </p:tav>
                                      </p:tavLst>
                                    </p:anim>
                                    <p:anim calcmode="lin" valueType="num">
                                      <p:cBhvr>
                                        <p:cTn id="19" dur="156" decel="50000" autoRev="1" fill="hold">
                                          <p:stCondLst>
                                            <p:cond delay="455"/>
                                          </p:stCondLst>
                                        </p:cTn>
                                        <p:tgtEl>
                                          <p:spTgt spid="2">
                                            <p:txEl>
                                              <p:pRg st="2" end="2"/>
                                            </p:txEl>
                                          </p:spTgt>
                                        </p:tgtEl>
                                        <p:attrNameLst>
                                          <p:attrName>ppt_y</p:attrName>
                                        </p:attrNameLst>
                                      </p:cBhvr>
                                      <p:tavLst>
                                        <p:tav tm="0">
                                          <p:val>
                                            <p:strVal val="#ppt_y-(0.354*#ppt_w-0.172*#ppt_h)"/>
                                          </p:val>
                                        </p:tav>
                                        <p:tav tm="100000">
                                          <p:val>
                                            <p:strVal val="#ppt_y-(0.354*#ppt_w-0.172*#ppt_h)-#ppt_h/2"/>
                                          </p:val>
                                        </p:tav>
                                      </p:tavLst>
                                    </p:anim>
                                    <p:anim calcmode="lin" valueType="num">
                                      <p:cBhvr>
                                        <p:cTn id="20" dur="136" fill="hold">
                                          <p:stCondLst>
                                            <p:cond delay="864"/>
                                          </p:stCondLst>
                                        </p:cTn>
                                        <p:tgtEl>
                                          <p:spTgt spid="2">
                                            <p:txEl>
                                              <p:pRg st="2" end="2"/>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texte, carte, atlas&#10;&#10;Description générée automatiquement">
            <a:extLst>
              <a:ext uri="{FF2B5EF4-FFF2-40B4-BE49-F238E27FC236}">
                <a16:creationId xmlns:a16="http://schemas.microsoft.com/office/drawing/2014/main" id="{05C84D23-7128-002F-33CF-2B7403F722C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25958" y="279000"/>
            <a:ext cx="8940084" cy="6300000"/>
          </a:xfrm>
          <a:prstGeom prst="rect">
            <a:avLst/>
          </a:prstGeom>
          <a:ln w="88900" cap="sq" cmpd="thickThin">
            <a:solidFill>
              <a:srgbClr val="7030A0"/>
            </a:solidFill>
            <a:prstDash val="solid"/>
            <a:miter lim="800000"/>
          </a:ln>
          <a:effectLst>
            <a:innerShdw blurRad="76200">
              <a:srgbClr val="000000"/>
            </a:innerShdw>
          </a:effectLst>
        </p:spPr>
      </p:pic>
    </p:spTree>
    <p:extLst>
      <p:ext uri="{BB962C8B-B14F-4D97-AF65-F5344CB8AC3E}">
        <p14:creationId xmlns:p14="http://schemas.microsoft.com/office/powerpoint/2010/main" val="322034961"/>
      </p:ext>
    </p:extLst>
  </p:cSld>
  <p:clrMapOvr>
    <a:masterClrMapping/>
  </p:clrMapOvr>
  <mc:AlternateContent xmlns:mc="http://schemas.openxmlformats.org/markup-compatibility/2006">
    <mc:Choice xmlns:p14="http://schemas.microsoft.com/office/powerpoint/2010/main" Requires="p14">
      <p:transition spd="slow" p14:dur="5000" advClick="0" advTm="8000">
        <p:dissolve/>
      </p:transition>
    </mc:Choice>
    <mc:Fallback>
      <p:transition spd="slow" advClick="0" advTm="8000">
        <p:dissolv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nuage, paysage&#10;&#10;Description générée automatiquement">
            <a:extLst>
              <a:ext uri="{FF2B5EF4-FFF2-40B4-BE49-F238E27FC236}">
                <a16:creationId xmlns:a16="http://schemas.microsoft.com/office/drawing/2014/main" id="{91C83246-2E2C-169A-AADA-C3F946FDF57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037016" y="279000"/>
            <a:ext cx="10117967" cy="6300000"/>
          </a:xfrm>
          <a:prstGeom prst="rect">
            <a:avLst/>
          </a:prstGeom>
          <a:effectLst>
            <a:softEdge rad="635000"/>
          </a:effectLst>
        </p:spPr>
      </p:pic>
      <p:sp>
        <p:nvSpPr>
          <p:cNvPr id="4" name="ZoneTexte 3">
            <a:extLst>
              <a:ext uri="{FF2B5EF4-FFF2-40B4-BE49-F238E27FC236}">
                <a16:creationId xmlns:a16="http://schemas.microsoft.com/office/drawing/2014/main" id="{91338F8C-8E6D-BDB4-FBA7-77DF481FF664}"/>
              </a:ext>
            </a:extLst>
          </p:cNvPr>
          <p:cNvSpPr txBox="1"/>
          <p:nvPr/>
        </p:nvSpPr>
        <p:spPr>
          <a:xfrm>
            <a:off x="4258491" y="6117335"/>
            <a:ext cx="6635932" cy="461665"/>
          </a:xfrm>
          <a:prstGeom prst="rect">
            <a:avLst/>
          </a:prstGeom>
          <a:noFill/>
        </p:spPr>
        <p:txBody>
          <a:bodyPr wrap="square" rtlCol="0">
            <a:spAutoFit/>
          </a:bodyPr>
          <a:lstStyle/>
          <a:p>
            <a:r>
              <a:rPr lang="fr-FR" sz="2400" b="1" dirty="0"/>
              <a:t>Les Salins de Frontignan.</a:t>
            </a:r>
          </a:p>
        </p:txBody>
      </p:sp>
    </p:spTree>
    <p:extLst>
      <p:ext uri="{BB962C8B-B14F-4D97-AF65-F5344CB8AC3E}">
        <p14:creationId xmlns:p14="http://schemas.microsoft.com/office/powerpoint/2010/main" val="2747644098"/>
      </p:ext>
    </p:extLst>
  </p:cSld>
  <p:clrMapOvr>
    <a:masterClrMapping/>
  </p:clrMapOvr>
  <mc:AlternateContent xmlns:mc="http://schemas.openxmlformats.org/markup-compatibility/2006">
    <mc:Choice xmlns:p14="http://schemas.microsoft.com/office/powerpoint/2010/main" Requires="p14">
      <p:transition spd="slow" p14:dur="5000" advClick="0" advTm="8000">
        <p:dissolve/>
      </p:transition>
    </mc:Choice>
    <mc:Fallback>
      <p:transition spd="slow" advClick="0" advTm="8000">
        <p:dissolv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eau, Photographie aérienne, nature&#10;&#10;Description générée automatiquement">
            <a:extLst>
              <a:ext uri="{FF2B5EF4-FFF2-40B4-BE49-F238E27FC236}">
                <a16:creationId xmlns:a16="http://schemas.microsoft.com/office/drawing/2014/main" id="{0ABF73F5-52C8-866F-1FDE-D58A426731F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200000" y="369000"/>
            <a:ext cx="9792000" cy="6120000"/>
          </a:xfrm>
          <a:prstGeom prst="rect">
            <a:avLst/>
          </a:prstGeom>
          <a:effectLst>
            <a:softEdge rad="635000"/>
          </a:effectLst>
        </p:spPr>
      </p:pic>
      <p:sp>
        <p:nvSpPr>
          <p:cNvPr id="4" name="ZoneTexte 3">
            <a:extLst>
              <a:ext uri="{FF2B5EF4-FFF2-40B4-BE49-F238E27FC236}">
                <a16:creationId xmlns:a16="http://schemas.microsoft.com/office/drawing/2014/main" id="{6B2C6DB8-06E7-5B5F-387F-8481BF7F7B5F}"/>
              </a:ext>
            </a:extLst>
          </p:cNvPr>
          <p:cNvSpPr txBox="1"/>
          <p:nvPr/>
        </p:nvSpPr>
        <p:spPr>
          <a:xfrm>
            <a:off x="3461657" y="5750336"/>
            <a:ext cx="9261566" cy="738664"/>
          </a:xfrm>
          <a:prstGeom prst="rect">
            <a:avLst/>
          </a:prstGeom>
          <a:noFill/>
        </p:spPr>
        <p:txBody>
          <a:bodyPr wrap="square" rtlCol="0">
            <a:spAutoFit/>
          </a:bodyPr>
          <a:lstStyle/>
          <a:p>
            <a:endParaRPr lang="fr-FR" dirty="0"/>
          </a:p>
          <a:p>
            <a:r>
              <a:rPr lang="fr-FR" sz="2400" b="1" dirty="0"/>
              <a:t>Vue depuis la Montagne de la Gardiole.</a:t>
            </a:r>
          </a:p>
        </p:txBody>
      </p:sp>
    </p:spTree>
    <p:extLst>
      <p:ext uri="{BB962C8B-B14F-4D97-AF65-F5344CB8AC3E}">
        <p14:creationId xmlns:p14="http://schemas.microsoft.com/office/powerpoint/2010/main" val="2819613518"/>
      </p:ext>
    </p:extLst>
  </p:cSld>
  <p:clrMapOvr>
    <a:masterClrMapping/>
  </p:clrMapOvr>
  <mc:AlternateContent xmlns:mc="http://schemas.openxmlformats.org/markup-compatibility/2006">
    <mc:Choice xmlns:p14="http://schemas.microsoft.com/office/powerpoint/2010/main" Requires="p14">
      <p:transition spd="slow" p14:dur="5000" advClick="0" advTm="8000">
        <p:dissolve/>
      </p:transition>
    </mc:Choice>
    <mc:Fallback>
      <p:transition spd="slow" advClick="0" advTm="8000">
        <p:dissolv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Photographie aérienne, herbe, Vue plongeante&#10;&#10;Description générée automatiquement">
            <a:extLst>
              <a:ext uri="{FF2B5EF4-FFF2-40B4-BE49-F238E27FC236}">
                <a16:creationId xmlns:a16="http://schemas.microsoft.com/office/drawing/2014/main" id="{BACD6F46-967D-6C73-C7EB-0177580E9F7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200000" y="369000"/>
            <a:ext cx="9792000" cy="6120000"/>
          </a:xfrm>
          <a:prstGeom prst="rect">
            <a:avLst/>
          </a:prstGeom>
          <a:ln>
            <a:solidFill>
              <a:schemeClr val="tx1"/>
            </a:solidFill>
          </a:ln>
          <a:effectLst>
            <a:softEdge rad="635000"/>
          </a:effectLst>
        </p:spPr>
      </p:pic>
      <p:sp>
        <p:nvSpPr>
          <p:cNvPr id="4" name="ZoneTexte 3">
            <a:extLst>
              <a:ext uri="{FF2B5EF4-FFF2-40B4-BE49-F238E27FC236}">
                <a16:creationId xmlns:a16="http://schemas.microsoft.com/office/drawing/2014/main" id="{A33FC4BF-60C1-EE2F-0D0A-C064971C16BE}"/>
              </a:ext>
            </a:extLst>
          </p:cNvPr>
          <p:cNvSpPr txBox="1"/>
          <p:nvPr/>
        </p:nvSpPr>
        <p:spPr>
          <a:xfrm>
            <a:off x="3017520" y="5750336"/>
            <a:ext cx="8183486" cy="738664"/>
          </a:xfrm>
          <a:prstGeom prst="rect">
            <a:avLst/>
          </a:prstGeom>
          <a:noFill/>
        </p:spPr>
        <p:txBody>
          <a:bodyPr wrap="square" rtlCol="0">
            <a:spAutoFit/>
          </a:bodyPr>
          <a:lstStyle/>
          <a:p>
            <a:endParaRPr lang="fr-FR" b="1" dirty="0"/>
          </a:p>
          <a:p>
            <a:r>
              <a:rPr lang="fr-FR" sz="2400" b="1" dirty="0"/>
              <a:t>Château de Six Terres (demeure viticole, 1880).</a:t>
            </a:r>
          </a:p>
        </p:txBody>
      </p:sp>
    </p:spTree>
    <p:extLst>
      <p:ext uri="{BB962C8B-B14F-4D97-AF65-F5344CB8AC3E}">
        <p14:creationId xmlns:p14="http://schemas.microsoft.com/office/powerpoint/2010/main" val="1001143520"/>
      </p:ext>
    </p:extLst>
  </p:cSld>
  <p:clrMapOvr>
    <a:masterClrMapping/>
  </p:clrMapOvr>
  <mc:AlternateContent xmlns:mc="http://schemas.openxmlformats.org/markup-compatibility/2006">
    <mc:Choice xmlns:p14="http://schemas.microsoft.com/office/powerpoint/2010/main" Requires="p14">
      <p:transition spd="slow" p14:dur="5000" advClick="0" advTm="8000">
        <p:dissolve/>
      </p:transition>
    </mc:Choice>
    <mc:Fallback>
      <p:transition spd="slow" advClick="0" advTm="8000">
        <p:dissolv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paysage, herbe, nature&#10;&#10;Description générée automatiquement">
            <a:extLst>
              <a:ext uri="{FF2B5EF4-FFF2-40B4-BE49-F238E27FC236}">
                <a16:creationId xmlns:a16="http://schemas.microsoft.com/office/drawing/2014/main" id="{3150DD75-CA05-2F11-F887-FB995F22C31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200000" y="211184"/>
            <a:ext cx="9792000" cy="6120000"/>
          </a:xfrm>
          <a:prstGeom prst="rect">
            <a:avLst/>
          </a:prstGeom>
          <a:effectLst>
            <a:softEdge rad="635000"/>
          </a:effectLst>
        </p:spPr>
      </p:pic>
      <p:sp>
        <p:nvSpPr>
          <p:cNvPr id="4" name="ZoneTexte 3">
            <a:extLst>
              <a:ext uri="{FF2B5EF4-FFF2-40B4-BE49-F238E27FC236}">
                <a16:creationId xmlns:a16="http://schemas.microsoft.com/office/drawing/2014/main" id="{8AF0D14B-AE3D-0A9D-B5FA-51E4D9497BF0}"/>
              </a:ext>
            </a:extLst>
          </p:cNvPr>
          <p:cNvSpPr txBox="1"/>
          <p:nvPr/>
        </p:nvSpPr>
        <p:spPr>
          <a:xfrm>
            <a:off x="3487783" y="5965424"/>
            <a:ext cx="10859589" cy="461665"/>
          </a:xfrm>
          <a:prstGeom prst="rect">
            <a:avLst/>
          </a:prstGeom>
          <a:noFill/>
        </p:spPr>
        <p:txBody>
          <a:bodyPr wrap="square" rtlCol="0">
            <a:spAutoFit/>
          </a:bodyPr>
          <a:lstStyle/>
          <a:p>
            <a:r>
              <a:rPr lang="fr-FR" sz="2400" b="1"/>
              <a:t>Quartier Les Crozes depuis Les Salins.</a:t>
            </a:r>
            <a:endParaRPr lang="fr-FR" sz="2400" b="1" dirty="0"/>
          </a:p>
        </p:txBody>
      </p:sp>
    </p:spTree>
    <p:extLst>
      <p:ext uri="{BB962C8B-B14F-4D97-AF65-F5344CB8AC3E}">
        <p14:creationId xmlns:p14="http://schemas.microsoft.com/office/powerpoint/2010/main" val="2364049437"/>
      </p:ext>
    </p:extLst>
  </p:cSld>
  <p:clrMapOvr>
    <a:masterClrMapping/>
  </p:clrMapOvr>
  <mc:AlternateContent xmlns:mc="http://schemas.openxmlformats.org/markup-compatibility/2006">
    <mc:Choice xmlns:p14="http://schemas.microsoft.com/office/powerpoint/2010/main" Requires="p14">
      <p:transition spd="slow" p14:dur="5000" advClick="0" advTm="8000">
        <p:dissolve/>
      </p:transition>
    </mc:Choice>
    <mc:Fallback>
      <p:transition spd="slow" advClick="0" advTm="8000">
        <p:dissolv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nuage, plein air, paysage, eau&#10;&#10;Description générée automatiquement">
            <a:extLst>
              <a:ext uri="{FF2B5EF4-FFF2-40B4-BE49-F238E27FC236}">
                <a16:creationId xmlns:a16="http://schemas.microsoft.com/office/drawing/2014/main" id="{22A9410E-E7A1-DF20-454E-2CBF1B3D42D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806204" y="345995"/>
            <a:ext cx="10579591" cy="5940000"/>
          </a:xfrm>
          <a:prstGeom prst="rect">
            <a:avLst/>
          </a:prstGeom>
          <a:effectLst>
            <a:softEdge rad="635000"/>
          </a:effectLst>
        </p:spPr>
      </p:pic>
      <p:sp>
        <p:nvSpPr>
          <p:cNvPr id="4" name="ZoneTexte 3">
            <a:extLst>
              <a:ext uri="{FF2B5EF4-FFF2-40B4-BE49-F238E27FC236}">
                <a16:creationId xmlns:a16="http://schemas.microsoft.com/office/drawing/2014/main" id="{5EB11EF1-912F-C0E7-6FD2-D51B86E63EED}"/>
              </a:ext>
            </a:extLst>
          </p:cNvPr>
          <p:cNvSpPr txBox="1"/>
          <p:nvPr/>
        </p:nvSpPr>
        <p:spPr>
          <a:xfrm>
            <a:off x="2364378" y="5773782"/>
            <a:ext cx="8647611" cy="830997"/>
          </a:xfrm>
          <a:prstGeom prst="rect">
            <a:avLst/>
          </a:prstGeom>
          <a:noFill/>
        </p:spPr>
        <p:txBody>
          <a:bodyPr wrap="square" rtlCol="0">
            <a:spAutoFit/>
          </a:bodyPr>
          <a:lstStyle/>
          <a:p>
            <a:r>
              <a:rPr lang="fr-FR" dirty="0"/>
              <a:t> </a:t>
            </a:r>
            <a:r>
              <a:rPr lang="fr-FR" sz="2400" b="1" dirty="0"/>
              <a:t>Zones humides sur le littoral au lieu-dit Les </a:t>
            </a:r>
            <a:r>
              <a:rPr lang="fr-FR" sz="2400" b="1" dirty="0" err="1"/>
              <a:t>Aresquiers</a:t>
            </a:r>
            <a:r>
              <a:rPr lang="fr-FR" sz="2400" b="1" dirty="0"/>
              <a:t> , Frontignan, Hérault, France</a:t>
            </a:r>
          </a:p>
        </p:txBody>
      </p:sp>
    </p:spTree>
    <p:extLst>
      <p:ext uri="{BB962C8B-B14F-4D97-AF65-F5344CB8AC3E}">
        <p14:creationId xmlns:p14="http://schemas.microsoft.com/office/powerpoint/2010/main" val="613354430"/>
      </p:ext>
    </p:extLst>
  </p:cSld>
  <p:clrMapOvr>
    <a:masterClrMapping/>
  </p:clrMapOvr>
  <mc:AlternateContent xmlns:mc="http://schemas.openxmlformats.org/markup-compatibility/2006">
    <mc:Choice xmlns:p14="http://schemas.microsoft.com/office/powerpoint/2010/main" Requires="p14">
      <p:transition spd="slow" p14:dur="5000" advClick="0" advTm="8000">
        <p:dissolve/>
      </p:transition>
    </mc:Choice>
    <mc:Fallback>
      <p:transition spd="slow" advClick="0" advTm="8000">
        <p:dissolv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bâtiment, eau&#10;&#10;Description générée automatiquement">
            <a:extLst>
              <a:ext uri="{FF2B5EF4-FFF2-40B4-BE49-F238E27FC236}">
                <a16:creationId xmlns:a16="http://schemas.microsoft.com/office/drawing/2014/main" id="{371F706B-F142-32DB-D4F7-DE0BC4A5702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13087" y="312428"/>
            <a:ext cx="10965825" cy="5580000"/>
          </a:xfrm>
          <a:prstGeom prst="rect">
            <a:avLst/>
          </a:prstGeom>
          <a:ln w="88900" cap="sq" cmpd="thickThin">
            <a:solidFill>
              <a:srgbClr val="7030A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0095CE36-E217-3BC0-A213-0710E0C14735}"/>
              </a:ext>
            </a:extLst>
          </p:cNvPr>
          <p:cNvSpPr txBox="1"/>
          <p:nvPr/>
        </p:nvSpPr>
        <p:spPr>
          <a:xfrm>
            <a:off x="770708" y="6015021"/>
            <a:ext cx="10965825" cy="830997"/>
          </a:xfrm>
          <a:prstGeom prst="rect">
            <a:avLst/>
          </a:prstGeom>
          <a:noFill/>
        </p:spPr>
        <p:txBody>
          <a:bodyPr wrap="square" rtlCol="0">
            <a:spAutoFit/>
          </a:bodyPr>
          <a:lstStyle/>
          <a:p>
            <a:r>
              <a:rPr lang="fr-FR" sz="2400" b="1" dirty="0"/>
              <a:t> Des bateaux et le pont de la D129 (route départementale) au-dessus du Canal du Rhône à Sète . Frontignan , Hérault , France .</a:t>
            </a:r>
          </a:p>
        </p:txBody>
      </p:sp>
    </p:spTree>
    <p:extLst>
      <p:ext uri="{BB962C8B-B14F-4D97-AF65-F5344CB8AC3E}">
        <p14:creationId xmlns:p14="http://schemas.microsoft.com/office/powerpoint/2010/main" val="4099784535"/>
      </p:ext>
    </p:extLst>
  </p:cSld>
  <p:clrMapOvr>
    <a:masterClrMapping/>
  </p:clrMapOvr>
  <mc:AlternateContent xmlns:mc="http://schemas.openxmlformats.org/markup-compatibility/2006">
    <mc:Choice xmlns:p14="http://schemas.microsoft.com/office/powerpoint/2010/main" Requires="p14">
      <p:transition spd="slow" p14:dur="5000" advClick="0" advTm="8000">
        <p:dissolve/>
      </p:transition>
    </mc:Choice>
    <mc:Fallback>
      <p:transition spd="slow" advClick="0" advTm="8000">
        <p:dissolv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Une image contenant plein air, bâtiment, ciel, tour&#10;&#10;Description générée automatiquement">
            <a:extLst>
              <a:ext uri="{FF2B5EF4-FFF2-40B4-BE49-F238E27FC236}">
                <a16:creationId xmlns:a16="http://schemas.microsoft.com/office/drawing/2014/main" id="{53AD6150-A4FC-1D0F-9ADF-DA86685860A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48788" y="195943"/>
            <a:ext cx="4320000" cy="6480000"/>
          </a:xfrm>
          <a:prstGeom prst="rect">
            <a:avLst/>
          </a:prstGeom>
          <a:ln w="88900" cap="sq" cmpd="thickThin">
            <a:solidFill>
              <a:srgbClr val="7030A0"/>
            </a:solidFill>
            <a:prstDash val="solid"/>
            <a:miter lim="800000"/>
          </a:ln>
          <a:effectLst>
            <a:innerShdw blurRad="76200">
              <a:srgbClr val="000000"/>
            </a:innerShdw>
          </a:effectLst>
        </p:spPr>
      </p:pic>
      <p:sp>
        <p:nvSpPr>
          <p:cNvPr id="6" name="ZoneTexte 5">
            <a:extLst>
              <a:ext uri="{FF2B5EF4-FFF2-40B4-BE49-F238E27FC236}">
                <a16:creationId xmlns:a16="http://schemas.microsoft.com/office/drawing/2014/main" id="{CF8F3C1A-A5F9-9CF2-8652-8621363803BA}"/>
              </a:ext>
            </a:extLst>
          </p:cNvPr>
          <p:cNvSpPr txBox="1"/>
          <p:nvPr/>
        </p:nvSpPr>
        <p:spPr>
          <a:xfrm>
            <a:off x="1430657" y="6027003"/>
            <a:ext cx="3174274" cy="830997"/>
          </a:xfrm>
          <a:prstGeom prst="rect">
            <a:avLst/>
          </a:prstGeom>
          <a:noFill/>
        </p:spPr>
        <p:txBody>
          <a:bodyPr wrap="square" rtlCol="0">
            <a:spAutoFit/>
          </a:bodyPr>
          <a:lstStyle/>
          <a:p>
            <a:endParaRPr lang="fr-FR" sz="2400" b="1" dirty="0"/>
          </a:p>
          <a:p>
            <a:r>
              <a:rPr lang="fr-FR" sz="2400" b="1" dirty="0">
                <a:solidFill>
                  <a:srgbClr val="FFFF00"/>
                </a:solidFill>
              </a:rPr>
              <a:t>Église Saint-Paul</a:t>
            </a:r>
            <a:r>
              <a:rPr lang="fr-FR" sz="2400" b="1" dirty="0"/>
              <a:t>.</a:t>
            </a:r>
          </a:p>
        </p:txBody>
      </p:sp>
      <p:pic>
        <p:nvPicPr>
          <p:cNvPr id="9" name="Image 8" descr="Une image contenant plein air, voiture, Véhicule terrestre, véhicule&#10;&#10;Description générée automatiquement">
            <a:extLst>
              <a:ext uri="{FF2B5EF4-FFF2-40B4-BE49-F238E27FC236}">
                <a16:creationId xmlns:a16="http://schemas.microsoft.com/office/drawing/2014/main" id="{8A175179-CF01-6D19-E540-097D19556CA9}"/>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223212" y="195943"/>
            <a:ext cx="4320000" cy="6480000"/>
          </a:xfrm>
          <a:prstGeom prst="rect">
            <a:avLst/>
          </a:prstGeom>
          <a:ln w="88900" cap="sq" cmpd="thickThin">
            <a:solidFill>
              <a:srgbClr val="7030A0"/>
            </a:solidFill>
            <a:prstDash val="solid"/>
            <a:miter lim="800000"/>
          </a:ln>
          <a:effectLst>
            <a:innerShdw blurRad="76200">
              <a:srgbClr val="000000"/>
            </a:innerShdw>
          </a:effectLst>
        </p:spPr>
      </p:pic>
      <p:sp>
        <p:nvSpPr>
          <p:cNvPr id="10" name="ZoneTexte 9">
            <a:extLst>
              <a:ext uri="{FF2B5EF4-FFF2-40B4-BE49-F238E27FC236}">
                <a16:creationId xmlns:a16="http://schemas.microsoft.com/office/drawing/2014/main" id="{3BC028A9-CE16-4D85-FAB1-5B6609933BEB}"/>
              </a:ext>
            </a:extLst>
          </p:cNvPr>
          <p:cNvSpPr txBox="1"/>
          <p:nvPr/>
        </p:nvSpPr>
        <p:spPr>
          <a:xfrm>
            <a:off x="8969828" y="6027002"/>
            <a:ext cx="3222172" cy="830997"/>
          </a:xfrm>
          <a:prstGeom prst="rect">
            <a:avLst/>
          </a:prstGeom>
          <a:noFill/>
        </p:spPr>
        <p:txBody>
          <a:bodyPr wrap="square" rtlCol="0">
            <a:spAutoFit/>
          </a:bodyPr>
          <a:lstStyle/>
          <a:p>
            <a:endParaRPr lang="fr-FR" sz="2400" b="1" dirty="0">
              <a:solidFill>
                <a:srgbClr val="FFFF00"/>
              </a:solidFill>
            </a:endParaRPr>
          </a:p>
          <a:p>
            <a:r>
              <a:rPr lang="fr-FR" sz="2400" b="1" dirty="0">
                <a:solidFill>
                  <a:srgbClr val="FFFF00"/>
                </a:solidFill>
              </a:rPr>
              <a:t>Mairie</a:t>
            </a:r>
          </a:p>
        </p:txBody>
      </p:sp>
    </p:spTree>
    <p:extLst>
      <p:ext uri="{BB962C8B-B14F-4D97-AF65-F5344CB8AC3E}">
        <p14:creationId xmlns:p14="http://schemas.microsoft.com/office/powerpoint/2010/main" val="2086069823"/>
      </p:ext>
    </p:extLst>
  </p:cSld>
  <p:clrMapOvr>
    <a:masterClrMapping/>
  </p:clrMapOvr>
  <mc:AlternateContent xmlns:mc="http://schemas.openxmlformats.org/markup-compatibility/2006">
    <mc:Choice xmlns:p14="http://schemas.microsoft.com/office/powerpoint/2010/main" Requires="p14">
      <p:transition spd="slow" p14:dur="5000" advClick="0" advTm="8000">
        <p:dissolve/>
      </p:transition>
    </mc:Choice>
    <mc:Fallback>
      <p:transition spd="slow" advClick="0" advTm="8000">
        <p:dissolv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bâtiment, nuage&#10;&#10;Description générée automatiquement">
            <a:extLst>
              <a:ext uri="{FF2B5EF4-FFF2-40B4-BE49-F238E27FC236}">
                <a16:creationId xmlns:a16="http://schemas.microsoft.com/office/drawing/2014/main" id="{23214883-B274-1FAE-5E13-056FAD116C3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42137" y="261000"/>
            <a:ext cx="9507726" cy="6336000"/>
          </a:xfrm>
          <a:prstGeom prst="rect">
            <a:avLst/>
          </a:prstGeom>
          <a:effectLst>
            <a:softEdge rad="635000"/>
          </a:effectLst>
        </p:spPr>
      </p:pic>
      <p:sp>
        <p:nvSpPr>
          <p:cNvPr id="4" name="ZoneTexte 3">
            <a:extLst>
              <a:ext uri="{FF2B5EF4-FFF2-40B4-BE49-F238E27FC236}">
                <a16:creationId xmlns:a16="http://schemas.microsoft.com/office/drawing/2014/main" id="{20921EDB-F186-AF2E-9348-2A341A5D1D32}"/>
              </a:ext>
            </a:extLst>
          </p:cNvPr>
          <p:cNvSpPr txBox="1"/>
          <p:nvPr/>
        </p:nvSpPr>
        <p:spPr>
          <a:xfrm>
            <a:off x="1933729" y="5858336"/>
            <a:ext cx="9398833" cy="738664"/>
          </a:xfrm>
          <a:prstGeom prst="rect">
            <a:avLst/>
          </a:prstGeom>
          <a:noFill/>
        </p:spPr>
        <p:txBody>
          <a:bodyPr wrap="square" rtlCol="0">
            <a:spAutoFit/>
          </a:bodyPr>
          <a:lstStyle/>
          <a:p>
            <a:endParaRPr lang="fr-FR" dirty="0"/>
          </a:p>
          <a:p>
            <a:r>
              <a:rPr lang="fr-FR" sz="2400" b="1" dirty="0"/>
              <a:t>Église Saint-Paul - portail et mur de l'église romane primitive.</a:t>
            </a:r>
          </a:p>
        </p:txBody>
      </p:sp>
    </p:spTree>
    <p:extLst>
      <p:ext uri="{BB962C8B-B14F-4D97-AF65-F5344CB8AC3E}">
        <p14:creationId xmlns:p14="http://schemas.microsoft.com/office/powerpoint/2010/main" val="4195671522"/>
      </p:ext>
    </p:extLst>
  </p:cSld>
  <p:clrMapOvr>
    <a:masterClrMapping/>
  </p:clrMapOvr>
  <mc:AlternateContent xmlns:mc="http://schemas.openxmlformats.org/markup-compatibility/2006">
    <mc:Choice xmlns:p14="http://schemas.microsoft.com/office/powerpoint/2010/main" Requires="p14">
      <p:transition spd="slow" p14:dur="5000" advClick="0" advTm="8000">
        <p:dissolve/>
      </p:transition>
    </mc:Choice>
    <mc:Fallback>
      <p:transition spd="slow" advClick="0" advTm="8000">
        <p:dissolv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nuage, bateau&#10;&#10;Description générée automatiquement">
            <a:extLst>
              <a:ext uri="{FF2B5EF4-FFF2-40B4-BE49-F238E27FC236}">
                <a16:creationId xmlns:a16="http://schemas.microsoft.com/office/drawing/2014/main" id="{956865F4-17B6-097F-45DB-319B1B4B38F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51806" y="181979"/>
            <a:ext cx="8488388" cy="6300000"/>
          </a:xfrm>
          <a:prstGeom prst="rect">
            <a:avLst/>
          </a:prstGeom>
          <a:effectLst>
            <a:softEdge rad="635000"/>
          </a:effectLst>
        </p:spPr>
      </p:pic>
      <p:sp>
        <p:nvSpPr>
          <p:cNvPr id="4" name="ZoneTexte 3">
            <a:extLst>
              <a:ext uri="{FF2B5EF4-FFF2-40B4-BE49-F238E27FC236}">
                <a16:creationId xmlns:a16="http://schemas.microsoft.com/office/drawing/2014/main" id="{751D71D8-972F-6F11-95BE-FFF5E33BB5D1}"/>
              </a:ext>
            </a:extLst>
          </p:cNvPr>
          <p:cNvSpPr txBox="1"/>
          <p:nvPr/>
        </p:nvSpPr>
        <p:spPr>
          <a:xfrm>
            <a:off x="4963886" y="5750169"/>
            <a:ext cx="8360228" cy="830997"/>
          </a:xfrm>
          <a:prstGeom prst="rect">
            <a:avLst/>
          </a:prstGeom>
          <a:noFill/>
        </p:spPr>
        <p:txBody>
          <a:bodyPr wrap="square" rtlCol="0">
            <a:spAutoFit/>
          </a:bodyPr>
          <a:lstStyle/>
          <a:p>
            <a:endParaRPr lang="fr-FR" sz="2400" b="1" dirty="0"/>
          </a:p>
          <a:p>
            <a:r>
              <a:rPr lang="fr-FR" sz="2400" b="1" dirty="0"/>
              <a:t>Port de plaisance</a:t>
            </a:r>
          </a:p>
        </p:txBody>
      </p:sp>
    </p:spTree>
    <p:extLst>
      <p:ext uri="{BB962C8B-B14F-4D97-AF65-F5344CB8AC3E}">
        <p14:creationId xmlns:p14="http://schemas.microsoft.com/office/powerpoint/2010/main" val="758174599"/>
      </p:ext>
    </p:extLst>
  </p:cSld>
  <p:clrMapOvr>
    <a:masterClrMapping/>
  </p:clrMapOvr>
  <mc:AlternateContent xmlns:mc="http://schemas.openxmlformats.org/markup-compatibility/2006">
    <mc:Choice xmlns:p14="http://schemas.microsoft.com/office/powerpoint/2010/main" Requires="p14">
      <p:transition spd="slow" p14:dur="5000" advClick="0" advTm="8000">
        <p:dissolve/>
      </p:transition>
    </mc:Choice>
    <mc:Fallback>
      <p:transition spd="slow" advClick="0" advTm="8000">
        <p:dissolv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ciel, plein air, eau, véhicule&#10;&#10;Description générée automatiquement">
            <a:extLst>
              <a:ext uri="{FF2B5EF4-FFF2-40B4-BE49-F238E27FC236}">
                <a16:creationId xmlns:a16="http://schemas.microsoft.com/office/drawing/2014/main" id="{B1854693-E08E-10CB-7721-F8894629582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816000" y="42594"/>
            <a:ext cx="10560000" cy="5940000"/>
          </a:xfrm>
          <a:prstGeom prst="rect">
            <a:avLst/>
          </a:prstGeom>
          <a:effectLst>
            <a:softEdge rad="635000"/>
          </a:effectLst>
        </p:spPr>
      </p:pic>
      <p:sp>
        <p:nvSpPr>
          <p:cNvPr id="4" name="ZoneTexte 3">
            <a:extLst>
              <a:ext uri="{FF2B5EF4-FFF2-40B4-BE49-F238E27FC236}">
                <a16:creationId xmlns:a16="http://schemas.microsoft.com/office/drawing/2014/main" id="{245FF8CC-95E4-764A-BE50-FE2834171546}"/>
              </a:ext>
            </a:extLst>
          </p:cNvPr>
          <p:cNvSpPr txBox="1"/>
          <p:nvPr/>
        </p:nvSpPr>
        <p:spPr>
          <a:xfrm>
            <a:off x="561702" y="5615077"/>
            <a:ext cx="11848010" cy="1200329"/>
          </a:xfrm>
          <a:prstGeom prst="rect">
            <a:avLst/>
          </a:prstGeom>
          <a:noFill/>
        </p:spPr>
        <p:txBody>
          <a:bodyPr wrap="square" rtlCol="0">
            <a:spAutoFit/>
          </a:bodyPr>
          <a:lstStyle/>
          <a:p>
            <a:r>
              <a:rPr lang="fr-FR" dirty="0"/>
              <a:t>: </a:t>
            </a:r>
            <a:r>
              <a:rPr lang="fr-FR" sz="2400" b="1" dirty="0"/>
              <a:t>La partie ouest de la rade de Frontignan à Frontignan Plage (Frontignan, Hérault, France) à l'heure bleue. En arrière-plan l'étang des Mouettes et les collines du Massif de la Gardiole.</a:t>
            </a:r>
            <a:endParaRPr lang="fr-FR" b="1" dirty="0"/>
          </a:p>
        </p:txBody>
      </p:sp>
    </p:spTree>
    <p:extLst>
      <p:ext uri="{BB962C8B-B14F-4D97-AF65-F5344CB8AC3E}">
        <p14:creationId xmlns:p14="http://schemas.microsoft.com/office/powerpoint/2010/main" val="360524268"/>
      </p:ext>
    </p:extLst>
  </p:cSld>
  <p:clrMapOvr>
    <a:masterClrMapping/>
  </p:clrMapOvr>
  <mc:AlternateContent xmlns:mc="http://schemas.openxmlformats.org/markup-compatibility/2006">
    <mc:Choice xmlns:p14="http://schemas.microsoft.com/office/powerpoint/2010/main" Requires="p14">
      <p:transition spd="slow" p14:dur="5000" advClick="0" advTm="8000">
        <p:dissolve/>
      </p:transition>
    </mc:Choice>
    <mc:Fallback>
      <p:transition spd="slow" advClick="0" advTm="8000">
        <p:dissolv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eau, rocher, ciel&#10;&#10;Description générée automatiquement">
            <a:extLst>
              <a:ext uri="{FF2B5EF4-FFF2-40B4-BE49-F238E27FC236}">
                <a16:creationId xmlns:a16="http://schemas.microsoft.com/office/drawing/2014/main" id="{B48EE68D-2686-368B-0C38-9F78954BAEC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56000" y="222068"/>
            <a:ext cx="10880000" cy="6120000"/>
          </a:xfrm>
          <a:prstGeom prst="rect">
            <a:avLst/>
          </a:prstGeom>
          <a:effectLst>
            <a:softEdge rad="635000"/>
          </a:effectLst>
        </p:spPr>
      </p:pic>
      <p:sp>
        <p:nvSpPr>
          <p:cNvPr id="4" name="ZoneTexte 3">
            <a:extLst>
              <a:ext uri="{FF2B5EF4-FFF2-40B4-BE49-F238E27FC236}">
                <a16:creationId xmlns:a16="http://schemas.microsoft.com/office/drawing/2014/main" id="{99F5F1E4-5A69-DD29-15A6-92C7B9197493}"/>
              </a:ext>
            </a:extLst>
          </p:cNvPr>
          <p:cNvSpPr txBox="1"/>
          <p:nvPr/>
        </p:nvSpPr>
        <p:spPr>
          <a:xfrm>
            <a:off x="287382" y="6027003"/>
            <a:ext cx="12139749" cy="830997"/>
          </a:xfrm>
          <a:prstGeom prst="rect">
            <a:avLst/>
          </a:prstGeom>
          <a:noFill/>
        </p:spPr>
        <p:txBody>
          <a:bodyPr wrap="square" rtlCol="0">
            <a:spAutoFit/>
          </a:bodyPr>
          <a:lstStyle/>
          <a:p>
            <a:r>
              <a:rPr lang="fr-FR" sz="2400" b="1" dirty="0"/>
              <a:t>Coucher de Soleil sur la plage de Frontignan en regardant vers Sète. Le mont Saint-Clair se détache dans la langue de nuages. Février 2023.</a:t>
            </a:r>
          </a:p>
        </p:txBody>
      </p:sp>
    </p:spTree>
    <p:extLst>
      <p:ext uri="{BB962C8B-B14F-4D97-AF65-F5344CB8AC3E}">
        <p14:creationId xmlns:p14="http://schemas.microsoft.com/office/powerpoint/2010/main" val="138755974"/>
      </p:ext>
    </p:extLst>
  </p:cSld>
  <p:clrMapOvr>
    <a:masterClrMapping/>
  </p:clrMapOvr>
  <mc:AlternateContent xmlns:mc="http://schemas.openxmlformats.org/markup-compatibility/2006">
    <mc:Choice xmlns:p14="http://schemas.microsoft.com/office/powerpoint/2010/main" Requires="p14">
      <p:transition spd="slow" p14:dur="5000" advClick="0" advTm="8000">
        <p:dissolve/>
      </p:transition>
    </mc:Choice>
    <mc:Fallback>
      <p:transition spd="slow" advClick="0" advTm="8000">
        <p:dissolv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bâtiment, pont&#10;&#10;Description générée automatiquement">
            <a:extLst>
              <a:ext uri="{FF2B5EF4-FFF2-40B4-BE49-F238E27FC236}">
                <a16:creationId xmlns:a16="http://schemas.microsoft.com/office/drawing/2014/main" id="{4952A466-F864-BF5D-4DA7-13E7BF403A3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0722" y="999000"/>
            <a:ext cx="11310556" cy="4860000"/>
          </a:xfrm>
          <a:prstGeom prst="rect">
            <a:avLst/>
          </a:prstGeom>
          <a:ln w="88900" cap="sq" cmpd="thickThin">
            <a:solidFill>
              <a:srgbClr val="7030A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BA8BAE1D-CB66-F627-EBEB-D6D1716BB2C4}"/>
              </a:ext>
            </a:extLst>
          </p:cNvPr>
          <p:cNvSpPr txBox="1"/>
          <p:nvPr/>
        </p:nvSpPr>
        <p:spPr>
          <a:xfrm>
            <a:off x="1998617" y="5859000"/>
            <a:ext cx="9157063" cy="830997"/>
          </a:xfrm>
          <a:prstGeom prst="rect">
            <a:avLst/>
          </a:prstGeom>
          <a:noFill/>
        </p:spPr>
        <p:txBody>
          <a:bodyPr wrap="square" rtlCol="0">
            <a:spAutoFit/>
          </a:bodyPr>
          <a:lstStyle/>
          <a:p>
            <a:r>
              <a:rPr lang="fr-FR" sz="2400" b="1"/>
              <a:t> Le pont de la D612 au dessus du Canal du Rhône à Sète . Frontignan , Hérault , France .</a:t>
            </a:r>
            <a:endParaRPr lang="fr-FR" sz="2400" b="1" dirty="0"/>
          </a:p>
        </p:txBody>
      </p:sp>
    </p:spTree>
    <p:extLst>
      <p:ext uri="{BB962C8B-B14F-4D97-AF65-F5344CB8AC3E}">
        <p14:creationId xmlns:p14="http://schemas.microsoft.com/office/powerpoint/2010/main" val="38957203"/>
      </p:ext>
    </p:extLst>
  </p:cSld>
  <p:clrMapOvr>
    <a:masterClrMapping/>
  </p:clrMapOvr>
  <mc:AlternateContent xmlns:mc="http://schemas.openxmlformats.org/markup-compatibility/2006">
    <mc:Choice xmlns:p14="http://schemas.microsoft.com/office/powerpoint/2010/main" Requires="p14">
      <p:transition spd="slow" p14:dur="5000" advClick="0" advTm="8000">
        <p:dissolve/>
      </p:transition>
    </mc:Choice>
    <mc:Fallback>
      <p:transition spd="slow" advClick="0" advTm="8000">
        <p:dissolv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texte, bouteille, affiche, boisson&#10;&#10;Description générée automatiquement">
            <a:extLst>
              <a:ext uri="{FF2B5EF4-FFF2-40B4-BE49-F238E27FC236}">
                <a16:creationId xmlns:a16="http://schemas.microsoft.com/office/drawing/2014/main" id="{E95FACF1-F264-FB92-98D8-AF44D51B8F7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18703" y="189000"/>
            <a:ext cx="8082237" cy="6480000"/>
          </a:xfrm>
          <a:prstGeom prst="ellipse">
            <a:avLst/>
          </a:prstGeom>
          <a:ln w="63500" cap="rnd">
            <a:solidFill>
              <a:srgbClr val="7030A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4" name="ZoneTexte 3">
            <a:extLst>
              <a:ext uri="{FF2B5EF4-FFF2-40B4-BE49-F238E27FC236}">
                <a16:creationId xmlns:a16="http://schemas.microsoft.com/office/drawing/2014/main" id="{48353819-2E98-C776-C573-771CB1F40891}"/>
              </a:ext>
            </a:extLst>
          </p:cNvPr>
          <p:cNvSpPr txBox="1"/>
          <p:nvPr/>
        </p:nvSpPr>
        <p:spPr>
          <a:xfrm>
            <a:off x="9775112" y="2338252"/>
            <a:ext cx="2103380" cy="3416320"/>
          </a:xfrm>
          <a:prstGeom prst="rect">
            <a:avLst/>
          </a:prstGeom>
          <a:noFill/>
        </p:spPr>
        <p:txBody>
          <a:bodyPr wrap="square" rtlCol="0">
            <a:spAutoFit/>
          </a:bodyPr>
          <a:lstStyle/>
          <a:p>
            <a:endParaRPr lang="fr-FR" sz="2400" b="1" dirty="0"/>
          </a:p>
          <a:p>
            <a:r>
              <a:rPr lang="fr-FR" sz="2400" b="1" dirty="0"/>
              <a:t>Affiche publicitaire pour le muscat rouge de Frontignan (fin </a:t>
            </a:r>
            <a:r>
              <a:rPr lang="fr-FR" sz="2400" b="1" dirty="0" err="1"/>
              <a:t>xixe</a:t>
            </a:r>
            <a:r>
              <a:rPr lang="fr-FR" sz="2400" b="1" dirty="0"/>
              <a:t> siècle - début </a:t>
            </a:r>
            <a:r>
              <a:rPr lang="fr-FR" sz="2400" b="1" dirty="0" err="1"/>
              <a:t>xxe</a:t>
            </a:r>
            <a:r>
              <a:rPr lang="fr-FR" sz="2400" b="1" dirty="0"/>
              <a:t> siècle).</a:t>
            </a:r>
          </a:p>
        </p:txBody>
      </p:sp>
    </p:spTree>
    <p:extLst>
      <p:ext uri="{BB962C8B-B14F-4D97-AF65-F5344CB8AC3E}">
        <p14:creationId xmlns:p14="http://schemas.microsoft.com/office/powerpoint/2010/main" val="1064649099"/>
      </p:ext>
    </p:extLst>
  </p:cSld>
  <p:clrMapOvr>
    <a:masterClrMapping/>
  </p:clrMapOvr>
  <mc:AlternateContent xmlns:mc="http://schemas.openxmlformats.org/markup-compatibility/2006">
    <mc:Choice xmlns:p14="http://schemas.microsoft.com/office/powerpoint/2010/main" Requires="p14">
      <p:transition spd="slow" p14:dur="5000" advClick="0" advTm="8000">
        <p:dissolve/>
      </p:transition>
    </mc:Choice>
    <mc:Fallback>
      <p:transition spd="slow" advClick="0" advTm="8000">
        <p:dissolv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Une image contenant nourriture, produits de boulangerie, Restauration rapide, pain&#10;&#10;Description générée automatiquement">
            <a:extLst>
              <a:ext uri="{FF2B5EF4-FFF2-40B4-BE49-F238E27FC236}">
                <a16:creationId xmlns:a16="http://schemas.microsoft.com/office/drawing/2014/main" id="{770D25FE-387A-E038-F7A4-35689AC3141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295999" y="169825"/>
            <a:ext cx="9600001" cy="6300000"/>
          </a:xfrm>
          <a:prstGeom prst="rect">
            <a:avLst/>
          </a:prstGeom>
          <a:effectLst>
            <a:softEdge rad="635000"/>
          </a:effectLst>
        </p:spPr>
      </p:pic>
      <p:sp>
        <p:nvSpPr>
          <p:cNvPr id="8" name="ZoneTexte 7">
            <a:extLst>
              <a:ext uri="{FF2B5EF4-FFF2-40B4-BE49-F238E27FC236}">
                <a16:creationId xmlns:a16="http://schemas.microsoft.com/office/drawing/2014/main" id="{81926B5D-719F-D63A-23A4-A2BF01CC1F13}"/>
              </a:ext>
            </a:extLst>
          </p:cNvPr>
          <p:cNvSpPr txBox="1"/>
          <p:nvPr/>
        </p:nvSpPr>
        <p:spPr>
          <a:xfrm>
            <a:off x="4226433" y="6008160"/>
            <a:ext cx="7965567" cy="461665"/>
          </a:xfrm>
          <a:prstGeom prst="rect">
            <a:avLst/>
          </a:prstGeom>
          <a:noFill/>
        </p:spPr>
        <p:txBody>
          <a:bodyPr wrap="square" rtlCol="0">
            <a:spAutoFit/>
          </a:bodyPr>
          <a:lstStyle/>
          <a:p>
            <a:r>
              <a:rPr lang="fr-FR" sz="2400" b="1"/>
              <a:t> Frontignan ( Hérault ) - miquettes.</a:t>
            </a:r>
            <a:endParaRPr lang="fr-FR" sz="2400" b="1" dirty="0"/>
          </a:p>
        </p:txBody>
      </p:sp>
    </p:spTree>
    <p:extLst>
      <p:ext uri="{BB962C8B-B14F-4D97-AF65-F5344CB8AC3E}">
        <p14:creationId xmlns:p14="http://schemas.microsoft.com/office/powerpoint/2010/main" val="503947150"/>
      </p:ext>
    </p:extLst>
  </p:cSld>
  <p:clrMapOvr>
    <a:masterClrMapping/>
  </p:clrMapOvr>
  <mc:AlternateContent xmlns:mc="http://schemas.openxmlformats.org/markup-compatibility/2006">
    <mc:Choice xmlns:p14="http://schemas.microsoft.com/office/powerpoint/2010/main" Requires="p14">
      <p:transition spd="slow" p14:dur="5000" advClick="0" advTm="8000">
        <p:dissolve/>
      </p:transition>
    </mc:Choice>
    <mc:Fallback>
      <p:transition spd="slow" advClick="0" advTm="8000">
        <p:dissolv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ciel, plein air, bâtiment, nuage&#10;&#10;Description générée automatiquement">
            <a:extLst>
              <a:ext uri="{FF2B5EF4-FFF2-40B4-BE49-F238E27FC236}">
                <a16:creationId xmlns:a16="http://schemas.microsoft.com/office/drawing/2014/main" id="{2D238B50-D8AD-31D7-C7F9-B27FC57E1D6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09099" y="189000"/>
            <a:ext cx="4320000" cy="6480000"/>
          </a:xfrm>
          <a:prstGeom prst="ellipse">
            <a:avLst/>
          </a:prstGeom>
          <a:ln w="63500" cap="rnd">
            <a:solidFill>
              <a:srgbClr val="7030A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4" name="ZoneTexte 3">
            <a:extLst>
              <a:ext uri="{FF2B5EF4-FFF2-40B4-BE49-F238E27FC236}">
                <a16:creationId xmlns:a16="http://schemas.microsoft.com/office/drawing/2014/main" id="{E3F08009-7C54-2DA7-CEA3-37368201A046}"/>
              </a:ext>
            </a:extLst>
          </p:cNvPr>
          <p:cNvSpPr txBox="1"/>
          <p:nvPr/>
        </p:nvSpPr>
        <p:spPr>
          <a:xfrm>
            <a:off x="4584678" y="4730008"/>
            <a:ext cx="3022643" cy="1938992"/>
          </a:xfrm>
          <a:prstGeom prst="rect">
            <a:avLst/>
          </a:prstGeom>
          <a:noFill/>
        </p:spPr>
        <p:txBody>
          <a:bodyPr wrap="square" rtlCol="0">
            <a:spAutoFit/>
          </a:bodyPr>
          <a:lstStyle/>
          <a:p>
            <a:endParaRPr lang="fr-FR" sz="2400" b="1" dirty="0"/>
          </a:p>
          <a:p>
            <a:r>
              <a:rPr lang="fr-FR" sz="2400" b="1" dirty="0">
                <a:solidFill>
                  <a:schemeClr val="bg1"/>
                </a:solidFill>
              </a:rPr>
              <a:t>Église de l'Immaculée-Conception de La Peyrade</a:t>
            </a:r>
          </a:p>
        </p:txBody>
      </p:sp>
      <p:pic>
        <p:nvPicPr>
          <p:cNvPr id="6" name="Image 5" descr="Une image contenant bâtiment, plein air, fenêtre, architecture&#10;&#10;Description générée automatiquement">
            <a:extLst>
              <a:ext uri="{FF2B5EF4-FFF2-40B4-BE49-F238E27FC236}">
                <a16:creationId xmlns:a16="http://schemas.microsoft.com/office/drawing/2014/main" id="{484EEDB8-BF46-2B32-0B19-3E25F47D45F9}"/>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262901" y="189000"/>
            <a:ext cx="4320000" cy="6480000"/>
          </a:xfrm>
          <a:prstGeom prst="snip2DiagRect">
            <a:avLst/>
          </a:prstGeom>
          <a:solidFill>
            <a:srgbClr val="FFFFFF">
              <a:shade val="85000"/>
            </a:srgbClr>
          </a:solidFill>
          <a:ln w="88900" cap="sq">
            <a:solidFill>
              <a:srgbClr val="7030A0"/>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7" name="ZoneTexte 6">
            <a:extLst>
              <a:ext uri="{FF2B5EF4-FFF2-40B4-BE49-F238E27FC236}">
                <a16:creationId xmlns:a16="http://schemas.microsoft.com/office/drawing/2014/main" id="{A216DCFF-9748-B312-F094-E6838EE6509C}"/>
              </a:ext>
            </a:extLst>
          </p:cNvPr>
          <p:cNvSpPr txBox="1"/>
          <p:nvPr/>
        </p:nvSpPr>
        <p:spPr>
          <a:xfrm>
            <a:off x="5126636" y="245680"/>
            <a:ext cx="2136265" cy="2677656"/>
          </a:xfrm>
          <a:prstGeom prst="rect">
            <a:avLst/>
          </a:prstGeom>
          <a:noFill/>
        </p:spPr>
        <p:txBody>
          <a:bodyPr wrap="square" rtlCol="0">
            <a:spAutoFit/>
          </a:bodyPr>
          <a:lstStyle/>
          <a:p>
            <a:endParaRPr lang="fr-FR" sz="2400" b="1" dirty="0">
              <a:solidFill>
                <a:schemeClr val="bg1"/>
              </a:solidFill>
            </a:endParaRPr>
          </a:p>
          <a:p>
            <a:r>
              <a:rPr lang="fr-FR" sz="2400" b="1" dirty="0">
                <a:solidFill>
                  <a:schemeClr val="bg1"/>
                </a:solidFill>
              </a:rPr>
              <a:t>Portail de la Chapelle des Pénitents (aujourd'hui musée municipal).</a:t>
            </a:r>
          </a:p>
        </p:txBody>
      </p:sp>
      <p:sp>
        <p:nvSpPr>
          <p:cNvPr id="8" name="ZoneTexte 7">
            <a:extLst>
              <a:ext uri="{FF2B5EF4-FFF2-40B4-BE49-F238E27FC236}">
                <a16:creationId xmlns:a16="http://schemas.microsoft.com/office/drawing/2014/main" id="{4A8A42C4-BEC9-CAC9-C032-DD8D4A8E3EB1}"/>
              </a:ext>
            </a:extLst>
          </p:cNvPr>
          <p:cNvSpPr txBox="1"/>
          <p:nvPr/>
        </p:nvSpPr>
        <p:spPr>
          <a:xfrm>
            <a:off x="5831173" y="189000"/>
            <a:ext cx="1938728" cy="523220"/>
          </a:xfrm>
          <a:prstGeom prst="rect">
            <a:avLst/>
          </a:prstGeom>
          <a:noFill/>
        </p:spPr>
        <p:txBody>
          <a:bodyPr wrap="square" rtlCol="0">
            <a:spAutoFit/>
          </a:bodyPr>
          <a:lstStyle/>
          <a:p>
            <a:r>
              <a:rPr lang="fr-FR" sz="2800" b="1" dirty="0">
                <a:solidFill>
                  <a:schemeClr val="bg1"/>
                </a:solidFill>
              </a:rPr>
              <a:t>2</a:t>
            </a:r>
          </a:p>
        </p:txBody>
      </p:sp>
      <p:sp>
        <p:nvSpPr>
          <p:cNvPr id="9" name="ZoneTexte 8">
            <a:extLst>
              <a:ext uri="{FF2B5EF4-FFF2-40B4-BE49-F238E27FC236}">
                <a16:creationId xmlns:a16="http://schemas.microsoft.com/office/drawing/2014/main" id="{586177F6-1B11-89AA-A6F7-88235E6262B4}"/>
              </a:ext>
            </a:extLst>
          </p:cNvPr>
          <p:cNvSpPr txBox="1"/>
          <p:nvPr/>
        </p:nvSpPr>
        <p:spPr>
          <a:xfrm>
            <a:off x="5126636" y="4610086"/>
            <a:ext cx="1666573" cy="523220"/>
          </a:xfrm>
          <a:prstGeom prst="rect">
            <a:avLst/>
          </a:prstGeom>
          <a:noFill/>
        </p:spPr>
        <p:txBody>
          <a:bodyPr wrap="square" rtlCol="0">
            <a:spAutoFit/>
          </a:bodyPr>
          <a:lstStyle/>
          <a:p>
            <a:r>
              <a:rPr lang="fr-FR" sz="2800" b="1" dirty="0">
                <a:solidFill>
                  <a:schemeClr val="bg1"/>
                </a:solidFill>
              </a:rPr>
              <a:t>1</a:t>
            </a:r>
          </a:p>
        </p:txBody>
      </p:sp>
    </p:spTree>
    <p:extLst>
      <p:ext uri="{BB962C8B-B14F-4D97-AF65-F5344CB8AC3E}">
        <p14:creationId xmlns:p14="http://schemas.microsoft.com/office/powerpoint/2010/main" val="1861465303"/>
      </p:ext>
    </p:extLst>
  </p:cSld>
  <p:clrMapOvr>
    <a:masterClrMapping/>
  </p:clrMapOvr>
  <mc:AlternateContent xmlns:mc="http://schemas.openxmlformats.org/markup-compatibility/2006">
    <mc:Choice xmlns:p14="http://schemas.microsoft.com/office/powerpoint/2010/main" Requires="p14">
      <p:transition spd="slow" p14:dur="5000" advClick="0" advTm="8000">
        <p:dissolve/>
      </p:transition>
    </mc:Choice>
    <mc:Fallback>
      <p:transition spd="slow" advClick="0" advTm="8000">
        <p:dissolv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bâtiment, tour&#10;&#10;Description générée automatiquement">
            <a:extLst>
              <a:ext uri="{FF2B5EF4-FFF2-40B4-BE49-F238E27FC236}">
                <a16:creationId xmlns:a16="http://schemas.microsoft.com/office/drawing/2014/main" id="{7C83D769-29F9-D0E0-EA4B-ACD3BD0CD1F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38689" y="209871"/>
            <a:ext cx="9314622" cy="6120000"/>
          </a:xfrm>
          <a:prstGeom prst="rect">
            <a:avLst/>
          </a:prstGeom>
          <a:effectLst>
            <a:softEdge rad="635000"/>
          </a:effectLst>
        </p:spPr>
      </p:pic>
      <p:sp>
        <p:nvSpPr>
          <p:cNvPr id="4" name="ZoneTexte 3">
            <a:extLst>
              <a:ext uri="{FF2B5EF4-FFF2-40B4-BE49-F238E27FC236}">
                <a16:creationId xmlns:a16="http://schemas.microsoft.com/office/drawing/2014/main" id="{A7E92EF3-B9A4-6F2A-9064-5BC6EC5A77E2}"/>
              </a:ext>
            </a:extLst>
          </p:cNvPr>
          <p:cNvSpPr txBox="1"/>
          <p:nvPr/>
        </p:nvSpPr>
        <p:spPr>
          <a:xfrm>
            <a:off x="2588485" y="6186464"/>
            <a:ext cx="8379501" cy="461665"/>
          </a:xfrm>
          <a:prstGeom prst="rect">
            <a:avLst/>
          </a:prstGeom>
          <a:noFill/>
        </p:spPr>
        <p:txBody>
          <a:bodyPr wrap="square" rtlCol="0">
            <a:spAutoFit/>
          </a:bodyPr>
          <a:lstStyle/>
          <a:p>
            <a:r>
              <a:rPr lang="fr-FR" sz="2400" b="1"/>
              <a:t>Clocheton (XVIIe siècle) de la chapelle Saint-Jacques.</a:t>
            </a:r>
            <a:endParaRPr lang="fr-FR" sz="2400" b="1" dirty="0"/>
          </a:p>
        </p:txBody>
      </p:sp>
    </p:spTree>
    <p:extLst>
      <p:ext uri="{BB962C8B-B14F-4D97-AF65-F5344CB8AC3E}">
        <p14:creationId xmlns:p14="http://schemas.microsoft.com/office/powerpoint/2010/main" val="1186129386"/>
      </p:ext>
    </p:extLst>
  </p:cSld>
  <p:clrMapOvr>
    <a:masterClrMapping/>
  </p:clrMapOvr>
  <mc:AlternateContent xmlns:mc="http://schemas.openxmlformats.org/markup-compatibility/2006">
    <mc:Choice xmlns:p14="http://schemas.microsoft.com/office/powerpoint/2010/main" Requires="p14">
      <p:transition spd="slow" p14:dur="5000" advClick="0" advTm="8000">
        <p:dissolve/>
      </p:transition>
    </mc:Choice>
    <mc:Fallback>
      <p:transition spd="slow" advClick="0" advTm="8000">
        <p:dissolv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meubles, chapelle, intérieur, Lieux sacrés&#10;&#10;Description générée automatiquement">
            <a:extLst>
              <a:ext uri="{FF2B5EF4-FFF2-40B4-BE49-F238E27FC236}">
                <a16:creationId xmlns:a16="http://schemas.microsoft.com/office/drawing/2014/main" id="{C617D753-0BFE-F03F-2FC9-A6A0A67483F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136000" y="459000"/>
            <a:ext cx="7920000" cy="5940000"/>
          </a:xfrm>
          <a:prstGeom prst="rect">
            <a:avLst/>
          </a:prstGeom>
          <a:effectLst>
            <a:softEdge rad="317500"/>
          </a:effectLst>
        </p:spPr>
      </p:pic>
      <p:sp>
        <p:nvSpPr>
          <p:cNvPr id="4" name="ZoneTexte 3">
            <a:extLst>
              <a:ext uri="{FF2B5EF4-FFF2-40B4-BE49-F238E27FC236}">
                <a16:creationId xmlns:a16="http://schemas.microsoft.com/office/drawing/2014/main" id="{BC4E7FD7-CC58-B83E-A7C8-44E25D070F41}"/>
              </a:ext>
            </a:extLst>
          </p:cNvPr>
          <p:cNvSpPr txBox="1"/>
          <p:nvPr/>
        </p:nvSpPr>
        <p:spPr>
          <a:xfrm>
            <a:off x="3777521" y="5861187"/>
            <a:ext cx="7809875" cy="769441"/>
          </a:xfrm>
          <a:prstGeom prst="rect">
            <a:avLst/>
          </a:prstGeom>
          <a:noFill/>
        </p:spPr>
        <p:txBody>
          <a:bodyPr wrap="square" rtlCol="0">
            <a:spAutoFit/>
          </a:bodyPr>
          <a:lstStyle/>
          <a:p>
            <a:endParaRPr lang="fr-FR" sz="2000" dirty="0"/>
          </a:p>
          <a:p>
            <a:r>
              <a:rPr lang="fr-FR" sz="2400" b="1" dirty="0"/>
              <a:t>Chœur de la chapelle Saint-Jacques.</a:t>
            </a:r>
          </a:p>
        </p:txBody>
      </p:sp>
    </p:spTree>
    <p:extLst>
      <p:ext uri="{BB962C8B-B14F-4D97-AF65-F5344CB8AC3E}">
        <p14:creationId xmlns:p14="http://schemas.microsoft.com/office/powerpoint/2010/main" val="3479680933"/>
      </p:ext>
    </p:extLst>
  </p:cSld>
  <p:clrMapOvr>
    <a:masterClrMapping/>
  </p:clrMapOvr>
  <mc:AlternateContent xmlns:mc="http://schemas.openxmlformats.org/markup-compatibility/2006">
    <mc:Choice xmlns:p14="http://schemas.microsoft.com/office/powerpoint/2010/main" Requires="p14">
      <p:transition spd="slow" p14:dur="5000" advClick="0" advTm="8000">
        <p:dissolve/>
      </p:transition>
    </mc:Choice>
    <mc:Fallback>
      <p:transition spd="slow" advClick="0" advTm="8000">
        <p:dissolv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eau, ciel, nature&#10;&#10;Description générée automatiquement">
            <a:extLst>
              <a:ext uri="{FF2B5EF4-FFF2-40B4-BE49-F238E27FC236}">
                <a16:creationId xmlns:a16="http://schemas.microsoft.com/office/drawing/2014/main" id="{D335FD56-D7E5-1688-E24F-D8F766AF588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056000" y="149901"/>
            <a:ext cx="10080000" cy="6300000"/>
          </a:xfrm>
          <a:prstGeom prst="rect">
            <a:avLst/>
          </a:prstGeom>
          <a:effectLst>
            <a:softEdge rad="635000"/>
          </a:effectLst>
        </p:spPr>
      </p:pic>
      <p:sp>
        <p:nvSpPr>
          <p:cNvPr id="4" name="ZoneTexte 3">
            <a:extLst>
              <a:ext uri="{FF2B5EF4-FFF2-40B4-BE49-F238E27FC236}">
                <a16:creationId xmlns:a16="http://schemas.microsoft.com/office/drawing/2014/main" id="{B65C2F5F-4BBE-1BFC-046A-03A8CE2CCADB}"/>
              </a:ext>
            </a:extLst>
          </p:cNvPr>
          <p:cNvSpPr txBox="1"/>
          <p:nvPr/>
        </p:nvSpPr>
        <p:spPr>
          <a:xfrm>
            <a:off x="3972393" y="5618904"/>
            <a:ext cx="8544394" cy="830997"/>
          </a:xfrm>
          <a:prstGeom prst="rect">
            <a:avLst/>
          </a:prstGeom>
          <a:noFill/>
        </p:spPr>
        <p:txBody>
          <a:bodyPr wrap="square" rtlCol="0">
            <a:spAutoFit/>
          </a:bodyPr>
          <a:lstStyle/>
          <a:p>
            <a:endParaRPr lang="fr-FR" sz="2400" b="1" dirty="0"/>
          </a:p>
          <a:p>
            <a:r>
              <a:rPr lang="fr-FR" sz="2400" b="1" dirty="0"/>
              <a:t>Coucher de soleil aux </a:t>
            </a:r>
            <a:r>
              <a:rPr lang="fr-FR" sz="2400" b="1" dirty="0" err="1"/>
              <a:t>Aresquiers</a:t>
            </a:r>
            <a:r>
              <a:rPr lang="fr-FR" sz="2400" b="1" dirty="0"/>
              <a:t>.</a:t>
            </a:r>
          </a:p>
        </p:txBody>
      </p:sp>
    </p:spTree>
    <p:extLst>
      <p:ext uri="{BB962C8B-B14F-4D97-AF65-F5344CB8AC3E}">
        <p14:creationId xmlns:p14="http://schemas.microsoft.com/office/powerpoint/2010/main" val="1238320962"/>
      </p:ext>
    </p:extLst>
  </p:cSld>
  <p:clrMapOvr>
    <a:masterClrMapping/>
  </p:clrMapOvr>
  <mc:AlternateContent xmlns:mc="http://schemas.openxmlformats.org/markup-compatibility/2006">
    <mc:Choice xmlns:p14="http://schemas.microsoft.com/office/powerpoint/2010/main" Requires="p14">
      <p:transition spd="slow" p14:dur="5000" advClick="0" advTm="8000">
        <p:dissolve/>
      </p:transition>
    </mc:Choice>
    <mc:Fallback>
      <p:transition spd="slow" advClick="0" advTm="8000">
        <p:dissolv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nature, ciel, rive&#10;&#10;Description générée automatiquement">
            <a:extLst>
              <a:ext uri="{FF2B5EF4-FFF2-40B4-BE49-F238E27FC236}">
                <a16:creationId xmlns:a16="http://schemas.microsoft.com/office/drawing/2014/main" id="{5178954D-4F2B-C490-B328-AF933E57A1D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092000" y="301500"/>
            <a:ext cx="10008000" cy="6255000"/>
          </a:xfrm>
          <a:prstGeom prst="rect">
            <a:avLst/>
          </a:prstGeom>
          <a:effectLst>
            <a:softEdge rad="635000"/>
          </a:effectLst>
        </p:spPr>
      </p:pic>
      <p:sp>
        <p:nvSpPr>
          <p:cNvPr id="4" name="ZoneTexte 3">
            <a:extLst>
              <a:ext uri="{FF2B5EF4-FFF2-40B4-BE49-F238E27FC236}">
                <a16:creationId xmlns:a16="http://schemas.microsoft.com/office/drawing/2014/main" id="{22DC7243-1914-24D4-48D3-4B4CFFBD6093}"/>
              </a:ext>
            </a:extLst>
          </p:cNvPr>
          <p:cNvSpPr txBox="1"/>
          <p:nvPr/>
        </p:nvSpPr>
        <p:spPr>
          <a:xfrm>
            <a:off x="4122295" y="5817836"/>
            <a:ext cx="9039069" cy="738664"/>
          </a:xfrm>
          <a:prstGeom prst="rect">
            <a:avLst/>
          </a:prstGeom>
          <a:noFill/>
        </p:spPr>
        <p:txBody>
          <a:bodyPr wrap="square" rtlCol="0">
            <a:spAutoFit/>
          </a:bodyPr>
          <a:lstStyle/>
          <a:p>
            <a:endParaRPr lang="fr-FR" dirty="0"/>
          </a:p>
          <a:p>
            <a:r>
              <a:rPr lang="fr-FR" sz="2400" b="1" dirty="0"/>
              <a:t>La plage à Frontignan-Plage.</a:t>
            </a:r>
          </a:p>
        </p:txBody>
      </p:sp>
    </p:spTree>
    <p:extLst>
      <p:ext uri="{BB962C8B-B14F-4D97-AF65-F5344CB8AC3E}">
        <p14:creationId xmlns:p14="http://schemas.microsoft.com/office/powerpoint/2010/main" val="457830233"/>
      </p:ext>
    </p:extLst>
  </p:cSld>
  <p:clrMapOvr>
    <a:masterClrMapping/>
  </p:clrMapOvr>
  <mc:AlternateContent xmlns:mc="http://schemas.openxmlformats.org/markup-compatibility/2006">
    <mc:Choice xmlns:p14="http://schemas.microsoft.com/office/powerpoint/2010/main" Requires="p14">
      <p:transition spd="slow" p14:dur="5000" advClick="0" advTm="8000">
        <p:dissolve/>
      </p:transition>
    </mc:Choice>
    <mc:Fallback>
      <p:transition spd="slow" advClick="0" advTm="8000">
        <p:dissolv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eau, Reliefs côtiers et océaniques, côte&#10;&#10;Description générée automatiquement">
            <a:extLst>
              <a:ext uri="{FF2B5EF4-FFF2-40B4-BE49-F238E27FC236}">
                <a16:creationId xmlns:a16="http://schemas.microsoft.com/office/drawing/2014/main" id="{BC682E92-3282-0295-1BE7-331A5458109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94807" y="345927"/>
            <a:ext cx="5238000" cy="3492000"/>
          </a:xfrm>
          <a:prstGeom prst="rect">
            <a:avLst/>
          </a:prstGeom>
          <a:ln w="88900" cap="sq" cmpd="thickThin">
            <a:solidFill>
              <a:srgbClr val="7030A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B0A41A25-84EA-D3A5-B2B9-F487EF9AF419}"/>
              </a:ext>
            </a:extLst>
          </p:cNvPr>
          <p:cNvSpPr txBox="1"/>
          <p:nvPr/>
        </p:nvSpPr>
        <p:spPr>
          <a:xfrm>
            <a:off x="539646" y="4036637"/>
            <a:ext cx="5352924" cy="461665"/>
          </a:xfrm>
          <a:prstGeom prst="rect">
            <a:avLst/>
          </a:prstGeom>
          <a:noFill/>
        </p:spPr>
        <p:txBody>
          <a:bodyPr wrap="square" rtlCol="0">
            <a:spAutoFit/>
          </a:bodyPr>
          <a:lstStyle/>
          <a:p>
            <a:r>
              <a:rPr lang="fr-FR" sz="2400" b="1"/>
              <a:t>Vue aérienne du lido de Frontignan </a:t>
            </a:r>
            <a:endParaRPr lang="fr-FR" sz="2400" b="1" dirty="0"/>
          </a:p>
        </p:txBody>
      </p:sp>
      <p:pic>
        <p:nvPicPr>
          <p:cNvPr id="5" name="Image 4">
            <a:extLst>
              <a:ext uri="{FF2B5EF4-FFF2-40B4-BE49-F238E27FC236}">
                <a16:creationId xmlns:a16="http://schemas.microsoft.com/office/drawing/2014/main" id="{509E2426-EBD7-14F4-45BD-EB6CF9C33CBE}"/>
              </a:ext>
            </a:extLst>
          </p:cNvPr>
          <p:cNvPicPr>
            <a:picLocks noChangeAspect="1"/>
          </p:cNvPicPr>
          <p:nvPr/>
        </p:nvPicPr>
        <p:blipFill>
          <a:blip r:embed="rId3"/>
          <a:stretch>
            <a:fillRect/>
          </a:stretch>
        </p:blipFill>
        <p:spPr>
          <a:xfrm>
            <a:off x="6065193" y="3246078"/>
            <a:ext cx="5832000" cy="3265920"/>
          </a:xfrm>
          <a:prstGeom prst="rect">
            <a:avLst/>
          </a:prstGeom>
          <a:ln w="88900" cap="sq" cmpd="thickThin">
            <a:solidFill>
              <a:srgbClr val="7030A0"/>
            </a:solidFill>
            <a:prstDash val="solid"/>
            <a:miter lim="800000"/>
          </a:ln>
          <a:effectLst>
            <a:innerShdw blurRad="76200">
              <a:srgbClr val="000000"/>
            </a:innerShdw>
          </a:effectLst>
        </p:spPr>
      </p:pic>
    </p:spTree>
    <p:extLst>
      <p:ext uri="{BB962C8B-B14F-4D97-AF65-F5344CB8AC3E}">
        <p14:creationId xmlns:p14="http://schemas.microsoft.com/office/powerpoint/2010/main" val="1116913613"/>
      </p:ext>
    </p:extLst>
  </p:cSld>
  <p:clrMapOvr>
    <a:masterClrMapping/>
  </p:clrMapOvr>
  <mc:AlternateContent xmlns:mc="http://schemas.openxmlformats.org/markup-compatibility/2006">
    <mc:Choice xmlns:p14="http://schemas.microsoft.com/office/powerpoint/2010/main" Requires="p14">
      <p:transition spd="slow" p14:dur="5000" advClick="0" advTm="8000">
        <p:dissolve/>
      </p:transition>
    </mc:Choice>
    <mc:Fallback>
      <p:transition spd="slow" advClick="0" advTm="8000">
        <p:dissolv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habits, personne, homme, femme&#10;&#10;Description générée automatiquement">
            <a:extLst>
              <a:ext uri="{FF2B5EF4-FFF2-40B4-BE49-F238E27FC236}">
                <a16:creationId xmlns:a16="http://schemas.microsoft.com/office/drawing/2014/main" id="{7540546A-0446-A0D4-25D1-6DE51311802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14728" y="3119203"/>
            <a:ext cx="5112000" cy="3408000"/>
          </a:xfrm>
          <a:prstGeom prst="rect">
            <a:avLst/>
          </a:prstGeom>
          <a:ln w="88900" cap="sq" cmpd="thickThin">
            <a:solidFill>
              <a:srgbClr val="7030A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23436F5C-0F96-0B81-7D2D-9B3706EF8D41}"/>
              </a:ext>
            </a:extLst>
          </p:cNvPr>
          <p:cNvSpPr txBox="1"/>
          <p:nvPr/>
        </p:nvSpPr>
        <p:spPr>
          <a:xfrm>
            <a:off x="115279" y="1813252"/>
            <a:ext cx="5411449" cy="1200329"/>
          </a:xfrm>
          <a:prstGeom prst="rect">
            <a:avLst/>
          </a:prstGeom>
          <a:noFill/>
        </p:spPr>
        <p:txBody>
          <a:bodyPr wrap="square" rtlCol="0">
            <a:spAutoFit/>
          </a:bodyPr>
          <a:lstStyle/>
          <a:p>
            <a:r>
              <a:rPr lang="fr-FR" sz="2400" b="1" dirty="0"/>
              <a:t> Juillet et août – Tous les mercredis de 18h à minuit | Place Vauban (Frontignan Plage – port Ouest)</a:t>
            </a:r>
          </a:p>
        </p:txBody>
      </p:sp>
      <p:pic>
        <p:nvPicPr>
          <p:cNvPr id="6" name="Image 5" descr="Une image contenant personne, habits, place de marché, Aliments naturels&#10;&#10;Description générée automatiquement">
            <a:extLst>
              <a:ext uri="{FF2B5EF4-FFF2-40B4-BE49-F238E27FC236}">
                <a16:creationId xmlns:a16="http://schemas.microsoft.com/office/drawing/2014/main" id="{FA9021BC-AE41-3EC7-B692-7E225C7896A6}"/>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950439" y="256082"/>
            <a:ext cx="5004000" cy="3336000"/>
          </a:xfrm>
          <a:prstGeom prst="rect">
            <a:avLst/>
          </a:prstGeom>
          <a:ln w="88900" cap="sq" cmpd="thickThin">
            <a:solidFill>
              <a:srgbClr val="7030A0"/>
            </a:solidFill>
            <a:prstDash val="solid"/>
            <a:miter lim="800000"/>
          </a:ln>
          <a:effectLst>
            <a:innerShdw blurRad="76200">
              <a:srgbClr val="000000"/>
            </a:innerShdw>
          </a:effectLst>
        </p:spPr>
      </p:pic>
      <p:sp>
        <p:nvSpPr>
          <p:cNvPr id="7" name="ZoneTexte 6">
            <a:extLst>
              <a:ext uri="{FF2B5EF4-FFF2-40B4-BE49-F238E27FC236}">
                <a16:creationId xmlns:a16="http://schemas.microsoft.com/office/drawing/2014/main" id="{D162BFBD-8942-AE59-2924-FE286C52CB65}"/>
              </a:ext>
            </a:extLst>
          </p:cNvPr>
          <p:cNvSpPr txBox="1"/>
          <p:nvPr/>
        </p:nvSpPr>
        <p:spPr>
          <a:xfrm>
            <a:off x="6807464" y="3853707"/>
            <a:ext cx="5611318" cy="1938992"/>
          </a:xfrm>
          <a:prstGeom prst="rect">
            <a:avLst/>
          </a:prstGeom>
          <a:noFill/>
        </p:spPr>
        <p:txBody>
          <a:bodyPr wrap="square" rtlCol="0">
            <a:spAutoFit/>
          </a:bodyPr>
          <a:lstStyle/>
          <a:p>
            <a:r>
              <a:rPr lang="fr-FR" sz="2400" b="1" dirty="0"/>
              <a:t>Dédié aux produits bio et circuits courts, le marché paysan réunit les producteurs de saveurs du terroir et produits frais. Tous les adeptes du bien-manger s’y donnent rendez-vous.</a:t>
            </a:r>
          </a:p>
        </p:txBody>
      </p:sp>
    </p:spTree>
    <p:extLst>
      <p:ext uri="{BB962C8B-B14F-4D97-AF65-F5344CB8AC3E}">
        <p14:creationId xmlns:p14="http://schemas.microsoft.com/office/powerpoint/2010/main" val="506336368"/>
      </p:ext>
    </p:extLst>
  </p:cSld>
  <p:clrMapOvr>
    <a:masterClrMapping/>
  </p:clrMapOvr>
  <mc:AlternateContent xmlns:mc="http://schemas.openxmlformats.org/markup-compatibility/2006">
    <mc:Choice xmlns:p14="http://schemas.microsoft.com/office/powerpoint/2010/main" Requires="p14">
      <p:transition spd="slow" p14:dur="5000" advClick="0" advTm="8000">
        <p:dissolve/>
      </p:transition>
    </mc:Choice>
    <mc:Fallback>
      <p:transition spd="slow" advClick="0" advTm="8000">
        <p:dissolv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place de marché, ciel, scène&#10;&#10;Description générée automatiquement">
            <a:extLst>
              <a:ext uri="{FF2B5EF4-FFF2-40B4-BE49-F238E27FC236}">
                <a16:creationId xmlns:a16="http://schemas.microsoft.com/office/drawing/2014/main" id="{122BAD1D-2830-69A6-6AC5-394E5F7052A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57005" y="855845"/>
            <a:ext cx="5015723" cy="3348000"/>
          </a:xfrm>
          <a:prstGeom prst="rect">
            <a:avLst/>
          </a:prstGeom>
          <a:ln w="88900" cap="sq" cmpd="thickThin">
            <a:solidFill>
              <a:srgbClr val="7030A0"/>
            </a:solidFill>
            <a:prstDash val="solid"/>
            <a:miter lim="800000"/>
          </a:ln>
          <a:effectLst>
            <a:innerShdw blurRad="76200">
              <a:srgbClr val="000000"/>
            </a:innerShdw>
          </a:effectLst>
        </p:spPr>
      </p:pic>
      <p:pic>
        <p:nvPicPr>
          <p:cNvPr id="7" name="Image 6" descr="Une image contenant plein air, bâtiment, parapluie, pot de fleurs&#10;&#10;Description générée automatiquement">
            <a:extLst>
              <a:ext uri="{FF2B5EF4-FFF2-40B4-BE49-F238E27FC236}">
                <a16:creationId xmlns:a16="http://schemas.microsoft.com/office/drawing/2014/main" id="{C96C7993-BA8C-53CD-E1EC-694D9E458E32}"/>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455831" y="2749368"/>
            <a:ext cx="5079164" cy="3384000"/>
          </a:xfrm>
          <a:prstGeom prst="rect">
            <a:avLst/>
          </a:prstGeom>
          <a:ln w="88900" cap="sq" cmpd="thickThin">
            <a:solidFill>
              <a:srgbClr val="7030A0"/>
            </a:solidFill>
            <a:prstDash val="solid"/>
            <a:miter lim="800000"/>
          </a:ln>
          <a:effectLst>
            <a:innerShdw blurRad="76200">
              <a:srgbClr val="000000"/>
            </a:innerShdw>
          </a:effectLst>
        </p:spPr>
      </p:pic>
      <p:sp>
        <p:nvSpPr>
          <p:cNvPr id="8" name="ZoneTexte 7">
            <a:extLst>
              <a:ext uri="{FF2B5EF4-FFF2-40B4-BE49-F238E27FC236}">
                <a16:creationId xmlns:a16="http://schemas.microsoft.com/office/drawing/2014/main" id="{24CB8215-BEE7-E019-C5D3-6902051F03D6}"/>
              </a:ext>
            </a:extLst>
          </p:cNvPr>
          <p:cNvSpPr txBox="1"/>
          <p:nvPr/>
        </p:nvSpPr>
        <p:spPr>
          <a:xfrm>
            <a:off x="6096000" y="221521"/>
            <a:ext cx="5726243" cy="2308324"/>
          </a:xfrm>
          <a:prstGeom prst="rect">
            <a:avLst/>
          </a:prstGeom>
          <a:noFill/>
        </p:spPr>
        <p:txBody>
          <a:bodyPr wrap="square" rtlCol="0">
            <a:spAutoFit/>
          </a:bodyPr>
          <a:lstStyle/>
          <a:p>
            <a:r>
              <a:rPr lang="fr-FR" sz="2400" b="1"/>
              <a:t>Tous les mardis, ne manquez pas non plus le Grand Marché de Marseillan qui se tient tout au long de l'année dans le cœur de la ville. Là aussi, vous pourrez y dénicher toutes sortes de produits alimentaires comme artisanaux.</a:t>
            </a:r>
            <a:endParaRPr lang="fr-FR" sz="2400" b="1" dirty="0"/>
          </a:p>
        </p:txBody>
      </p:sp>
    </p:spTree>
    <p:extLst>
      <p:ext uri="{BB962C8B-B14F-4D97-AF65-F5344CB8AC3E}">
        <p14:creationId xmlns:p14="http://schemas.microsoft.com/office/powerpoint/2010/main" val="2541056154"/>
      </p:ext>
    </p:extLst>
  </p:cSld>
  <p:clrMapOvr>
    <a:masterClrMapping/>
  </p:clrMapOvr>
  <mc:AlternateContent xmlns:mc="http://schemas.openxmlformats.org/markup-compatibility/2006">
    <mc:Choice xmlns:p14="http://schemas.microsoft.com/office/powerpoint/2010/main" Requires="p14">
      <p:transition spd="slow" p14:dur="5000" advClick="0" advTm="8000">
        <p:dissolve/>
      </p:transition>
    </mc:Choice>
    <mc:Fallback>
      <p:transition spd="slow" advClick="0" advTm="8000">
        <p:dissolv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arbre, ciel, bâtiment&#10;&#10;Description générée automatiquement">
            <a:extLst>
              <a:ext uri="{FF2B5EF4-FFF2-40B4-BE49-F238E27FC236}">
                <a16:creationId xmlns:a16="http://schemas.microsoft.com/office/drawing/2014/main" id="{0ED3E195-8F59-5A24-E60A-A078BFE530C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39777" y="3147935"/>
            <a:ext cx="4512000" cy="3384000"/>
          </a:xfrm>
          <a:prstGeom prst="rect">
            <a:avLst/>
          </a:prstGeom>
          <a:ln w="88900" cap="sq" cmpd="thickThin">
            <a:solidFill>
              <a:srgbClr val="7030A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E88A709C-4C7B-65B8-EFDA-FE28A9C866F9}"/>
              </a:ext>
            </a:extLst>
          </p:cNvPr>
          <p:cNvSpPr txBox="1"/>
          <p:nvPr/>
        </p:nvSpPr>
        <p:spPr>
          <a:xfrm>
            <a:off x="569626" y="2686270"/>
            <a:ext cx="5096656" cy="461665"/>
          </a:xfrm>
          <a:prstGeom prst="rect">
            <a:avLst/>
          </a:prstGeom>
          <a:noFill/>
        </p:spPr>
        <p:txBody>
          <a:bodyPr wrap="square" rtlCol="0">
            <a:spAutoFit/>
          </a:bodyPr>
          <a:lstStyle/>
          <a:p>
            <a:r>
              <a:rPr lang="fr-FR" sz="2400" b="1"/>
              <a:t>FRONTIGNAN LA PEYRADE</a:t>
            </a:r>
            <a:endParaRPr lang="fr-FR" sz="2400" b="1" dirty="0"/>
          </a:p>
        </p:txBody>
      </p:sp>
      <p:pic>
        <p:nvPicPr>
          <p:cNvPr id="6" name="Image 5" descr="Une image contenant plein air, eau, lac, bateau&#10;&#10;Description générée automatiquement">
            <a:extLst>
              <a:ext uri="{FF2B5EF4-FFF2-40B4-BE49-F238E27FC236}">
                <a16:creationId xmlns:a16="http://schemas.microsoft.com/office/drawing/2014/main" id="{CC940A1B-2016-68AA-3860-0444D253E86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193107" y="303935"/>
            <a:ext cx="6659116" cy="2844000"/>
          </a:xfrm>
          <a:prstGeom prst="rect">
            <a:avLst/>
          </a:prstGeom>
          <a:ln w="88900" cap="sq" cmpd="thickThin">
            <a:solidFill>
              <a:srgbClr val="7030A0"/>
            </a:solidFill>
            <a:prstDash val="solid"/>
            <a:miter lim="800000"/>
          </a:ln>
          <a:effectLst>
            <a:innerShdw blurRad="76200">
              <a:srgbClr val="000000"/>
            </a:innerShdw>
          </a:effectLst>
        </p:spPr>
      </p:pic>
      <p:sp>
        <p:nvSpPr>
          <p:cNvPr id="7" name="ZoneTexte 6">
            <a:extLst>
              <a:ext uri="{FF2B5EF4-FFF2-40B4-BE49-F238E27FC236}">
                <a16:creationId xmlns:a16="http://schemas.microsoft.com/office/drawing/2014/main" id="{A0A3A552-23BE-AA6D-26B6-BE439FC75760}"/>
              </a:ext>
            </a:extLst>
          </p:cNvPr>
          <p:cNvSpPr txBox="1"/>
          <p:nvPr/>
        </p:nvSpPr>
        <p:spPr>
          <a:xfrm>
            <a:off x="6625653" y="3198167"/>
            <a:ext cx="6659116" cy="461665"/>
          </a:xfrm>
          <a:prstGeom prst="rect">
            <a:avLst/>
          </a:prstGeom>
          <a:noFill/>
        </p:spPr>
        <p:txBody>
          <a:bodyPr wrap="square" rtlCol="0">
            <a:spAutoFit/>
          </a:bodyPr>
          <a:lstStyle/>
          <a:p>
            <a:r>
              <a:rPr lang="fr-FR" sz="2400" b="1" dirty="0"/>
              <a:t>Tournoi de joutes Frontignan</a:t>
            </a:r>
          </a:p>
        </p:txBody>
      </p:sp>
    </p:spTree>
    <p:extLst>
      <p:ext uri="{BB962C8B-B14F-4D97-AF65-F5344CB8AC3E}">
        <p14:creationId xmlns:p14="http://schemas.microsoft.com/office/powerpoint/2010/main" val="4233077737"/>
      </p:ext>
    </p:extLst>
  </p:cSld>
  <p:clrMapOvr>
    <a:masterClrMapping/>
  </p:clrMapOvr>
  <mc:AlternateContent xmlns:mc="http://schemas.openxmlformats.org/markup-compatibility/2006">
    <mc:Choice xmlns:p14="http://schemas.microsoft.com/office/powerpoint/2010/main" Requires="p14">
      <p:transition spd="slow" p14:dur="5000" advClick="0" advTm="8000">
        <p:dissolve/>
      </p:transition>
    </mc:Choice>
    <mc:Fallback>
      <p:transition spd="slow" advClick="0" advTm="8000">
        <p:dissolv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0B8F50A9-7158-B426-F86F-127602CA6BAF}"/>
              </a:ext>
            </a:extLst>
          </p:cNvPr>
          <p:cNvSpPr txBox="1"/>
          <p:nvPr/>
        </p:nvSpPr>
        <p:spPr>
          <a:xfrm>
            <a:off x="1993691" y="539487"/>
            <a:ext cx="11122702" cy="584775"/>
          </a:xfrm>
          <a:prstGeom prst="rect">
            <a:avLst/>
          </a:prstGeom>
          <a:noFill/>
        </p:spPr>
        <p:txBody>
          <a:bodyPr wrap="square" rtlCol="0">
            <a:spAutoFit/>
          </a:bodyPr>
          <a:lstStyle/>
          <a:p>
            <a:r>
              <a:rPr lang="fr-FR" sz="3200" b="1" dirty="0"/>
              <a:t>Lorient Vous a Présenté Frontignan –Hérault -</a:t>
            </a:r>
          </a:p>
        </p:txBody>
      </p:sp>
      <p:sp>
        <p:nvSpPr>
          <p:cNvPr id="3" name="ZoneTexte 2">
            <a:extLst>
              <a:ext uri="{FF2B5EF4-FFF2-40B4-BE49-F238E27FC236}">
                <a16:creationId xmlns:a16="http://schemas.microsoft.com/office/drawing/2014/main" id="{7F92A9F8-13B6-F33F-B424-DA659443F8F5}"/>
              </a:ext>
            </a:extLst>
          </p:cNvPr>
          <p:cNvSpPr txBox="1"/>
          <p:nvPr/>
        </p:nvSpPr>
        <p:spPr>
          <a:xfrm>
            <a:off x="3028013" y="1274165"/>
            <a:ext cx="10388184" cy="584775"/>
          </a:xfrm>
          <a:prstGeom prst="rect">
            <a:avLst/>
          </a:prstGeom>
          <a:noFill/>
        </p:spPr>
        <p:txBody>
          <a:bodyPr wrap="square" rtlCol="0">
            <a:spAutoFit/>
          </a:bodyPr>
          <a:lstStyle/>
          <a:p>
            <a:r>
              <a:rPr lang="fr-FR" sz="3200" b="1" dirty="0"/>
              <a:t>Sur Une Suggestion De </a:t>
            </a:r>
            <a:r>
              <a:rPr lang="fr-FR" sz="3200" b="1" dirty="0" err="1"/>
              <a:t>JackDidier</a:t>
            </a:r>
            <a:endParaRPr lang="fr-FR" sz="3200" b="1" dirty="0"/>
          </a:p>
        </p:txBody>
      </p:sp>
      <p:sp>
        <p:nvSpPr>
          <p:cNvPr id="4" name="ZoneTexte 3">
            <a:extLst>
              <a:ext uri="{FF2B5EF4-FFF2-40B4-BE49-F238E27FC236}">
                <a16:creationId xmlns:a16="http://schemas.microsoft.com/office/drawing/2014/main" id="{FAE892D4-C421-8017-C11D-4A3B82C2AA2F}"/>
              </a:ext>
            </a:extLst>
          </p:cNvPr>
          <p:cNvSpPr txBox="1"/>
          <p:nvPr/>
        </p:nvSpPr>
        <p:spPr>
          <a:xfrm>
            <a:off x="4302177" y="2016097"/>
            <a:ext cx="7360170" cy="584775"/>
          </a:xfrm>
          <a:prstGeom prst="rect">
            <a:avLst/>
          </a:prstGeom>
          <a:noFill/>
        </p:spPr>
        <p:txBody>
          <a:bodyPr wrap="square" rtlCol="0">
            <a:spAutoFit/>
          </a:bodyPr>
          <a:lstStyle/>
          <a:p>
            <a:r>
              <a:rPr lang="fr-FR" sz="3200" b="1" dirty="0"/>
              <a:t>Merci De Votre Visite</a:t>
            </a:r>
          </a:p>
        </p:txBody>
      </p:sp>
      <p:sp>
        <p:nvSpPr>
          <p:cNvPr id="5" name="ZoneTexte 4">
            <a:extLst>
              <a:ext uri="{FF2B5EF4-FFF2-40B4-BE49-F238E27FC236}">
                <a16:creationId xmlns:a16="http://schemas.microsoft.com/office/drawing/2014/main" id="{90E08634-7F84-3FA2-A8D3-B436C2AA1A71}"/>
              </a:ext>
            </a:extLst>
          </p:cNvPr>
          <p:cNvSpPr txBox="1"/>
          <p:nvPr/>
        </p:nvSpPr>
        <p:spPr>
          <a:xfrm>
            <a:off x="3597639" y="2758029"/>
            <a:ext cx="8379501" cy="584775"/>
          </a:xfrm>
          <a:prstGeom prst="rect">
            <a:avLst/>
          </a:prstGeom>
          <a:noFill/>
        </p:spPr>
        <p:txBody>
          <a:bodyPr wrap="square" rtlCol="0">
            <a:spAutoFit/>
          </a:bodyPr>
          <a:lstStyle/>
          <a:p>
            <a:r>
              <a:rPr lang="fr-FR" sz="3200" b="1" dirty="0"/>
              <a:t>Les Images Et Le Son Du  Net</a:t>
            </a:r>
          </a:p>
        </p:txBody>
      </p:sp>
      <p:sp>
        <p:nvSpPr>
          <p:cNvPr id="6" name="ZoneTexte 5">
            <a:extLst>
              <a:ext uri="{FF2B5EF4-FFF2-40B4-BE49-F238E27FC236}">
                <a16:creationId xmlns:a16="http://schemas.microsoft.com/office/drawing/2014/main" id="{16FDF6FA-F416-BAAF-889E-EC7821DFCB10}"/>
              </a:ext>
            </a:extLst>
          </p:cNvPr>
          <p:cNvSpPr txBox="1"/>
          <p:nvPr/>
        </p:nvSpPr>
        <p:spPr>
          <a:xfrm>
            <a:off x="5756223" y="3515197"/>
            <a:ext cx="7360170" cy="584775"/>
          </a:xfrm>
          <a:prstGeom prst="rect">
            <a:avLst/>
          </a:prstGeom>
          <a:noFill/>
        </p:spPr>
        <p:txBody>
          <a:bodyPr wrap="square" rtlCol="0">
            <a:spAutoFit/>
          </a:bodyPr>
          <a:lstStyle/>
          <a:p>
            <a:r>
              <a:rPr lang="fr-FR" sz="3200" b="1" dirty="0"/>
              <a:t>Daniel</a:t>
            </a:r>
          </a:p>
        </p:txBody>
      </p:sp>
    </p:spTree>
    <p:extLst>
      <p:ext uri="{BB962C8B-B14F-4D97-AF65-F5344CB8AC3E}">
        <p14:creationId xmlns:p14="http://schemas.microsoft.com/office/powerpoint/2010/main" val="2620296018"/>
      </p:ext>
    </p:extLst>
  </p:cSld>
  <p:clrMapOvr>
    <a:masterClrMapping/>
  </p:clrMapOvr>
  <mc:AlternateContent xmlns:mc="http://schemas.openxmlformats.org/markup-compatibility/2006">
    <mc:Choice xmlns:p14="http://schemas.microsoft.com/office/powerpoint/2010/main" Requires="p14">
      <p:transition spd="slow" p14:dur="5000" advClick="0" advTm="8000">
        <p:dissolve/>
      </p:transition>
    </mc:Choice>
    <mc:Fallback>
      <p:transition spd="slow" advClick="0" advTm="8000">
        <p:dissolv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102</TotalTime>
  <Words>600</Words>
  <Application>Microsoft Office PowerPoint</Application>
  <PresentationFormat>Grand écran</PresentationFormat>
  <Paragraphs>52</Paragraphs>
  <Slides>27</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27</vt:i4>
      </vt:variant>
    </vt:vector>
  </HeadingPairs>
  <TitlesOfParts>
    <vt:vector size="31"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Daniel Moulac</dc:creator>
  <cp:lastModifiedBy>Daniel Moulac</cp:lastModifiedBy>
  <cp:revision>5</cp:revision>
  <dcterms:created xsi:type="dcterms:W3CDTF">2024-05-16T13:05:20Z</dcterms:created>
  <dcterms:modified xsi:type="dcterms:W3CDTF">2024-05-17T08:09:55Z</dcterms:modified>
</cp:coreProperties>
</file>