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81" r:id="rId2"/>
    <p:sldId id="256" r:id="rId3"/>
    <p:sldId id="257" r:id="rId4"/>
    <p:sldId id="259" r:id="rId5"/>
    <p:sldId id="260" r:id="rId6"/>
    <p:sldId id="277" r:id="rId7"/>
    <p:sldId id="258" r:id="rId8"/>
    <p:sldId id="274" r:id="rId9"/>
    <p:sldId id="265" r:id="rId10"/>
    <p:sldId id="273" r:id="rId11"/>
    <p:sldId id="268" r:id="rId12"/>
    <p:sldId id="276" r:id="rId13"/>
    <p:sldId id="261" r:id="rId14"/>
    <p:sldId id="266" r:id="rId15"/>
    <p:sldId id="267" r:id="rId16"/>
    <p:sldId id="262" r:id="rId17"/>
    <p:sldId id="264" r:id="rId18"/>
    <p:sldId id="279"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 B" initials="AB" lastIdx="1" clrIdx="0">
    <p:extLst>
      <p:ext uri="{19B8F6BF-5375-455C-9EA6-DF929625EA0E}">
        <p15:presenceInfo xmlns:p15="http://schemas.microsoft.com/office/powerpoint/2012/main" userId="9888ba2688d4558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660"/>
  </p:normalViewPr>
  <p:slideViewPr>
    <p:cSldViewPr snapToGrid="0">
      <p:cViewPr varScale="1">
        <p:scale>
          <a:sx n="79" d="100"/>
          <a:sy n="79" d="100"/>
        </p:scale>
        <p:origin x="110"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308AD8-B81A-4D05-90DF-9C9512ED2DF1}" type="datetimeFigureOut">
              <a:rPr lang="fr-FR" smtClean="0"/>
              <a:t>22/05/2024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6CE3FD-D661-45E9-9D3D-F83F0CAE6522}" type="slidenum">
              <a:rPr lang="fr-FR" smtClean="0"/>
              <a:t>‹N°›</a:t>
            </a:fld>
            <a:endParaRPr lang="fr-FR"/>
          </a:p>
        </p:txBody>
      </p:sp>
    </p:spTree>
    <p:extLst>
      <p:ext uri="{BB962C8B-B14F-4D97-AF65-F5344CB8AC3E}">
        <p14:creationId xmlns:p14="http://schemas.microsoft.com/office/powerpoint/2010/main" val="3907086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29272-3C27-ACDE-364F-D0F57C35816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93AB74C-3506-81C0-0381-7165C72198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1DC3C98-E717-F80C-9284-EFAAC6CA672B}"/>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4A36CF28-050B-8AB8-E107-ABBBABB012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82FC5F-618F-7494-AB88-CD5ED0A41F43}"/>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838207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F32932-8632-667A-73C2-B9795B504A6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FC939B0-FA70-E238-95FF-139D025B139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0519582-0427-A555-BECD-CA77A472BDDB}"/>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3A2D9A87-2E6F-E3B3-124B-EF77D42A329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4C2C37-AEE6-2FE9-E197-ED8A61E27977}"/>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3568038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15EED2-53E2-30D1-0A86-1B50DB9FBE5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3BE472A-C323-A8D9-AD48-61063EE9DA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1F64603-6B37-415F-534A-CF6EB13152EF}"/>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1CFC424D-F19F-DD86-D400-B6343933F8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C8508C4-DFF9-08B1-ADEF-1CAE89C9BE6A}"/>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3166722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A0EC9F-0DDC-A8D2-E642-D2505031BB0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5496EB3-8D00-2FDF-1558-F82B8CC4728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61CDAC5-021E-CE91-3DCC-6739B48182C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1E9666C-D7CB-4B31-E319-D34EFF36E3A8}"/>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6" name="Espace réservé du pied de page 5">
            <a:extLst>
              <a:ext uri="{FF2B5EF4-FFF2-40B4-BE49-F238E27FC236}">
                <a16:creationId xmlns:a16="http://schemas.microsoft.com/office/drawing/2014/main" id="{02236DF5-5765-54F7-524E-54CA713EABE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736BF6A-7A6A-D444-ED61-28125DD57D74}"/>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2597539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31EA25-0A80-4876-243B-D6296A15B7E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3AED3BA-22F1-ADB7-FD00-79B61FFBDA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0A0B804-D693-62D8-89F3-91DF147C164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5B33300-0AE1-032F-E10C-5D4819291F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F3B79D6-6F61-251B-B28B-E7C799AE01D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2C33FF3-AE06-14D9-DA8F-635C9A1C0A8D}"/>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8" name="Espace réservé du pied de page 7">
            <a:extLst>
              <a:ext uri="{FF2B5EF4-FFF2-40B4-BE49-F238E27FC236}">
                <a16:creationId xmlns:a16="http://schemas.microsoft.com/office/drawing/2014/main" id="{9F01675D-75C2-0D9A-7011-CA422420EFE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A0E2104-5A31-8429-6D35-33F81191D9C7}"/>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2375018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F67175-E3ED-BA6A-2C5B-7A873EBD8D2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15A7168-DBB9-9131-D5CE-8B1A58589178}"/>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4" name="Espace réservé du pied de page 3">
            <a:extLst>
              <a:ext uri="{FF2B5EF4-FFF2-40B4-BE49-F238E27FC236}">
                <a16:creationId xmlns:a16="http://schemas.microsoft.com/office/drawing/2014/main" id="{A8E1E06A-CF5E-5E70-83D1-D57FEA53BC4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B4FCA46-A993-42AF-F586-6C6DAE9CA8B7}"/>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310150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F6ED303-8BFB-96B2-8978-09A4F38636CB}"/>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3" name="Espace réservé du pied de page 2">
            <a:extLst>
              <a:ext uri="{FF2B5EF4-FFF2-40B4-BE49-F238E27FC236}">
                <a16:creationId xmlns:a16="http://schemas.microsoft.com/office/drawing/2014/main" id="{AD7A78CC-9030-8333-CDF3-A7D85309FB2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769CEB2-1EA4-F1D8-D91C-E6551F21A81F}"/>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2074022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7EF20F-9A26-E868-7298-B261AFF67CA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9CCD96D-08C6-934C-2936-5F1C14D48F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9B24558-BF20-A525-408C-BC32AE4809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81B3406-6A12-8169-A5FD-DF08D4E3B9D5}"/>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6" name="Espace réservé du pied de page 5">
            <a:extLst>
              <a:ext uri="{FF2B5EF4-FFF2-40B4-BE49-F238E27FC236}">
                <a16:creationId xmlns:a16="http://schemas.microsoft.com/office/drawing/2014/main" id="{51A997F2-3CD5-7462-50E5-76728F570FD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81B619E-DEC0-E7FF-B02D-A55AF9F98203}"/>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1482956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4E7617-9257-0D17-91A5-890D6564747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ADC59EB-8E5C-2264-4E6D-0F2EEB579E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29405CC-6664-91E8-8C24-01B8042315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44577B-D047-652E-58C3-7646923CCD23}"/>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6" name="Espace réservé du pied de page 5">
            <a:extLst>
              <a:ext uri="{FF2B5EF4-FFF2-40B4-BE49-F238E27FC236}">
                <a16:creationId xmlns:a16="http://schemas.microsoft.com/office/drawing/2014/main" id="{26E1131A-3AF2-0BA5-FA46-941EE37188C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7358A3A-88E4-C275-5659-938189C902F4}"/>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4260137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5D5D94-5FB5-11F7-8F73-C8E1217B7AD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1F5C180-D36B-66D2-8342-7C4F520644C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B51-17EC-8594-D8BC-ECFED58F9756}"/>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13D3504F-4FBC-F08D-6E0E-EB39821A32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3774CE6-B27E-A6AD-AB5D-CF28F2FFC74C}"/>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1725287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EA8311B-2CEF-291F-487F-6C54BB35941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905ADF9-FED5-14DA-F3F2-642A4D35D06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B6B3F6E-CE81-53F3-DF74-0265F7C3E1D5}"/>
              </a:ext>
            </a:extLst>
          </p:cNvPr>
          <p:cNvSpPr>
            <a:spLocks noGrp="1"/>
          </p:cNvSpPr>
          <p:nvPr>
            <p:ph type="dt" sz="half" idx="10"/>
          </p:nvPr>
        </p:nvSpPr>
        <p:spPr/>
        <p:txBody>
          <a:bodyPr/>
          <a:lstStyle/>
          <a:p>
            <a:fld id="{5E57C2FA-AAB5-46D1-8F02-6B8D7391A614}"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5DCAA902-0764-EEF3-23AA-25E6AF532D3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D40981-9485-519E-FC3E-29A16857B924}"/>
              </a:ext>
            </a:extLst>
          </p:cNvPr>
          <p:cNvSpPr>
            <a:spLocks noGrp="1"/>
          </p:cNvSpPr>
          <p:nvPr>
            <p:ph type="sldNum" sz="quarter" idx="12"/>
          </p:nvPr>
        </p:nvSpPr>
        <p:spPr/>
        <p:txBody>
          <a:bodyPr/>
          <a:lstStyle/>
          <a:p>
            <a:fld id="{BBAD7D89-9E93-41C7-A0F2-1C8A15B20257}" type="slidenum">
              <a:rPr lang="fr-FR" smtClean="0"/>
              <a:t>‹N°›</a:t>
            </a:fld>
            <a:endParaRPr lang="fr-FR"/>
          </a:p>
        </p:txBody>
      </p:sp>
    </p:spTree>
    <p:extLst>
      <p:ext uri="{BB962C8B-B14F-4D97-AF65-F5344CB8AC3E}">
        <p14:creationId xmlns:p14="http://schemas.microsoft.com/office/powerpoint/2010/main" val="989587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F410903-B088-1913-778C-E3E04593CC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2FA042C-4792-A5EA-DE79-DDEAFFE3F8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7D6FB5F-76CF-D8E8-99EE-F68FA2345F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E57C2FA-AAB5-46D1-8F02-6B8D7391A614}" type="datetimeFigureOut">
              <a:rPr lang="fr-FR" smtClean="0"/>
              <a:t>22/05/2024</a:t>
            </a:fld>
            <a:endParaRPr lang="fr-FR"/>
          </a:p>
        </p:txBody>
      </p:sp>
      <p:sp>
        <p:nvSpPr>
          <p:cNvPr id="5" name="Espace réservé du pied de page 4">
            <a:extLst>
              <a:ext uri="{FF2B5EF4-FFF2-40B4-BE49-F238E27FC236}">
                <a16:creationId xmlns:a16="http://schemas.microsoft.com/office/drawing/2014/main" id="{1BA60C8F-CCBA-3BDE-0462-43B4FCD4A2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8489CC4-0EAA-38D3-C825-1598DD5C26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BAD7D89-9E93-41C7-A0F2-1C8A15B20257}" type="slidenum">
              <a:rPr lang="fr-FR" smtClean="0"/>
              <a:t>‹N°›</a:t>
            </a:fld>
            <a:endParaRPr lang="fr-FR"/>
          </a:p>
        </p:txBody>
      </p:sp>
    </p:spTree>
    <p:extLst>
      <p:ext uri="{BB962C8B-B14F-4D97-AF65-F5344CB8AC3E}">
        <p14:creationId xmlns:p14="http://schemas.microsoft.com/office/powerpoint/2010/main" val="897244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7.jpe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1.jpeg"/><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jpe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5.jpe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4.png"/><Relationship Id="rId5" Type="http://schemas.openxmlformats.org/officeDocument/2006/relationships/hyperlink" Target="https://youtu.be/_Mh7VzonRvI" TargetMode="External"/><Relationship Id="rId4" Type="http://schemas.openxmlformats.org/officeDocument/2006/relationships/hyperlink" Target="https://youtu.be/vWH5Ax-j1G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EDAE78-354C-4D37-EF54-1390E5BEB167}"/>
              </a:ext>
            </a:extLst>
          </p:cNvPr>
          <p:cNvSpPr>
            <a:spLocks noGrp="1"/>
          </p:cNvSpPr>
          <p:nvPr>
            <p:ph type="ctrTitle"/>
          </p:nvPr>
        </p:nvSpPr>
        <p:spPr>
          <a:xfrm>
            <a:off x="2000657" y="3213730"/>
            <a:ext cx="9144000" cy="1207452"/>
          </a:xfrm>
        </p:spPr>
        <p:txBody>
          <a:bodyPr>
            <a:normAutofit fontScale="90000"/>
          </a:bodyPr>
          <a:lstStyle/>
          <a:p>
            <a:r>
              <a:rPr lang="fr-FR" i="1" dirty="0">
                <a:latin typeface="Times New Roman" panose="02020603050405020304" pitchFamily="18" charset="0"/>
                <a:cs typeface="Times New Roman" panose="02020603050405020304" pitchFamily="18" charset="0"/>
              </a:rPr>
              <a:t>L’atelier de danses bretonnes</a:t>
            </a:r>
            <a:br>
              <a:rPr lang="fr-FR" i="1" dirty="0">
                <a:latin typeface="Times New Roman" panose="02020603050405020304" pitchFamily="18" charset="0"/>
                <a:cs typeface="Times New Roman" panose="02020603050405020304" pitchFamily="18" charset="0"/>
              </a:rPr>
            </a:br>
            <a:r>
              <a:rPr lang="fr-FR" i="1" dirty="0">
                <a:latin typeface="Times New Roman" panose="02020603050405020304" pitchFamily="18" charset="0"/>
                <a:cs typeface="Times New Roman" panose="02020603050405020304" pitchFamily="18" charset="0"/>
              </a:rPr>
              <a:t>vous présente un diaporama de</a:t>
            </a:r>
          </a:p>
        </p:txBody>
      </p:sp>
      <p:sp>
        <p:nvSpPr>
          <p:cNvPr id="3" name="Sous-titre 2">
            <a:extLst>
              <a:ext uri="{FF2B5EF4-FFF2-40B4-BE49-F238E27FC236}">
                <a16:creationId xmlns:a16="http://schemas.microsoft.com/office/drawing/2014/main" id="{2352698F-55E8-EEDF-C10F-6F7AD8072300}"/>
              </a:ext>
            </a:extLst>
          </p:cNvPr>
          <p:cNvSpPr>
            <a:spLocks noGrp="1"/>
          </p:cNvSpPr>
          <p:nvPr>
            <p:ph type="subTitle" idx="1"/>
          </p:nvPr>
        </p:nvSpPr>
        <p:spPr>
          <a:xfrm>
            <a:off x="1358629" y="5265247"/>
            <a:ext cx="9144000" cy="921324"/>
          </a:xfrm>
        </p:spPr>
        <p:txBody>
          <a:bodyPr>
            <a:normAutofit/>
          </a:bodyPr>
          <a:lstStyle/>
          <a:p>
            <a:r>
              <a:rPr lang="fr-FR" sz="5400" b="1" i="1" dirty="0">
                <a:latin typeface="Times New Roman" panose="02020603050405020304" pitchFamily="18" charset="0"/>
                <a:cs typeface="Times New Roman" panose="02020603050405020304" pitchFamily="18" charset="0"/>
              </a:rPr>
              <a:t>Danièle Le Nouveau</a:t>
            </a:r>
          </a:p>
        </p:txBody>
      </p:sp>
      <p:pic>
        <p:nvPicPr>
          <p:cNvPr id="5" name="Image 4">
            <a:extLst>
              <a:ext uri="{FF2B5EF4-FFF2-40B4-BE49-F238E27FC236}">
                <a16:creationId xmlns:a16="http://schemas.microsoft.com/office/drawing/2014/main" id="{86530200-00C4-3053-1A72-D7ACE25E16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264" y="97276"/>
            <a:ext cx="2728196" cy="2339543"/>
          </a:xfrm>
          <a:prstGeom prst="rect">
            <a:avLst/>
          </a:prstGeom>
        </p:spPr>
      </p:pic>
    </p:spTree>
    <p:extLst>
      <p:ext uri="{BB962C8B-B14F-4D97-AF65-F5344CB8AC3E}">
        <p14:creationId xmlns:p14="http://schemas.microsoft.com/office/powerpoint/2010/main" val="1242220647"/>
      </p:ext>
    </p:extLst>
  </p:cSld>
  <p:clrMapOvr>
    <a:masterClrMapping/>
  </p:clrMapOvr>
  <mc:AlternateContent xmlns:mc="http://schemas.openxmlformats.org/markup-compatibility/2006">
    <mc:Choice xmlns:p14="http://schemas.microsoft.com/office/powerpoint/2010/main" Requires="p14">
      <p:transition spd="med" p14:dur="700" advTm="4000">
        <p:fade/>
      </p:transition>
    </mc:Choice>
    <mc:Fallback>
      <p:transition spd="med" advTm="4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1037" name="Rectangle 103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32" name="Picture 8" descr="Kerlouan dans le Finistère, 2011 ©AFP - FRED TANNEAU">
            <a:extLst>
              <a:ext uri="{FF2B5EF4-FFF2-40B4-BE49-F238E27FC236}">
                <a16:creationId xmlns:a16="http://schemas.microsoft.com/office/drawing/2014/main" id="{C40592EF-A230-518A-D094-7E7B7F8172E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9"/>
          <a:stretch/>
        </p:blipFill>
        <p:spPr bwMode="auto">
          <a:xfrm>
            <a:off x="-1504" y="0"/>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3C9AC356-1113-8E3C-A33D-9254A4B88EC4}"/>
              </a:ext>
            </a:extLst>
          </p:cNvPr>
          <p:cNvSpPr txBox="1"/>
          <p:nvPr/>
        </p:nvSpPr>
        <p:spPr>
          <a:xfrm>
            <a:off x="4190902" y="2529916"/>
            <a:ext cx="4891552" cy="2246769"/>
          </a:xfrm>
          <a:prstGeom prst="rect">
            <a:avLst/>
          </a:prstGeom>
          <a:noFill/>
        </p:spPr>
        <p:txBody>
          <a:bodyPr wrap="square" rtlCol="0">
            <a:spAutoFit/>
          </a:bodyPr>
          <a:lstStyle/>
          <a:p>
            <a:r>
              <a:rPr lang="fr-FR" sz="7000" b="1" dirty="0">
                <a:solidFill>
                  <a:srgbClr val="FFFF00"/>
                </a:solidFill>
              </a:rPr>
              <a:t>Pays Pagan</a:t>
            </a:r>
          </a:p>
          <a:p>
            <a:r>
              <a:rPr lang="fr-FR" sz="7000" b="1" dirty="0">
                <a:solidFill>
                  <a:srgbClr val="FFFF00"/>
                </a:solidFill>
              </a:rPr>
              <a:t>Bro Bagan</a:t>
            </a:r>
          </a:p>
        </p:txBody>
      </p:sp>
      <p:pic>
        <p:nvPicPr>
          <p:cNvPr id="3" name="Dmusique pour pays pagan">
            <a:hlinkClick r:id="" action="ppaction://media"/>
            <a:extLst>
              <a:ext uri="{FF2B5EF4-FFF2-40B4-BE49-F238E27FC236}">
                <a16:creationId xmlns:a16="http://schemas.microsoft.com/office/drawing/2014/main" id="{06886F31-9077-11FA-2C38-1F3AF6A4DBC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76838" y="5942959"/>
            <a:ext cx="609600" cy="609600"/>
          </a:xfrm>
          <a:prstGeom prst="rect">
            <a:avLst/>
          </a:prstGeom>
        </p:spPr>
      </p:pic>
      <p:sp>
        <p:nvSpPr>
          <p:cNvPr id="4" name="ZoneTexte 3">
            <a:extLst>
              <a:ext uri="{FF2B5EF4-FFF2-40B4-BE49-F238E27FC236}">
                <a16:creationId xmlns:a16="http://schemas.microsoft.com/office/drawing/2014/main" id="{EFF297FF-81C9-1D51-28B4-E45845B14A3F}"/>
              </a:ext>
            </a:extLst>
          </p:cNvPr>
          <p:cNvSpPr txBox="1"/>
          <p:nvPr/>
        </p:nvSpPr>
        <p:spPr>
          <a:xfrm>
            <a:off x="7231615" y="6247759"/>
            <a:ext cx="4958861" cy="400110"/>
          </a:xfrm>
          <a:prstGeom prst="rect">
            <a:avLst/>
          </a:prstGeom>
          <a:noFill/>
        </p:spPr>
        <p:txBody>
          <a:bodyPr wrap="square" rtlCol="0">
            <a:spAutoFit/>
          </a:bodyPr>
          <a:lstStyle/>
          <a:p>
            <a:r>
              <a:rPr lang="fr-FR" sz="2000" b="1" dirty="0">
                <a:solidFill>
                  <a:schemeClr val="accent6">
                    <a:lumMod val="20000"/>
                    <a:lumOff val="80000"/>
                  </a:schemeClr>
                </a:solidFill>
              </a:rPr>
              <a:t>Pour avancer, cliquez sur la barre espace</a:t>
            </a:r>
          </a:p>
        </p:txBody>
      </p:sp>
    </p:spTree>
    <p:extLst>
      <p:ext uri="{BB962C8B-B14F-4D97-AF65-F5344CB8AC3E}">
        <p14:creationId xmlns:p14="http://schemas.microsoft.com/office/powerpoint/2010/main" val="37528976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par>
                          <p:cTn id="13" fill="hold">
                            <p:stCondLst>
                              <p:cond delay="2000"/>
                            </p:stCondLst>
                            <p:childTnLst>
                              <p:par>
                                <p:cTn id="14" presetID="1" presetClass="mediacall" presetSubtype="0" fill="hold" nodeType="afterEffect">
                                  <p:stCondLst>
                                    <p:cond delay="0"/>
                                  </p:stCondLst>
                                  <p:childTnLst>
                                    <p:cmd type="call" cmd="playFrom(0.0)">
                                      <p:cBhvr>
                                        <p:cTn id="15"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6" repeatCount="indefinite" fill="hold" display="0">
                  <p:stCondLst>
                    <p:cond delay="indefinite"/>
                  </p:stCondLst>
                  <p:endCondLst>
                    <p:cond evt="onStopAudio" delay="0">
                      <p:tgtEl>
                        <p:sldTgt/>
                      </p:tgtEl>
                    </p:cond>
                  </p:endCondLst>
                </p:cTn>
                <p:tgtEl>
                  <p:spTgt spid="3"/>
                </p:tgtEl>
              </p:cMediaNode>
            </p:audio>
          </p:childTnLst>
        </p:cTn>
      </p:par>
    </p:tnLst>
    <p:bldLst>
      <p:bldP spid="5"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074" name="Picture 2" descr="La Bretagne vu par différentes cartes">
            <a:extLst>
              <a:ext uri="{FF2B5EF4-FFF2-40B4-BE49-F238E27FC236}">
                <a16:creationId xmlns:a16="http://schemas.microsoft.com/office/drawing/2014/main" id="{C0FB77D7-FAB0-90EF-6FA3-AB867DE3BE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908" r="1" b="25365"/>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8748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074" name="Picture 2" descr="La Bretagne vu par différentes cartes">
            <a:extLst>
              <a:ext uri="{FF2B5EF4-FFF2-40B4-BE49-F238E27FC236}">
                <a16:creationId xmlns:a16="http://schemas.microsoft.com/office/drawing/2014/main" id="{C0FB77D7-FAB0-90EF-6FA3-AB867DE3BE71}"/>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14000"/>
                    </a14:imgEffect>
                    <a14:imgEffect>
                      <a14:brightnessContrast bright="20000"/>
                    </a14:imgEffect>
                  </a14:imgLayer>
                </a14:imgProps>
              </a:ext>
              <a:ext uri="{28A0092B-C50C-407E-A947-70E740481C1C}">
                <a14:useLocalDpi xmlns:a14="http://schemas.microsoft.com/office/drawing/2010/main" val="0"/>
              </a:ext>
            </a:extLst>
          </a:blip>
          <a:srcRect l="10247" t="5908" r="63243" b="66427"/>
          <a:stretch/>
        </p:blipFill>
        <p:spPr bwMode="auto">
          <a:xfrm>
            <a:off x="162825" y="71822"/>
            <a:ext cx="5645197" cy="482068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3" name="ZoneTexte 2">
            <a:extLst>
              <a:ext uri="{FF2B5EF4-FFF2-40B4-BE49-F238E27FC236}">
                <a16:creationId xmlns:a16="http://schemas.microsoft.com/office/drawing/2014/main" id="{C42E1D3C-4C10-FDA8-2AA7-89FD38A74153}"/>
              </a:ext>
            </a:extLst>
          </p:cNvPr>
          <p:cNvSpPr txBox="1"/>
          <p:nvPr/>
        </p:nvSpPr>
        <p:spPr>
          <a:xfrm>
            <a:off x="162826" y="5175395"/>
            <a:ext cx="5051970" cy="1477328"/>
          </a:xfrm>
          <a:prstGeom prst="rect">
            <a:avLst/>
          </a:prstGeom>
          <a:noFill/>
        </p:spPr>
        <p:txBody>
          <a:bodyPr wrap="square">
            <a:spAutoFit/>
          </a:bodyPr>
          <a:lstStyle/>
          <a:p>
            <a:pPr algn="just"/>
            <a:r>
              <a:rPr lang="fr-FR" dirty="0"/>
              <a:t>Le pays </a:t>
            </a:r>
            <a:r>
              <a:rPr lang="fr-FR" dirty="0" err="1"/>
              <a:t>pagan</a:t>
            </a:r>
            <a:r>
              <a:rPr lang="fr-FR" dirty="0"/>
              <a:t> est un tout petit territoire du Finistère Nord, coincé entre le nord-est du Bas Leon et le nord Ouest du Haut Leon. 6 communes le composent, dont </a:t>
            </a:r>
            <a:r>
              <a:rPr lang="fr-FR" dirty="0" err="1"/>
              <a:t>Brignogan</a:t>
            </a:r>
            <a:r>
              <a:rPr lang="fr-FR" dirty="0"/>
              <a:t>, Kerlouan, </a:t>
            </a:r>
            <a:r>
              <a:rPr lang="fr-FR" dirty="0" err="1"/>
              <a:t>Guisseny</a:t>
            </a:r>
            <a:r>
              <a:rPr lang="fr-FR" dirty="0"/>
              <a:t> et Plouguerneau</a:t>
            </a:r>
          </a:p>
        </p:txBody>
      </p:sp>
      <p:sp>
        <p:nvSpPr>
          <p:cNvPr id="10" name="ZoneTexte 9">
            <a:extLst>
              <a:ext uri="{FF2B5EF4-FFF2-40B4-BE49-F238E27FC236}">
                <a16:creationId xmlns:a16="http://schemas.microsoft.com/office/drawing/2014/main" id="{A12598FC-CDAB-D8CF-2710-B4EACD308879}"/>
              </a:ext>
            </a:extLst>
          </p:cNvPr>
          <p:cNvSpPr txBox="1"/>
          <p:nvPr/>
        </p:nvSpPr>
        <p:spPr>
          <a:xfrm>
            <a:off x="5931666" y="71822"/>
            <a:ext cx="6097508" cy="738664"/>
          </a:xfrm>
          <a:prstGeom prst="rect">
            <a:avLst/>
          </a:prstGeom>
          <a:noFill/>
        </p:spPr>
        <p:txBody>
          <a:bodyPr wrap="square">
            <a:spAutoFit/>
          </a:bodyPr>
          <a:lstStyle/>
          <a:p>
            <a:pPr algn="just"/>
            <a:r>
              <a:rPr lang="fr-FR" sz="1400" dirty="0"/>
              <a:t>Son littoral ouvert sur la Manche, est balayé par les vents de Nord Ouest. Une multitude de rochers érodés par la mer hérissent la côte. L’ensemble est d’une incroyable beauté, sauvage et ensorcelante </a:t>
            </a:r>
          </a:p>
        </p:txBody>
      </p:sp>
      <p:pic>
        <p:nvPicPr>
          <p:cNvPr id="11" name="Picture 2" descr="Photos du pays pagan - Bretagne">
            <a:extLst>
              <a:ext uri="{FF2B5EF4-FFF2-40B4-BE49-F238E27FC236}">
                <a16:creationId xmlns:a16="http://schemas.microsoft.com/office/drawing/2014/main" id="{A2AC0AD0-9100-4987-9821-4AB0EC4E57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744498"/>
            <a:ext cx="5948478" cy="59484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05670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pic>
        <p:nvPicPr>
          <p:cNvPr id="5124" name="Picture 4" descr="Pays Pagan - Maïwenn">
            <a:extLst>
              <a:ext uri="{FF2B5EF4-FFF2-40B4-BE49-F238E27FC236}">
                <a16:creationId xmlns:a16="http://schemas.microsoft.com/office/drawing/2014/main" id="{F80726CA-F5BC-A3CD-7D41-CA606A60CF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3989" y="72428"/>
            <a:ext cx="4751958" cy="35670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6" name="Picture 6" descr="Le Pays Pagan, Meneham et la pointe de Pontusval - Terres Celtes">
            <a:extLst>
              <a:ext uri="{FF2B5EF4-FFF2-40B4-BE49-F238E27FC236}">
                <a16:creationId xmlns:a16="http://schemas.microsoft.com/office/drawing/2014/main" id="{0F18FD9A-A224-76B2-097B-3BD2924B37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5862" y="3142354"/>
            <a:ext cx="2447294" cy="36776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8" name="Picture 8" descr="Brignogan-Plages | Le Pays Pagan - Bretagne Télé">
            <a:extLst>
              <a:ext uri="{FF2B5EF4-FFF2-40B4-BE49-F238E27FC236}">
                <a16:creationId xmlns:a16="http://schemas.microsoft.com/office/drawing/2014/main" id="{4D6CE176-451B-4D2D-59F5-9B09BA9F0F3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2402"/>
          <a:stretch/>
        </p:blipFill>
        <p:spPr bwMode="auto">
          <a:xfrm>
            <a:off x="244286" y="72428"/>
            <a:ext cx="5851714" cy="2883382"/>
          </a:xfrm>
          <a:prstGeom prst="rect">
            <a:avLst/>
          </a:prstGeom>
          <a:ln w="19050">
            <a:solidFill>
              <a:schemeClr val="accent4">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30" name="Picture 10" descr="Avril au Pays Pagan - Une Vie de Setter">
            <a:extLst>
              <a:ext uri="{FF2B5EF4-FFF2-40B4-BE49-F238E27FC236}">
                <a16:creationId xmlns:a16="http://schemas.microsoft.com/office/drawing/2014/main" id="{990243CB-D099-43C2-A80D-836BEFBB148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3643"/>
          <a:stretch/>
        </p:blipFill>
        <p:spPr bwMode="auto">
          <a:xfrm>
            <a:off x="4569359" y="3820562"/>
            <a:ext cx="5177490" cy="29650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2909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1000" fill="hold"/>
                                        <p:tgtEl>
                                          <p:spTgt spid="5124"/>
                                        </p:tgtEl>
                                        <p:attrNameLst>
                                          <p:attrName>ppt_w</p:attrName>
                                        </p:attrNameLst>
                                      </p:cBhvr>
                                      <p:tavLst>
                                        <p:tav tm="0">
                                          <p:val>
                                            <p:fltVal val="0"/>
                                          </p:val>
                                        </p:tav>
                                        <p:tav tm="100000">
                                          <p:val>
                                            <p:strVal val="#ppt_w"/>
                                          </p:val>
                                        </p:tav>
                                      </p:tavLst>
                                    </p:anim>
                                    <p:anim calcmode="lin" valueType="num">
                                      <p:cBhvr>
                                        <p:cTn id="8" dur="1000" fill="hold"/>
                                        <p:tgtEl>
                                          <p:spTgt spid="5124"/>
                                        </p:tgtEl>
                                        <p:attrNameLst>
                                          <p:attrName>ppt_h</p:attrName>
                                        </p:attrNameLst>
                                      </p:cBhvr>
                                      <p:tavLst>
                                        <p:tav tm="0">
                                          <p:val>
                                            <p:fltVal val="0"/>
                                          </p:val>
                                        </p:tav>
                                        <p:tav tm="100000">
                                          <p:val>
                                            <p:strVal val="#ppt_h"/>
                                          </p:val>
                                        </p:tav>
                                      </p:tavLst>
                                    </p:anim>
                                    <p:anim calcmode="lin" valueType="num">
                                      <p:cBhvr>
                                        <p:cTn id="9" dur="1000" fill="hold"/>
                                        <p:tgtEl>
                                          <p:spTgt spid="5124"/>
                                        </p:tgtEl>
                                        <p:attrNameLst>
                                          <p:attrName>style.rotation</p:attrName>
                                        </p:attrNameLst>
                                      </p:cBhvr>
                                      <p:tavLst>
                                        <p:tav tm="0">
                                          <p:val>
                                            <p:fltVal val="90"/>
                                          </p:val>
                                        </p:tav>
                                        <p:tav tm="100000">
                                          <p:val>
                                            <p:fltVal val="0"/>
                                          </p:val>
                                        </p:tav>
                                      </p:tavLst>
                                    </p:anim>
                                    <p:animEffect transition="in" filter="fade">
                                      <p:cBhvr>
                                        <p:cTn id="10" dur="1000"/>
                                        <p:tgtEl>
                                          <p:spTgt spid="512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130"/>
                                        </p:tgtEl>
                                        <p:attrNameLst>
                                          <p:attrName>style.visibility</p:attrName>
                                        </p:attrNameLst>
                                      </p:cBhvr>
                                      <p:to>
                                        <p:strVal val="visible"/>
                                      </p:to>
                                    </p:set>
                                    <p:anim calcmode="lin" valueType="num">
                                      <p:cBhvr>
                                        <p:cTn id="15" dur="1000" fill="hold"/>
                                        <p:tgtEl>
                                          <p:spTgt spid="5130"/>
                                        </p:tgtEl>
                                        <p:attrNameLst>
                                          <p:attrName>ppt_w</p:attrName>
                                        </p:attrNameLst>
                                      </p:cBhvr>
                                      <p:tavLst>
                                        <p:tav tm="0">
                                          <p:val>
                                            <p:fltVal val="0"/>
                                          </p:val>
                                        </p:tav>
                                        <p:tav tm="100000">
                                          <p:val>
                                            <p:strVal val="#ppt_w"/>
                                          </p:val>
                                        </p:tav>
                                      </p:tavLst>
                                    </p:anim>
                                    <p:anim calcmode="lin" valueType="num">
                                      <p:cBhvr>
                                        <p:cTn id="16" dur="1000" fill="hold"/>
                                        <p:tgtEl>
                                          <p:spTgt spid="5130"/>
                                        </p:tgtEl>
                                        <p:attrNameLst>
                                          <p:attrName>ppt_h</p:attrName>
                                        </p:attrNameLst>
                                      </p:cBhvr>
                                      <p:tavLst>
                                        <p:tav tm="0">
                                          <p:val>
                                            <p:fltVal val="0"/>
                                          </p:val>
                                        </p:tav>
                                        <p:tav tm="100000">
                                          <p:val>
                                            <p:strVal val="#ppt_h"/>
                                          </p:val>
                                        </p:tav>
                                      </p:tavLst>
                                    </p:anim>
                                    <p:anim calcmode="lin" valueType="num">
                                      <p:cBhvr>
                                        <p:cTn id="17" dur="1000" fill="hold"/>
                                        <p:tgtEl>
                                          <p:spTgt spid="5130"/>
                                        </p:tgtEl>
                                        <p:attrNameLst>
                                          <p:attrName>style.rotation</p:attrName>
                                        </p:attrNameLst>
                                      </p:cBhvr>
                                      <p:tavLst>
                                        <p:tav tm="0">
                                          <p:val>
                                            <p:fltVal val="90"/>
                                          </p:val>
                                        </p:tav>
                                        <p:tav tm="100000">
                                          <p:val>
                                            <p:fltVal val="0"/>
                                          </p:val>
                                        </p:tav>
                                      </p:tavLst>
                                    </p:anim>
                                    <p:animEffect transition="in" filter="fade">
                                      <p:cBhvr>
                                        <p:cTn id="18" dur="1000"/>
                                        <p:tgtEl>
                                          <p:spTgt spid="5130"/>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5126"/>
                                        </p:tgtEl>
                                        <p:attrNameLst>
                                          <p:attrName>style.visibility</p:attrName>
                                        </p:attrNameLst>
                                      </p:cBhvr>
                                      <p:to>
                                        <p:strVal val="visible"/>
                                      </p:to>
                                    </p:set>
                                    <p:anim calcmode="lin" valueType="num">
                                      <p:cBhvr>
                                        <p:cTn id="23" dur="1000" fill="hold"/>
                                        <p:tgtEl>
                                          <p:spTgt spid="5126"/>
                                        </p:tgtEl>
                                        <p:attrNameLst>
                                          <p:attrName>ppt_w</p:attrName>
                                        </p:attrNameLst>
                                      </p:cBhvr>
                                      <p:tavLst>
                                        <p:tav tm="0">
                                          <p:val>
                                            <p:fltVal val="0"/>
                                          </p:val>
                                        </p:tav>
                                        <p:tav tm="100000">
                                          <p:val>
                                            <p:strVal val="#ppt_w"/>
                                          </p:val>
                                        </p:tav>
                                      </p:tavLst>
                                    </p:anim>
                                    <p:anim calcmode="lin" valueType="num">
                                      <p:cBhvr>
                                        <p:cTn id="24" dur="1000" fill="hold"/>
                                        <p:tgtEl>
                                          <p:spTgt spid="5126"/>
                                        </p:tgtEl>
                                        <p:attrNameLst>
                                          <p:attrName>ppt_h</p:attrName>
                                        </p:attrNameLst>
                                      </p:cBhvr>
                                      <p:tavLst>
                                        <p:tav tm="0">
                                          <p:val>
                                            <p:fltVal val="0"/>
                                          </p:val>
                                        </p:tav>
                                        <p:tav tm="100000">
                                          <p:val>
                                            <p:strVal val="#ppt_h"/>
                                          </p:val>
                                        </p:tav>
                                      </p:tavLst>
                                    </p:anim>
                                    <p:anim calcmode="lin" valueType="num">
                                      <p:cBhvr>
                                        <p:cTn id="25" dur="1000" fill="hold"/>
                                        <p:tgtEl>
                                          <p:spTgt spid="5126"/>
                                        </p:tgtEl>
                                        <p:attrNameLst>
                                          <p:attrName>style.rotation</p:attrName>
                                        </p:attrNameLst>
                                      </p:cBhvr>
                                      <p:tavLst>
                                        <p:tav tm="0">
                                          <p:val>
                                            <p:fltVal val="90"/>
                                          </p:val>
                                        </p:tav>
                                        <p:tav tm="100000">
                                          <p:val>
                                            <p:fltVal val="0"/>
                                          </p:val>
                                        </p:tav>
                                      </p:tavLst>
                                    </p:anim>
                                    <p:animEffect transition="in" filter="fade">
                                      <p:cBhvr>
                                        <p:cTn id="26" dur="1000"/>
                                        <p:tgtEl>
                                          <p:spTgt spid="5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pic>
        <p:nvPicPr>
          <p:cNvPr id="8194" name="Picture 2" descr="Photos du pays pagan - Bretagne">
            <a:extLst>
              <a:ext uri="{FF2B5EF4-FFF2-40B4-BE49-F238E27FC236}">
                <a16:creationId xmlns:a16="http://schemas.microsoft.com/office/drawing/2014/main" id="{C61C56E5-22E3-FBE6-2F29-3CD39C9BFE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827" y="131975"/>
            <a:ext cx="4067377" cy="40673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198" name="Picture 6" descr="Plage Kerlouan 🏖️ Finistère, France - caractéristiques détaillées, carte,  photos">
            <a:extLst>
              <a:ext uri="{FF2B5EF4-FFF2-40B4-BE49-F238E27FC236}">
                <a16:creationId xmlns:a16="http://schemas.microsoft.com/office/drawing/2014/main" id="{9E577166-6640-93CB-C67A-A5D765BB69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1925" y="3512958"/>
            <a:ext cx="4057248" cy="30355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6" name="Picture 2" descr="Le Pays Pagan, Meneham et la pointe de Pontusval - Terres Celtes">
            <a:extLst>
              <a:ext uri="{FF2B5EF4-FFF2-40B4-BE49-F238E27FC236}">
                <a16:creationId xmlns:a16="http://schemas.microsoft.com/office/drawing/2014/main" id="{C9C8774F-BC70-552E-FACF-657E91BDBB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82894" y="131975"/>
            <a:ext cx="3458278" cy="51833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Drapeau-pavillon Pays Pagan">
            <a:extLst>
              <a:ext uri="{FF2B5EF4-FFF2-40B4-BE49-F238E27FC236}">
                <a16:creationId xmlns:a16="http://schemas.microsoft.com/office/drawing/2014/main" id="{E0B16922-D7AA-F3AE-9633-47318C9E6DA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95348" y="309484"/>
            <a:ext cx="3933825" cy="262386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267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198"/>
                                        </p:tgtEl>
                                        <p:attrNameLst>
                                          <p:attrName>style.visibility</p:attrName>
                                        </p:attrNameLst>
                                      </p:cBhvr>
                                      <p:to>
                                        <p:strVal val="visible"/>
                                      </p:to>
                                    </p:set>
                                    <p:anim calcmode="lin" valueType="num">
                                      <p:cBhvr>
                                        <p:cTn id="7" dur="500" fill="hold"/>
                                        <p:tgtEl>
                                          <p:spTgt spid="8198"/>
                                        </p:tgtEl>
                                        <p:attrNameLst>
                                          <p:attrName>ppt_w</p:attrName>
                                        </p:attrNameLst>
                                      </p:cBhvr>
                                      <p:tavLst>
                                        <p:tav tm="0">
                                          <p:val>
                                            <p:fltVal val="0"/>
                                          </p:val>
                                        </p:tav>
                                        <p:tav tm="100000">
                                          <p:val>
                                            <p:strVal val="#ppt_w"/>
                                          </p:val>
                                        </p:tav>
                                      </p:tavLst>
                                    </p:anim>
                                    <p:anim calcmode="lin" valueType="num">
                                      <p:cBhvr>
                                        <p:cTn id="8" dur="500" fill="hold"/>
                                        <p:tgtEl>
                                          <p:spTgt spid="8198"/>
                                        </p:tgtEl>
                                        <p:attrNameLst>
                                          <p:attrName>ppt_h</p:attrName>
                                        </p:attrNameLst>
                                      </p:cBhvr>
                                      <p:tavLst>
                                        <p:tav tm="0">
                                          <p:val>
                                            <p:fltVal val="0"/>
                                          </p:val>
                                        </p:tav>
                                        <p:tav tm="100000">
                                          <p:val>
                                            <p:strVal val="#ppt_h"/>
                                          </p:val>
                                        </p:tav>
                                      </p:tavLst>
                                    </p:anim>
                                    <p:animEffect transition="in" filter="fade">
                                      <p:cBhvr>
                                        <p:cTn id="9" dur="500"/>
                                        <p:tgtEl>
                                          <p:spTgt spid="8198"/>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28"/>
                                        </p:tgtEl>
                                        <p:attrNameLst>
                                          <p:attrName>style.visibility</p:attrName>
                                        </p:attrNameLst>
                                      </p:cBhvr>
                                      <p:to>
                                        <p:strVal val="visible"/>
                                      </p:to>
                                    </p:set>
                                    <p:animEffect transition="in" filter="fade">
                                      <p:cBhvr>
                                        <p:cTn id="21" dur="1000"/>
                                        <p:tgtEl>
                                          <p:spTgt spid="1028"/>
                                        </p:tgtEl>
                                      </p:cBhvr>
                                    </p:animEffect>
                                    <p:anim calcmode="lin" valueType="num">
                                      <p:cBhvr>
                                        <p:cTn id="22" dur="1000" fill="hold"/>
                                        <p:tgtEl>
                                          <p:spTgt spid="1028"/>
                                        </p:tgtEl>
                                        <p:attrNameLst>
                                          <p:attrName>ppt_x</p:attrName>
                                        </p:attrNameLst>
                                      </p:cBhvr>
                                      <p:tavLst>
                                        <p:tav tm="0">
                                          <p:val>
                                            <p:strVal val="#ppt_x"/>
                                          </p:val>
                                        </p:tav>
                                        <p:tav tm="100000">
                                          <p:val>
                                            <p:strVal val="#ppt_x"/>
                                          </p:val>
                                        </p:tav>
                                      </p:tavLst>
                                    </p:anim>
                                    <p:anim calcmode="lin" valueType="num">
                                      <p:cBhvr>
                                        <p:cTn id="23"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8" name="ZoneTexte 7">
            <a:extLst>
              <a:ext uri="{FF2B5EF4-FFF2-40B4-BE49-F238E27FC236}">
                <a16:creationId xmlns:a16="http://schemas.microsoft.com/office/drawing/2014/main" id="{FA6A3545-64BB-5A06-B6C6-8FD9F405AE60}"/>
              </a:ext>
            </a:extLst>
          </p:cNvPr>
          <p:cNvSpPr txBox="1"/>
          <p:nvPr/>
        </p:nvSpPr>
        <p:spPr>
          <a:xfrm>
            <a:off x="1510" y="155988"/>
            <a:ext cx="7541537" cy="338554"/>
          </a:xfrm>
          <a:prstGeom prst="rect">
            <a:avLst/>
          </a:prstGeom>
          <a:noFill/>
        </p:spPr>
        <p:txBody>
          <a:bodyPr wrap="square">
            <a:spAutoFit/>
          </a:bodyPr>
          <a:lstStyle/>
          <a:p>
            <a:pPr algn="just"/>
            <a:r>
              <a:rPr lang="fr-FR" sz="1600" dirty="0"/>
              <a:t>Savez-vous comment on appelle les habitants du pays Pagan ?</a:t>
            </a:r>
            <a:endParaRPr lang="fr-FR" dirty="0"/>
          </a:p>
        </p:txBody>
      </p:sp>
      <p:sp>
        <p:nvSpPr>
          <p:cNvPr id="10" name="ZoneTexte 9">
            <a:extLst>
              <a:ext uri="{FF2B5EF4-FFF2-40B4-BE49-F238E27FC236}">
                <a16:creationId xmlns:a16="http://schemas.microsoft.com/office/drawing/2014/main" id="{EA5C383B-067D-0DCE-A51A-B512A9401BB1}"/>
              </a:ext>
            </a:extLst>
          </p:cNvPr>
          <p:cNvSpPr txBox="1"/>
          <p:nvPr/>
        </p:nvSpPr>
        <p:spPr>
          <a:xfrm>
            <a:off x="1572" y="1206644"/>
            <a:ext cx="12190428" cy="338554"/>
          </a:xfrm>
          <a:prstGeom prst="rect">
            <a:avLst/>
          </a:prstGeom>
          <a:noFill/>
        </p:spPr>
        <p:txBody>
          <a:bodyPr wrap="square">
            <a:spAutoFit/>
          </a:bodyPr>
          <a:lstStyle/>
          <a:p>
            <a:pPr algn="just"/>
            <a:r>
              <a:rPr lang="fr-FR" sz="1600" dirty="0"/>
              <a:t>En vérité, Paganiz viendrait plutôt du latin paganus, habitant d’un pagus (bourg, petite communauté de vie…).  </a:t>
            </a:r>
          </a:p>
        </p:txBody>
      </p:sp>
      <p:sp>
        <p:nvSpPr>
          <p:cNvPr id="3" name="ZoneTexte 2">
            <a:extLst>
              <a:ext uri="{FF2B5EF4-FFF2-40B4-BE49-F238E27FC236}">
                <a16:creationId xmlns:a16="http://schemas.microsoft.com/office/drawing/2014/main" id="{CDFE2016-A44D-F6B4-C606-CE90CAE0132B}"/>
              </a:ext>
            </a:extLst>
          </p:cNvPr>
          <p:cNvSpPr txBox="1"/>
          <p:nvPr/>
        </p:nvSpPr>
        <p:spPr>
          <a:xfrm>
            <a:off x="1572" y="544862"/>
            <a:ext cx="12190428" cy="584775"/>
          </a:xfrm>
          <a:prstGeom prst="rect">
            <a:avLst/>
          </a:prstGeom>
          <a:noFill/>
        </p:spPr>
        <p:txBody>
          <a:bodyPr wrap="square">
            <a:spAutoFit/>
          </a:bodyPr>
          <a:lstStyle/>
          <a:p>
            <a:r>
              <a:rPr lang="fr-FR" sz="1600" dirty="0"/>
              <a:t>Les habitants du littoral s’appellent les Paganiz. On a souvent prétendu que ce mot signifiait «  païen »… dans un pays qui était loin de l’être. Le pays Pagan se situant entre Haut et Bas Leon, il était lui aussi soumis au code moral et spirituel de l’Eglise.</a:t>
            </a:r>
          </a:p>
        </p:txBody>
      </p:sp>
      <p:pic>
        <p:nvPicPr>
          <p:cNvPr id="6" name="Picture 2" descr="Odoo image and text block">
            <a:extLst>
              <a:ext uri="{FF2B5EF4-FFF2-40B4-BE49-F238E27FC236}">
                <a16:creationId xmlns:a16="http://schemas.microsoft.com/office/drawing/2014/main" id="{FA0695A9-7036-1381-48FC-17538DEB0D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335" y="1622206"/>
            <a:ext cx="3634943" cy="51265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6" name="Picture 2" descr="Odoo image and text block">
            <a:extLst>
              <a:ext uri="{FF2B5EF4-FFF2-40B4-BE49-F238E27FC236}">
                <a16:creationId xmlns:a16="http://schemas.microsoft.com/office/drawing/2014/main" id="{D1280C49-B4B2-0407-332D-5E8F3CFE14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5145" y="1622206"/>
            <a:ext cx="3846994" cy="51265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Odoo image and text block">
            <a:extLst>
              <a:ext uri="{FF2B5EF4-FFF2-40B4-BE49-F238E27FC236}">
                <a16:creationId xmlns:a16="http://schemas.microsoft.com/office/drawing/2014/main" id="{8080C4E8-80A3-D71B-AD41-5B0DEB05E6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45006" y="1622206"/>
            <a:ext cx="3225469" cy="51265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39757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p:cTn id="28" dur="500" fill="hold"/>
                                        <p:tgtEl>
                                          <p:spTgt spid="1026"/>
                                        </p:tgtEl>
                                        <p:attrNameLst>
                                          <p:attrName>ppt_w</p:attrName>
                                        </p:attrNameLst>
                                      </p:cBhvr>
                                      <p:tavLst>
                                        <p:tav tm="0">
                                          <p:val>
                                            <p:fltVal val="0"/>
                                          </p:val>
                                        </p:tav>
                                        <p:tav tm="100000">
                                          <p:val>
                                            <p:strVal val="#ppt_w"/>
                                          </p:val>
                                        </p:tav>
                                      </p:tavLst>
                                    </p:anim>
                                    <p:anim calcmode="lin" valueType="num">
                                      <p:cBhvr>
                                        <p:cTn id="29" dur="500" fill="hold"/>
                                        <p:tgtEl>
                                          <p:spTgt spid="1026"/>
                                        </p:tgtEl>
                                        <p:attrNameLst>
                                          <p:attrName>ppt_h</p:attrName>
                                        </p:attrNameLst>
                                      </p:cBhvr>
                                      <p:tavLst>
                                        <p:tav tm="0">
                                          <p:val>
                                            <p:fltVal val="0"/>
                                          </p:val>
                                        </p:tav>
                                        <p:tav tm="100000">
                                          <p:val>
                                            <p:strVal val="#ppt_h"/>
                                          </p:val>
                                        </p:tav>
                                      </p:tavLst>
                                    </p:anim>
                                    <p:animEffect transition="in" filter="fade">
                                      <p:cBhvr>
                                        <p:cTn id="30" dur="500"/>
                                        <p:tgtEl>
                                          <p:spTgt spid="102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1028"/>
                                        </p:tgtEl>
                                        <p:attrNameLst>
                                          <p:attrName>style.visibility</p:attrName>
                                        </p:attrNameLst>
                                      </p:cBhvr>
                                      <p:to>
                                        <p:strVal val="visible"/>
                                      </p:to>
                                    </p:set>
                                    <p:anim calcmode="lin" valueType="num">
                                      <p:cBhvr>
                                        <p:cTn id="35" dur="500" fill="hold"/>
                                        <p:tgtEl>
                                          <p:spTgt spid="1028"/>
                                        </p:tgtEl>
                                        <p:attrNameLst>
                                          <p:attrName>ppt_w</p:attrName>
                                        </p:attrNameLst>
                                      </p:cBhvr>
                                      <p:tavLst>
                                        <p:tav tm="0">
                                          <p:val>
                                            <p:fltVal val="0"/>
                                          </p:val>
                                        </p:tav>
                                        <p:tav tm="100000">
                                          <p:val>
                                            <p:strVal val="#ppt_w"/>
                                          </p:val>
                                        </p:tav>
                                      </p:tavLst>
                                    </p:anim>
                                    <p:anim calcmode="lin" valueType="num">
                                      <p:cBhvr>
                                        <p:cTn id="36" dur="500" fill="hold"/>
                                        <p:tgtEl>
                                          <p:spTgt spid="1028"/>
                                        </p:tgtEl>
                                        <p:attrNameLst>
                                          <p:attrName>ppt_h</p:attrName>
                                        </p:attrNameLst>
                                      </p:cBhvr>
                                      <p:tavLst>
                                        <p:tav tm="0">
                                          <p:val>
                                            <p:fltVal val="0"/>
                                          </p:val>
                                        </p:tav>
                                        <p:tav tm="100000">
                                          <p:val>
                                            <p:strVal val="#ppt_h"/>
                                          </p:val>
                                        </p:tav>
                                      </p:tavLst>
                                    </p:anim>
                                    <p:animEffect transition="in" filter="fade">
                                      <p:cBhvr>
                                        <p:cTn id="3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2" descr="Récolte du goémon d’épave, rejeté par la mer. (Document Écomusée de Plouguerneau)">
            <a:extLst>
              <a:ext uri="{FF2B5EF4-FFF2-40B4-BE49-F238E27FC236}">
                <a16:creationId xmlns:a16="http://schemas.microsoft.com/office/drawing/2014/main" id="{C286D184-4246-EF91-8D60-A527FB9AB8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000"/>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6151" name="Rectangle 615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85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ZoneTexte 1">
            <a:extLst>
              <a:ext uri="{FF2B5EF4-FFF2-40B4-BE49-F238E27FC236}">
                <a16:creationId xmlns:a16="http://schemas.microsoft.com/office/drawing/2014/main" id="{FAB49C96-AE95-4D14-FAF9-EEA44CD0A218}"/>
              </a:ext>
            </a:extLst>
          </p:cNvPr>
          <p:cNvSpPr txBox="1"/>
          <p:nvPr/>
        </p:nvSpPr>
        <p:spPr>
          <a:xfrm>
            <a:off x="523875" y="425950"/>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600">
                <a:solidFill>
                  <a:schemeClr val="tx1">
                    <a:lumMod val="85000"/>
                    <a:lumOff val="15000"/>
                  </a:schemeClr>
                </a:solidFill>
                <a:latin typeface="+mj-lt"/>
                <a:ea typeface="+mj-ea"/>
                <a:cs typeface="+mj-cs"/>
              </a:rPr>
              <a:t>LES GOËMONIERS</a:t>
            </a:r>
          </a:p>
        </p:txBody>
      </p:sp>
      <p:cxnSp>
        <p:nvCxnSpPr>
          <p:cNvPr id="6153" name="Straight Connector 615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35069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6155" name="Straight Connector 615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4356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5300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C736A030-E502-52B4-1B9B-14DFD3979334}"/>
              </a:ext>
            </a:extLst>
          </p:cNvPr>
          <p:cNvSpPr txBox="1"/>
          <p:nvPr/>
        </p:nvSpPr>
        <p:spPr>
          <a:xfrm>
            <a:off x="88760" y="113975"/>
            <a:ext cx="11828900" cy="1323439"/>
          </a:xfrm>
          <a:prstGeom prst="rect">
            <a:avLst/>
          </a:prstGeom>
          <a:noFill/>
        </p:spPr>
        <p:txBody>
          <a:bodyPr wrap="square">
            <a:spAutoFit/>
          </a:bodyPr>
          <a:lstStyle/>
          <a:p>
            <a:pPr algn="just"/>
            <a:r>
              <a:rPr lang="fr-FR" sz="2000" dirty="0"/>
              <a:t>Les Paganiz furent des travailleurs rudes et pauvres. Comme partout sur le littoral breton, ils récoltaient le goëmon pour chauffer leurs demeures, fabriquer des pains de soude qu’ils revendaient, améliorant ainsi leur ordinaire. Ils en faisaient aussi de l’engrais pour fertiliser leurs lopins de terre où poussaient les pommes de terre et le blé.</a:t>
            </a:r>
          </a:p>
        </p:txBody>
      </p:sp>
      <p:pic>
        <p:nvPicPr>
          <p:cNvPr id="2052" name="Picture 4">
            <a:extLst>
              <a:ext uri="{FF2B5EF4-FFF2-40B4-BE49-F238E27FC236}">
                <a16:creationId xmlns:a16="http://schemas.microsoft.com/office/drawing/2014/main" id="{5B203114-BE18-260B-C776-A35D7C47413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03579" y="1493044"/>
            <a:ext cx="6081369" cy="38719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49409E0B-BFEC-748A-002F-AD4B9CA0E5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3555" y="1740693"/>
            <a:ext cx="5334105" cy="48220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635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500" fill="hold"/>
                                        <p:tgtEl>
                                          <p:spTgt spid="2052"/>
                                        </p:tgtEl>
                                        <p:attrNameLst>
                                          <p:attrName>ppt_w</p:attrName>
                                        </p:attrNameLst>
                                      </p:cBhvr>
                                      <p:tavLst>
                                        <p:tav tm="0">
                                          <p:val>
                                            <p:fltVal val="0"/>
                                          </p:val>
                                        </p:tav>
                                        <p:tav tm="100000">
                                          <p:val>
                                            <p:strVal val="#ppt_w"/>
                                          </p:val>
                                        </p:tav>
                                      </p:tavLst>
                                    </p:anim>
                                    <p:anim calcmode="lin" valueType="num">
                                      <p:cBhvr>
                                        <p:cTn id="8" dur="500" fill="hold"/>
                                        <p:tgtEl>
                                          <p:spTgt spid="2052"/>
                                        </p:tgtEl>
                                        <p:attrNameLst>
                                          <p:attrName>ppt_h</p:attrName>
                                        </p:attrNameLst>
                                      </p:cBhvr>
                                      <p:tavLst>
                                        <p:tav tm="0">
                                          <p:val>
                                            <p:fltVal val="0"/>
                                          </p:val>
                                        </p:tav>
                                        <p:tav tm="100000">
                                          <p:val>
                                            <p:strVal val="#ppt_h"/>
                                          </p:val>
                                        </p:tav>
                                      </p:tavLst>
                                    </p:anim>
                                    <p:animEffect transition="in" filter="fade">
                                      <p:cBhvr>
                                        <p:cTn id="9" dur="500"/>
                                        <p:tgtEl>
                                          <p:spTgt spid="205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500" fill="hold"/>
                                        <p:tgtEl>
                                          <p:spTgt spid="4098"/>
                                        </p:tgtEl>
                                        <p:attrNameLst>
                                          <p:attrName>ppt_w</p:attrName>
                                        </p:attrNameLst>
                                      </p:cBhvr>
                                      <p:tavLst>
                                        <p:tav tm="0">
                                          <p:val>
                                            <p:fltVal val="0"/>
                                          </p:val>
                                        </p:tav>
                                        <p:tav tm="100000">
                                          <p:val>
                                            <p:strVal val="#ppt_w"/>
                                          </p:val>
                                        </p:tav>
                                      </p:tavLst>
                                    </p:anim>
                                    <p:anim calcmode="lin" valueType="num">
                                      <p:cBhvr>
                                        <p:cTn id="15" dur="500" fill="hold"/>
                                        <p:tgtEl>
                                          <p:spTgt spid="4098"/>
                                        </p:tgtEl>
                                        <p:attrNameLst>
                                          <p:attrName>ppt_h</p:attrName>
                                        </p:attrNameLst>
                                      </p:cBhvr>
                                      <p:tavLst>
                                        <p:tav tm="0">
                                          <p:val>
                                            <p:fltVal val="0"/>
                                          </p:val>
                                        </p:tav>
                                        <p:tav tm="100000">
                                          <p:val>
                                            <p:strVal val="#ppt_h"/>
                                          </p:val>
                                        </p:tav>
                                      </p:tavLst>
                                    </p:anim>
                                    <p:animEffect transition="in" filter="fade">
                                      <p:cBhvr>
                                        <p:cTn id="16"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pic>
        <p:nvPicPr>
          <p:cNvPr id="2050" name="Picture 2" descr="Odoo image and text block">
            <a:extLst>
              <a:ext uri="{FF2B5EF4-FFF2-40B4-BE49-F238E27FC236}">
                <a16:creationId xmlns:a16="http://schemas.microsoft.com/office/drawing/2014/main" id="{943FE0F3-8805-6228-9AAC-1B57DDC9D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5176" y="1046314"/>
            <a:ext cx="8501647" cy="52932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ZoneTexte 2">
            <a:extLst>
              <a:ext uri="{FF2B5EF4-FFF2-40B4-BE49-F238E27FC236}">
                <a16:creationId xmlns:a16="http://schemas.microsoft.com/office/drawing/2014/main" id="{8372462B-E8E5-C469-5B4E-0A6C027485CD}"/>
              </a:ext>
            </a:extLst>
          </p:cNvPr>
          <p:cNvSpPr txBox="1"/>
          <p:nvPr/>
        </p:nvSpPr>
        <p:spPr>
          <a:xfrm>
            <a:off x="75414" y="257675"/>
            <a:ext cx="12116585" cy="461665"/>
          </a:xfrm>
          <a:prstGeom prst="rect">
            <a:avLst/>
          </a:prstGeom>
          <a:noFill/>
        </p:spPr>
        <p:txBody>
          <a:bodyPr wrap="square">
            <a:spAutoFit/>
          </a:bodyPr>
          <a:lstStyle/>
          <a:p>
            <a:pPr algn="just"/>
            <a:r>
              <a:rPr lang="fr-FR" sz="2400" dirty="0"/>
              <a:t>Plus avant dans les terres, les </a:t>
            </a:r>
            <a:r>
              <a:rPr lang="fr-FR" sz="2400" dirty="0" err="1"/>
              <a:t>paganiz</a:t>
            </a:r>
            <a:r>
              <a:rPr lang="fr-FR" sz="2400" dirty="0"/>
              <a:t> s’appellent plus volontiers les </a:t>
            </a:r>
            <a:r>
              <a:rPr lang="fr-FR" sz="2400" dirty="0" err="1"/>
              <a:t>Leoniz</a:t>
            </a:r>
            <a:r>
              <a:rPr lang="fr-FR" sz="2400" dirty="0"/>
              <a:t> (</a:t>
            </a:r>
            <a:r>
              <a:rPr lang="fr-FR" sz="2400" dirty="0" err="1"/>
              <a:t>Leonards</a:t>
            </a:r>
            <a:r>
              <a:rPr lang="fr-FR" sz="2400" dirty="0"/>
              <a:t>)</a:t>
            </a:r>
          </a:p>
        </p:txBody>
      </p:sp>
    </p:spTree>
    <p:extLst>
      <p:ext uri="{BB962C8B-B14F-4D97-AF65-F5344CB8AC3E}">
        <p14:creationId xmlns:p14="http://schemas.microsoft.com/office/powerpoint/2010/main" val="1967726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122" name="Picture 2" descr="Odoo CMS - a big picture">
            <a:extLst>
              <a:ext uri="{FF2B5EF4-FFF2-40B4-BE49-F238E27FC236}">
                <a16:creationId xmlns:a16="http://schemas.microsoft.com/office/drawing/2014/main" id="{0E9BCC9F-191E-C376-836A-1B8A218354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9309" b="6120"/>
          <a:stretch/>
        </p:blipFill>
        <p:spPr bwMode="auto">
          <a:xfrm>
            <a:off x="0" y="687082"/>
            <a:ext cx="10057985" cy="5656568"/>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a:extLst>
              <a:ext uri="{FF2B5EF4-FFF2-40B4-BE49-F238E27FC236}">
                <a16:creationId xmlns:a16="http://schemas.microsoft.com/office/drawing/2014/main" id="{3E7DA5C0-31D8-0581-4EBB-29E01C097CD5}"/>
              </a:ext>
            </a:extLst>
          </p:cNvPr>
          <p:cNvSpPr txBox="1"/>
          <p:nvPr/>
        </p:nvSpPr>
        <p:spPr>
          <a:xfrm>
            <a:off x="10171522" y="1858426"/>
            <a:ext cx="1762812" cy="3170099"/>
          </a:xfrm>
          <a:prstGeom prst="rect">
            <a:avLst/>
          </a:prstGeom>
          <a:noFill/>
        </p:spPr>
        <p:txBody>
          <a:bodyPr wrap="square" rtlCol="0">
            <a:spAutoFit/>
          </a:bodyPr>
          <a:lstStyle/>
          <a:p>
            <a:pPr algn="just"/>
            <a:r>
              <a:rPr lang="fr-FR" sz="2000" dirty="0"/>
              <a:t>Moins proches des Paganiz de la côte, ils se sentent plus </a:t>
            </a:r>
            <a:r>
              <a:rPr lang="fr-FR" sz="2000" dirty="0" err="1"/>
              <a:t>Leonards</a:t>
            </a:r>
            <a:r>
              <a:rPr lang="fr-FR" sz="2000" dirty="0"/>
              <a:t> et en adoptent coutumes et tenues des grands jours.</a:t>
            </a:r>
          </a:p>
        </p:txBody>
      </p:sp>
    </p:spTree>
    <p:extLst>
      <p:ext uri="{BB962C8B-B14F-4D97-AF65-F5344CB8AC3E}">
        <p14:creationId xmlns:p14="http://schemas.microsoft.com/office/powerpoint/2010/main" val="20919157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170" name="Picture 2">
            <a:extLst>
              <a:ext uri="{FF2B5EF4-FFF2-40B4-BE49-F238E27FC236}">
                <a16:creationId xmlns:a16="http://schemas.microsoft.com/office/drawing/2014/main" id="{0849E068-978A-8229-C007-A2A0B868D1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875"/>
          <a:stretch/>
        </p:blipFill>
        <p:spPr bwMode="auto">
          <a:xfrm>
            <a:off x="217834" y="574390"/>
            <a:ext cx="4071936" cy="625670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a:extLst>
              <a:ext uri="{FF2B5EF4-FFF2-40B4-BE49-F238E27FC236}">
                <a16:creationId xmlns:a16="http://schemas.microsoft.com/office/drawing/2014/main" id="{6BC90D6B-8D38-A59A-DE9C-F0FAB8B13829}"/>
              </a:ext>
            </a:extLst>
          </p:cNvPr>
          <p:cNvPicPr>
            <a:picLocks noChangeAspect="1" noChangeArrowheads="1"/>
          </p:cNvPicPr>
          <p:nvPr/>
        </p:nvPicPr>
        <p:blipFill rotWithShape="1">
          <a:blip r:embed="rId4">
            <a:duotone>
              <a:prstClr val="black"/>
              <a:srgbClr val="D9C3A5">
                <a:tint val="50000"/>
                <a:satMod val="180000"/>
              </a:srgbClr>
            </a:duotone>
            <a:extLst>
              <a:ext uri="{BEBA8EAE-BF5A-486C-A8C5-ECC9F3942E4B}">
                <a14:imgProps xmlns:a14="http://schemas.microsoft.com/office/drawing/2010/main">
                  <a14:imgLayer r:embed="rId5">
                    <a14:imgEffect>
                      <a14:sharpenSoften amount="20000"/>
                    </a14:imgEffect>
                    <a14:imgEffect>
                      <a14:brightnessContrast bright="20000" contrast="-2000"/>
                    </a14:imgEffect>
                  </a14:imgLayer>
                </a14:imgProps>
              </a:ext>
              <a:ext uri="{28A0092B-C50C-407E-A947-70E740481C1C}">
                <a14:useLocalDpi xmlns:a14="http://schemas.microsoft.com/office/drawing/2010/main" val="0"/>
              </a:ext>
            </a:extLst>
          </a:blip>
          <a:srcRect l="50000"/>
          <a:stretch/>
        </p:blipFill>
        <p:spPr bwMode="auto">
          <a:xfrm>
            <a:off x="7698658" y="683964"/>
            <a:ext cx="4071936" cy="6147127"/>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8CBB5576-376A-2A03-86A1-CF8FA4DD8B75}"/>
              </a:ext>
            </a:extLst>
          </p:cNvPr>
          <p:cNvSpPr txBox="1"/>
          <p:nvPr/>
        </p:nvSpPr>
        <p:spPr>
          <a:xfrm>
            <a:off x="4289770" y="2351782"/>
            <a:ext cx="3320398" cy="1200329"/>
          </a:xfrm>
          <a:prstGeom prst="rect">
            <a:avLst/>
          </a:prstGeom>
          <a:noFill/>
        </p:spPr>
        <p:txBody>
          <a:bodyPr wrap="square" rtlCol="0">
            <a:spAutoFit/>
          </a:bodyPr>
          <a:lstStyle/>
          <a:p>
            <a:pPr algn="ctr"/>
            <a:r>
              <a:rPr lang="fr-FR" sz="3600" dirty="0"/>
              <a:t>LES NAUFRAGEURS</a:t>
            </a:r>
          </a:p>
        </p:txBody>
      </p:sp>
    </p:spTree>
    <p:extLst>
      <p:ext uri="{BB962C8B-B14F-4D97-AF65-F5344CB8AC3E}">
        <p14:creationId xmlns:p14="http://schemas.microsoft.com/office/powerpoint/2010/main" val="4188474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ppt_x"/>
                                          </p:val>
                                        </p:tav>
                                        <p:tav tm="100000">
                                          <p:val>
                                            <p:strVal val="#ppt_x"/>
                                          </p:val>
                                        </p:tav>
                                      </p:tavLst>
                                    </p:anim>
                                    <p:anim calcmode="lin" valueType="num">
                                      <p:cBhvr additive="base">
                                        <p:cTn id="8"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A55613FC-3FAB-64C0-6C01-B669FE67CA79}"/>
              </a:ext>
            </a:extLst>
          </p:cNvPr>
          <p:cNvSpPr txBox="1"/>
          <p:nvPr/>
        </p:nvSpPr>
        <p:spPr>
          <a:xfrm>
            <a:off x="76985" y="4174030"/>
            <a:ext cx="12038030" cy="400110"/>
          </a:xfrm>
          <a:prstGeom prst="rect">
            <a:avLst/>
          </a:prstGeom>
          <a:noFill/>
        </p:spPr>
        <p:txBody>
          <a:bodyPr wrap="square" rtlCol="0">
            <a:spAutoFit/>
          </a:bodyPr>
          <a:lstStyle/>
          <a:p>
            <a:pPr algn="just"/>
            <a:r>
              <a:rPr lang="fr-FR" sz="2000" dirty="0"/>
              <a:t>Sur ce littoral hérissé de rochers, balayé de vents violents, les naufrages de navires étaient courants.</a:t>
            </a:r>
          </a:p>
        </p:txBody>
      </p:sp>
      <p:sp>
        <p:nvSpPr>
          <p:cNvPr id="5" name="ZoneTexte 4">
            <a:extLst>
              <a:ext uri="{FF2B5EF4-FFF2-40B4-BE49-F238E27FC236}">
                <a16:creationId xmlns:a16="http://schemas.microsoft.com/office/drawing/2014/main" id="{DC188351-7F05-72A8-A9C1-5D6D69F7B1F7}"/>
              </a:ext>
            </a:extLst>
          </p:cNvPr>
          <p:cNvSpPr txBox="1"/>
          <p:nvPr/>
        </p:nvSpPr>
        <p:spPr>
          <a:xfrm>
            <a:off x="38492" y="4599674"/>
            <a:ext cx="12115015" cy="707886"/>
          </a:xfrm>
          <a:prstGeom prst="rect">
            <a:avLst/>
          </a:prstGeom>
          <a:noFill/>
        </p:spPr>
        <p:txBody>
          <a:bodyPr wrap="square" rtlCol="0">
            <a:spAutoFit/>
          </a:bodyPr>
          <a:lstStyle/>
          <a:p>
            <a:pPr algn="just"/>
            <a:r>
              <a:rPr lang="fr-FR" sz="2000" dirty="0"/>
              <a:t>Mais oublions la légende des « naufrageurs assassins » ! Nulle part sur les côtes il n’y eut de signal lumineux attirant les navires perdus au milieu des flots. </a:t>
            </a:r>
          </a:p>
        </p:txBody>
      </p:sp>
      <p:pic>
        <p:nvPicPr>
          <p:cNvPr id="3074" name="Picture 2" descr="Les Paganiz, des naufrageurs ? - Memoire guisseny">
            <a:extLst>
              <a:ext uri="{FF2B5EF4-FFF2-40B4-BE49-F238E27FC236}">
                <a16:creationId xmlns:a16="http://schemas.microsoft.com/office/drawing/2014/main" id="{7DAC3D33-DD90-FD95-FA53-C361E5FE44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267678" cy="39564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6" name="Picture 4" descr="Bangkai Kapal Santa Maria Christopher Columbus Ilustrasi Stok - Unduh  Gambar Sekarang - Kapal - Kapal laut, Replica Santa Maria Ship, Christopher  Columbus - Explorer - iStock">
            <a:extLst>
              <a:ext uri="{FF2B5EF4-FFF2-40B4-BE49-F238E27FC236}">
                <a16:creationId xmlns:a16="http://schemas.microsoft.com/office/drawing/2014/main" id="{77854541-9362-42BD-7A17-8DE9A64FFE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5236" y="0"/>
            <a:ext cx="5978668" cy="39564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AE02B690-B88F-4DC0-D853-8A3974BB8402}"/>
              </a:ext>
            </a:extLst>
          </p:cNvPr>
          <p:cNvSpPr txBox="1"/>
          <p:nvPr/>
        </p:nvSpPr>
        <p:spPr>
          <a:xfrm>
            <a:off x="38491" y="5449353"/>
            <a:ext cx="12115015" cy="707886"/>
          </a:xfrm>
          <a:prstGeom prst="rect">
            <a:avLst/>
          </a:prstGeom>
          <a:noFill/>
        </p:spPr>
        <p:txBody>
          <a:bodyPr wrap="square" rtlCol="0">
            <a:spAutoFit/>
          </a:bodyPr>
          <a:lstStyle/>
          <a:p>
            <a:pPr algn="just"/>
            <a:r>
              <a:rPr lang="fr-FR" sz="2000" dirty="0"/>
              <a:t>Seulement, dans la nuit noire, dansait la lumière des </a:t>
            </a:r>
            <a:r>
              <a:rPr lang="fr-FR" sz="2000" dirty="0" err="1"/>
              <a:t>fanals</a:t>
            </a:r>
            <a:r>
              <a:rPr lang="fr-FR" sz="2000" dirty="0"/>
              <a:t> portés par ceux qui attendaient l’échouage inévitable des bateaux.</a:t>
            </a:r>
          </a:p>
        </p:txBody>
      </p:sp>
    </p:spTree>
    <p:extLst>
      <p:ext uri="{BB962C8B-B14F-4D97-AF65-F5344CB8AC3E}">
        <p14:creationId xmlns:p14="http://schemas.microsoft.com/office/powerpoint/2010/main" val="29761904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pic>
        <p:nvPicPr>
          <p:cNvPr id="7172" name="Picture 4" descr="La véritable histoire des « naufrageurs » du Pays pagan – Radio Neptune">
            <a:extLst>
              <a:ext uri="{FF2B5EF4-FFF2-40B4-BE49-F238E27FC236}">
                <a16:creationId xmlns:a16="http://schemas.microsoft.com/office/drawing/2014/main" id="{504F34A0-C43B-7CC5-9DCB-BF3039A479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084" y="174086"/>
            <a:ext cx="7428665" cy="48823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74516223-A175-F8B4-8C77-EF6255A79820}"/>
              </a:ext>
            </a:extLst>
          </p:cNvPr>
          <p:cNvSpPr txBox="1"/>
          <p:nvPr/>
        </p:nvSpPr>
        <p:spPr>
          <a:xfrm>
            <a:off x="7632163" y="207437"/>
            <a:ext cx="4173647" cy="2831544"/>
          </a:xfrm>
          <a:prstGeom prst="rect">
            <a:avLst/>
          </a:prstGeom>
          <a:noFill/>
        </p:spPr>
        <p:txBody>
          <a:bodyPr wrap="square" rtlCol="0">
            <a:spAutoFit/>
          </a:bodyPr>
          <a:lstStyle/>
          <a:p>
            <a:pPr algn="just"/>
            <a:r>
              <a:rPr lang="fr-FR" dirty="0"/>
              <a:t>Car en s’échouant les navires perdaient leur cargaison. Et pour les miséreux de la côte, c’était l’aubaine. Ils guettaient les navires et se précipitaient pour récupérer tout ce qui arrivait jusqu’à la côte, en vertu du droit de bris de l’Ancien Régime. Bijoux, meubles, alcools, bien divers étaient alors partagés, au prix sans doute de bagarres sans pitié…</a:t>
            </a:r>
          </a:p>
          <a:p>
            <a:pPr algn="just"/>
            <a:endParaRPr lang="fr-FR" sz="1600" dirty="0"/>
          </a:p>
        </p:txBody>
      </p:sp>
      <p:sp>
        <p:nvSpPr>
          <p:cNvPr id="2" name="ZoneTexte 1">
            <a:extLst>
              <a:ext uri="{FF2B5EF4-FFF2-40B4-BE49-F238E27FC236}">
                <a16:creationId xmlns:a16="http://schemas.microsoft.com/office/drawing/2014/main" id="{803F1E84-14AF-CD57-EAF6-8A57102B401C}"/>
              </a:ext>
            </a:extLst>
          </p:cNvPr>
          <p:cNvSpPr txBox="1"/>
          <p:nvPr/>
        </p:nvSpPr>
        <p:spPr>
          <a:xfrm>
            <a:off x="4926670" y="5413587"/>
            <a:ext cx="2705493" cy="923330"/>
          </a:xfrm>
          <a:prstGeom prst="rect">
            <a:avLst/>
          </a:prstGeom>
          <a:noFill/>
        </p:spPr>
        <p:txBody>
          <a:bodyPr wrap="square" rtlCol="0">
            <a:spAutoFit/>
          </a:bodyPr>
          <a:lstStyle/>
          <a:p>
            <a:pPr algn="just"/>
            <a:r>
              <a:rPr lang="fr-FR" dirty="0"/>
              <a:t>Mais ce ne sont peut-être que ragots méprisants envers la misère.</a:t>
            </a:r>
          </a:p>
        </p:txBody>
      </p:sp>
      <p:sp>
        <p:nvSpPr>
          <p:cNvPr id="8" name="ZoneTexte 7">
            <a:extLst>
              <a:ext uri="{FF2B5EF4-FFF2-40B4-BE49-F238E27FC236}">
                <a16:creationId xmlns:a16="http://schemas.microsoft.com/office/drawing/2014/main" id="{98A1B6DC-7F58-5FA7-DA25-9A73CDCD0D1B}"/>
              </a:ext>
            </a:extLst>
          </p:cNvPr>
          <p:cNvSpPr txBox="1"/>
          <p:nvPr/>
        </p:nvSpPr>
        <p:spPr>
          <a:xfrm>
            <a:off x="203499" y="5234791"/>
            <a:ext cx="4356339" cy="1477328"/>
          </a:xfrm>
          <a:prstGeom prst="rect">
            <a:avLst/>
          </a:prstGeom>
          <a:noFill/>
        </p:spPr>
        <p:txBody>
          <a:bodyPr wrap="square">
            <a:spAutoFit/>
          </a:bodyPr>
          <a:lstStyle/>
          <a:p>
            <a:pPr algn="just"/>
            <a:r>
              <a:rPr lang="fr-FR" dirty="0"/>
              <a:t>Le sort des éventuels marins survivants n’était sans doute pas vraiment enviable, car, dit-on, quand il s’agissait de récupérer des vêtements, on déshabillait aussi bien les morts que les vivants…  </a:t>
            </a:r>
          </a:p>
        </p:txBody>
      </p:sp>
      <p:pic>
        <p:nvPicPr>
          <p:cNvPr id="3" name="Picture 2" descr="Les Paganiz, des pilleurs d'épaves - Memoire guisseny">
            <a:extLst>
              <a:ext uri="{FF2B5EF4-FFF2-40B4-BE49-F238E27FC236}">
                <a16:creationId xmlns:a16="http://schemas.microsoft.com/office/drawing/2014/main" id="{B27ED26D-B010-33C6-93A1-0025F0851D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8854" y="3227517"/>
            <a:ext cx="4301245" cy="273022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924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098" name="Picture 2" descr="Nord Finistère: le Pays Pagan | Superbe région, captivante p… | Flickr">
            <a:extLst>
              <a:ext uri="{FF2B5EF4-FFF2-40B4-BE49-F238E27FC236}">
                <a16:creationId xmlns:a16="http://schemas.microsoft.com/office/drawing/2014/main" id="{CDF4A03B-6DDF-D560-BDB2-33EBCC1693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673" b="4341"/>
          <a:stretch/>
        </p:blipFill>
        <p:spPr bwMode="auto">
          <a:xfrm>
            <a:off x="317379" y="179128"/>
            <a:ext cx="11557242" cy="6499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2693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86ED34B8-7BA4-B76F-B446-7D67C958C08A}"/>
              </a:ext>
            </a:extLst>
          </p:cNvPr>
          <p:cNvSpPr txBox="1"/>
          <p:nvPr/>
        </p:nvSpPr>
        <p:spPr>
          <a:xfrm>
            <a:off x="254535" y="109679"/>
            <a:ext cx="11682930" cy="584775"/>
          </a:xfrm>
          <a:prstGeom prst="rect">
            <a:avLst/>
          </a:prstGeom>
          <a:noFill/>
        </p:spPr>
        <p:txBody>
          <a:bodyPr wrap="square" rtlCol="0">
            <a:spAutoFit/>
          </a:bodyPr>
          <a:lstStyle/>
          <a:p>
            <a:r>
              <a:rPr lang="fr-FR" sz="1600" dirty="0"/>
              <a:t>Vous saviez que le Kabig, ce manteau en gros drap de laine, nous vient du pays Pagan ? Il s’appelait alors « </a:t>
            </a:r>
            <a:r>
              <a:rPr lang="fr-FR" sz="1600" dirty="0" err="1"/>
              <a:t>kab</a:t>
            </a:r>
            <a:r>
              <a:rPr lang="fr-FR" sz="1600" dirty="0"/>
              <a:t> an </a:t>
            </a:r>
            <a:r>
              <a:rPr lang="fr-FR" sz="1600" dirty="0" err="1"/>
              <a:t>aod</a:t>
            </a:r>
            <a:r>
              <a:rPr lang="fr-FR" sz="1600" dirty="0"/>
              <a:t> » (manteau de la côte). Porté par les Goëmoniers, il fut d’abord blanc puis bleu marine et noir.</a:t>
            </a:r>
          </a:p>
        </p:txBody>
      </p:sp>
      <p:pic>
        <p:nvPicPr>
          <p:cNvPr id="8198" name="Picture 6" descr="Odoo image and text block">
            <a:extLst>
              <a:ext uri="{FF2B5EF4-FFF2-40B4-BE49-F238E27FC236}">
                <a16:creationId xmlns:a16="http://schemas.microsoft.com/office/drawing/2014/main" id="{60C02DC5-1A02-8D11-3D3A-F3EFE7D08BF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4"/>
          <a:stretch/>
        </p:blipFill>
        <p:spPr bwMode="auto">
          <a:xfrm>
            <a:off x="254535" y="969475"/>
            <a:ext cx="4831465" cy="5063216"/>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BFDD3E8D-A5B4-B7CB-3F97-359BC62158C9}"/>
              </a:ext>
            </a:extLst>
          </p:cNvPr>
          <p:cNvSpPr txBox="1"/>
          <p:nvPr/>
        </p:nvSpPr>
        <p:spPr>
          <a:xfrm>
            <a:off x="254535" y="6143625"/>
            <a:ext cx="4888965" cy="369332"/>
          </a:xfrm>
          <a:prstGeom prst="rect">
            <a:avLst/>
          </a:prstGeom>
          <a:noFill/>
        </p:spPr>
        <p:txBody>
          <a:bodyPr wrap="square" rtlCol="0">
            <a:spAutoFit/>
          </a:bodyPr>
          <a:lstStyle/>
          <a:p>
            <a:r>
              <a:rPr lang="fr-FR" dirty="0"/>
              <a:t>Porté entre 1850 et 1940</a:t>
            </a:r>
          </a:p>
        </p:txBody>
      </p:sp>
      <p:pic>
        <p:nvPicPr>
          <p:cNvPr id="6146" name="Picture 2" descr="Costume de travail Pagan 1850-1940 | Heritaj">
            <a:extLst>
              <a:ext uri="{FF2B5EF4-FFF2-40B4-BE49-F238E27FC236}">
                <a16:creationId xmlns:a16="http://schemas.microsoft.com/office/drawing/2014/main" id="{CC2095BF-7C49-0A4A-A84E-3E5BDB0E9B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76270" y="1200150"/>
            <a:ext cx="3714750" cy="4876800"/>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a:extLst>
              <a:ext uri="{FF2B5EF4-FFF2-40B4-BE49-F238E27FC236}">
                <a16:creationId xmlns:a16="http://schemas.microsoft.com/office/drawing/2014/main" id="{A1F59282-18AA-6CF7-AE6C-B908C41843A3}"/>
              </a:ext>
            </a:extLst>
          </p:cNvPr>
          <p:cNvSpPr txBox="1"/>
          <p:nvPr/>
        </p:nvSpPr>
        <p:spPr>
          <a:xfrm>
            <a:off x="5784522" y="6143625"/>
            <a:ext cx="3790950" cy="369332"/>
          </a:xfrm>
          <a:prstGeom prst="rect">
            <a:avLst/>
          </a:prstGeom>
          <a:noFill/>
        </p:spPr>
        <p:txBody>
          <a:bodyPr wrap="square" rtlCol="0">
            <a:spAutoFit/>
          </a:bodyPr>
          <a:lstStyle/>
          <a:p>
            <a:r>
              <a:rPr lang="fr-FR" dirty="0"/>
              <a:t>Esquisse de Lalaisse</a:t>
            </a:r>
          </a:p>
        </p:txBody>
      </p:sp>
      <p:pic>
        <p:nvPicPr>
          <p:cNvPr id="6148" name="Picture 4" descr="Karen, Kabig breton et authentique, en laine">
            <a:extLst>
              <a:ext uri="{FF2B5EF4-FFF2-40B4-BE49-F238E27FC236}">
                <a16:creationId xmlns:a16="http://schemas.microsoft.com/office/drawing/2014/main" id="{AD83DF20-539F-12F0-EFB2-86325D6D280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500" t="12501" r="8750" b="13750"/>
          <a:stretch/>
        </p:blipFill>
        <p:spPr bwMode="auto">
          <a:xfrm>
            <a:off x="8934450" y="1771748"/>
            <a:ext cx="3190875" cy="2809875"/>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067847E9-86D7-517E-F6DC-7FE3D29FE328}"/>
              </a:ext>
            </a:extLst>
          </p:cNvPr>
          <p:cNvSpPr txBox="1"/>
          <p:nvPr/>
        </p:nvSpPr>
        <p:spPr>
          <a:xfrm>
            <a:off x="8934450" y="4772025"/>
            <a:ext cx="3162300" cy="369332"/>
          </a:xfrm>
          <a:prstGeom prst="rect">
            <a:avLst/>
          </a:prstGeom>
          <a:noFill/>
        </p:spPr>
        <p:txBody>
          <a:bodyPr wrap="square" rtlCol="0">
            <a:spAutoFit/>
          </a:bodyPr>
          <a:lstStyle/>
          <a:p>
            <a:r>
              <a:rPr lang="fr-FR" dirty="0"/>
              <a:t>Et de nos jours…..</a:t>
            </a:r>
          </a:p>
        </p:txBody>
      </p:sp>
    </p:spTree>
    <p:extLst>
      <p:ext uri="{BB962C8B-B14F-4D97-AF65-F5344CB8AC3E}">
        <p14:creationId xmlns:p14="http://schemas.microsoft.com/office/powerpoint/2010/main" val="9059312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148"/>
                                        </p:tgtEl>
                                        <p:attrNameLst>
                                          <p:attrName>style.visibility</p:attrName>
                                        </p:attrNameLst>
                                      </p:cBhvr>
                                      <p:to>
                                        <p:strVal val="visible"/>
                                      </p:to>
                                    </p:set>
                                    <p:animEffect transition="in" filter="fade">
                                      <p:cBhvr>
                                        <p:cTn id="24" dur="1000"/>
                                        <p:tgtEl>
                                          <p:spTgt spid="6148"/>
                                        </p:tgtEl>
                                      </p:cBhvr>
                                    </p:animEffect>
                                    <p:anim calcmode="lin" valueType="num">
                                      <p:cBhvr>
                                        <p:cTn id="25" dur="1000" fill="hold"/>
                                        <p:tgtEl>
                                          <p:spTgt spid="6148"/>
                                        </p:tgtEl>
                                        <p:attrNameLst>
                                          <p:attrName>ppt_x</p:attrName>
                                        </p:attrNameLst>
                                      </p:cBhvr>
                                      <p:tavLst>
                                        <p:tav tm="0">
                                          <p:val>
                                            <p:strVal val="#ppt_x"/>
                                          </p:val>
                                        </p:tav>
                                        <p:tav tm="100000">
                                          <p:val>
                                            <p:strVal val="#ppt_x"/>
                                          </p:val>
                                        </p:tav>
                                      </p:tavLst>
                                    </p:anim>
                                    <p:anim calcmode="lin" valueType="num">
                                      <p:cBhvr>
                                        <p:cTn id="26"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tile tx="0" ty="0" sx="100000" sy="100000" flip="none" algn="tl"/>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D17F8C5-3958-45B8-B026-0BFC7B961602}"/>
              </a:ext>
            </a:extLst>
          </p:cNvPr>
          <p:cNvSpPr txBox="1"/>
          <p:nvPr/>
        </p:nvSpPr>
        <p:spPr>
          <a:xfrm>
            <a:off x="74501" y="2782669"/>
            <a:ext cx="4859450" cy="1200329"/>
          </a:xfrm>
          <a:prstGeom prst="rect">
            <a:avLst/>
          </a:prstGeom>
          <a:noFill/>
        </p:spPr>
        <p:txBody>
          <a:bodyPr wrap="square" rtlCol="0">
            <a:spAutoFit/>
          </a:bodyPr>
          <a:lstStyle/>
          <a:p>
            <a:pPr algn="just"/>
            <a:r>
              <a:rPr lang="fr-FR" dirty="0"/>
              <a:t>Toutes les occasions étaient bonnes pour danser : fêtes familiales ou publiques, rassemblées du soir aux carrefours. Le chant accompagnait la danse.</a:t>
            </a:r>
          </a:p>
        </p:txBody>
      </p:sp>
      <p:sp>
        <p:nvSpPr>
          <p:cNvPr id="4" name="ZoneTexte 3">
            <a:extLst>
              <a:ext uri="{FF2B5EF4-FFF2-40B4-BE49-F238E27FC236}">
                <a16:creationId xmlns:a16="http://schemas.microsoft.com/office/drawing/2014/main" id="{8B9DB013-3360-4594-5078-82B27EB73D6E}"/>
              </a:ext>
            </a:extLst>
          </p:cNvPr>
          <p:cNvSpPr txBox="1"/>
          <p:nvPr/>
        </p:nvSpPr>
        <p:spPr>
          <a:xfrm>
            <a:off x="74500" y="4060720"/>
            <a:ext cx="4859450" cy="646331"/>
          </a:xfrm>
          <a:prstGeom prst="rect">
            <a:avLst/>
          </a:prstGeom>
          <a:noFill/>
        </p:spPr>
        <p:txBody>
          <a:bodyPr wrap="square" rtlCol="0">
            <a:spAutoFit/>
          </a:bodyPr>
          <a:lstStyle/>
          <a:p>
            <a:r>
              <a:rPr lang="fr-FR" dirty="0"/>
              <a:t>Contrairement à d’autres danses, la dañs round n’a jamais cessé d’être transmise….</a:t>
            </a:r>
          </a:p>
        </p:txBody>
      </p:sp>
      <p:sp>
        <p:nvSpPr>
          <p:cNvPr id="5" name="ZoneTexte 4">
            <a:extLst>
              <a:ext uri="{FF2B5EF4-FFF2-40B4-BE49-F238E27FC236}">
                <a16:creationId xmlns:a16="http://schemas.microsoft.com/office/drawing/2014/main" id="{76035D08-EBBB-B355-2A90-3BF9C0909B7B}"/>
              </a:ext>
            </a:extLst>
          </p:cNvPr>
          <p:cNvSpPr txBox="1"/>
          <p:nvPr/>
        </p:nvSpPr>
        <p:spPr>
          <a:xfrm>
            <a:off x="149914" y="4784773"/>
            <a:ext cx="11389259" cy="369332"/>
          </a:xfrm>
          <a:prstGeom prst="rect">
            <a:avLst/>
          </a:prstGeom>
          <a:noFill/>
        </p:spPr>
        <p:txBody>
          <a:bodyPr wrap="square" rtlCol="0">
            <a:spAutoFit/>
          </a:bodyPr>
          <a:lstStyle/>
          <a:p>
            <a:r>
              <a:rPr lang="fr-FR" dirty="0"/>
              <a:t>Alors, ne brisons pas la chaîne !</a:t>
            </a:r>
          </a:p>
        </p:txBody>
      </p:sp>
      <p:sp>
        <p:nvSpPr>
          <p:cNvPr id="6" name="ZoneTexte 5">
            <a:extLst>
              <a:ext uri="{FF2B5EF4-FFF2-40B4-BE49-F238E27FC236}">
                <a16:creationId xmlns:a16="http://schemas.microsoft.com/office/drawing/2014/main" id="{F53346E1-6A7C-1F6A-7B37-C8A4101B4896}"/>
              </a:ext>
            </a:extLst>
          </p:cNvPr>
          <p:cNvSpPr txBox="1"/>
          <p:nvPr/>
        </p:nvSpPr>
        <p:spPr>
          <a:xfrm>
            <a:off x="74501" y="95160"/>
            <a:ext cx="12117499" cy="646331"/>
          </a:xfrm>
          <a:prstGeom prst="rect">
            <a:avLst/>
          </a:prstGeom>
          <a:noFill/>
        </p:spPr>
        <p:txBody>
          <a:bodyPr wrap="square" rtlCol="0">
            <a:spAutoFit/>
          </a:bodyPr>
          <a:lstStyle/>
          <a:p>
            <a:r>
              <a:rPr lang="fr-FR" dirty="0"/>
              <a:t>Partout en Bretagne, avec plus ou moins de succès, l’Eglise interdisait la danse, source de côtoiements inappropriés et de perdition pour les jeunes filles en fleurs.</a:t>
            </a:r>
          </a:p>
        </p:txBody>
      </p:sp>
      <p:sp>
        <p:nvSpPr>
          <p:cNvPr id="7" name="ZoneTexte 6">
            <a:extLst>
              <a:ext uri="{FF2B5EF4-FFF2-40B4-BE49-F238E27FC236}">
                <a16:creationId xmlns:a16="http://schemas.microsoft.com/office/drawing/2014/main" id="{6BE899EA-FB33-FFF2-50A5-90EB8A915FED}"/>
              </a:ext>
            </a:extLst>
          </p:cNvPr>
          <p:cNvSpPr txBox="1"/>
          <p:nvPr/>
        </p:nvSpPr>
        <p:spPr>
          <a:xfrm>
            <a:off x="74500" y="759082"/>
            <a:ext cx="12117499" cy="646331"/>
          </a:xfrm>
          <a:prstGeom prst="rect">
            <a:avLst/>
          </a:prstGeom>
          <a:noFill/>
        </p:spPr>
        <p:txBody>
          <a:bodyPr wrap="square" rtlCol="0">
            <a:spAutoFit/>
          </a:bodyPr>
          <a:lstStyle/>
          <a:p>
            <a:pPr algn="just"/>
            <a:r>
              <a:rPr lang="fr-FR" dirty="0"/>
              <a:t>En pays Leon, territoire privilégié de l’Eglise,  l’interdit pesait plus lourd qu’ailleurs… sauf en pays Pagan, d’où ce sobriquet de païens dont on a affublé les habitants.</a:t>
            </a:r>
          </a:p>
        </p:txBody>
      </p:sp>
      <p:sp>
        <p:nvSpPr>
          <p:cNvPr id="8" name="ZoneTexte 7">
            <a:extLst>
              <a:ext uri="{FF2B5EF4-FFF2-40B4-BE49-F238E27FC236}">
                <a16:creationId xmlns:a16="http://schemas.microsoft.com/office/drawing/2014/main" id="{D00B1E5C-AEFA-94CB-2772-1E6BD67E5FD7}"/>
              </a:ext>
            </a:extLst>
          </p:cNvPr>
          <p:cNvSpPr txBox="1"/>
          <p:nvPr/>
        </p:nvSpPr>
        <p:spPr>
          <a:xfrm>
            <a:off x="74501" y="1504618"/>
            <a:ext cx="12117499" cy="923330"/>
          </a:xfrm>
          <a:prstGeom prst="rect">
            <a:avLst/>
          </a:prstGeom>
          <a:noFill/>
        </p:spPr>
        <p:txBody>
          <a:bodyPr wrap="square" rtlCol="0">
            <a:spAutoFit/>
          </a:bodyPr>
          <a:lstStyle/>
          <a:p>
            <a:pPr algn="just"/>
            <a:r>
              <a:rPr lang="fr-FR" dirty="0"/>
              <a:t>On y dansait depuis des temps immémoriaux une seule danse, une ronde à trois pas comme dans toutes les régions côtières. Mais une ronde à trois pas particulièrement dynamique, avec une partie enlevée où les messieurs se tournent d’abord vers leur cavalière de droite puis celle de gauche.  Pas très moral, tout ça, dirait monsieur le Recteur !</a:t>
            </a:r>
          </a:p>
        </p:txBody>
      </p:sp>
      <p:pic>
        <p:nvPicPr>
          <p:cNvPr id="2050" name="Picture 2" descr="Culture, traditions et savoir-faire – Meneham">
            <a:extLst>
              <a:ext uri="{FF2B5EF4-FFF2-40B4-BE49-F238E27FC236}">
                <a16:creationId xmlns:a16="http://schemas.microsoft.com/office/drawing/2014/main" id="{E729F41D-1D24-A6C3-773E-CFE55C0E6C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4742" y="2696835"/>
            <a:ext cx="6551308" cy="36851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912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
                                          </p:val>
                                        </p:tav>
                                        <p:tav tm="100000">
                                          <p:val>
                                            <p:strVal val="#ppt_x"/>
                                          </p:val>
                                        </p:tav>
                                      </p:tavLst>
                                    </p:anim>
                                    <p:anim calcmode="lin" valueType="num">
                                      <p:cBhvr>
                                        <p:cTn id="4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ZoneTexte 8">
            <a:extLst>
              <a:ext uri="{FF2B5EF4-FFF2-40B4-BE49-F238E27FC236}">
                <a16:creationId xmlns:a16="http://schemas.microsoft.com/office/drawing/2014/main" id="{E36E37CF-77A9-8649-76B2-62A7852F94F3}"/>
              </a:ext>
            </a:extLst>
          </p:cNvPr>
          <p:cNvSpPr txBox="1"/>
          <p:nvPr/>
        </p:nvSpPr>
        <p:spPr>
          <a:xfrm>
            <a:off x="245806" y="4066262"/>
            <a:ext cx="6105832" cy="2246769"/>
          </a:xfrm>
          <a:prstGeom prst="rect">
            <a:avLst/>
          </a:prstGeom>
          <a:noFill/>
        </p:spPr>
        <p:txBody>
          <a:bodyPr wrap="square">
            <a:spAutoFit/>
          </a:bodyPr>
          <a:lstStyle/>
          <a:p>
            <a:r>
              <a:rPr lang="fr-FR" sz="2800" dirty="0">
                <a:hlinkClick r:id="rId4"/>
              </a:rPr>
              <a:t>Pour découvrir le pays </a:t>
            </a:r>
            <a:r>
              <a:rPr lang="fr-FR" sz="2800" dirty="0" err="1">
                <a:hlinkClick r:id="rId4"/>
              </a:rPr>
              <a:t>pagan</a:t>
            </a:r>
            <a:r>
              <a:rPr lang="fr-FR" sz="2800" dirty="0">
                <a:hlinkClick r:id="rId4"/>
              </a:rPr>
              <a:t>, je vous conseille :</a:t>
            </a:r>
          </a:p>
          <a:p>
            <a:r>
              <a:rPr lang="fr-FR" sz="2800" dirty="0">
                <a:hlinkClick r:id="rId4"/>
              </a:rPr>
              <a:t>https://youtu.be/vWH5Ax-j1Gw</a:t>
            </a:r>
            <a:endParaRPr lang="fr-FR" sz="2800" dirty="0"/>
          </a:p>
          <a:p>
            <a:r>
              <a:rPr lang="fr-FR" sz="2800" dirty="0"/>
              <a:t>une vidéo proposée sur le pays </a:t>
            </a:r>
            <a:r>
              <a:rPr lang="fr-FR" sz="2800" dirty="0" err="1"/>
              <a:t>pagan</a:t>
            </a:r>
            <a:r>
              <a:rPr lang="fr-FR" sz="2800" dirty="0"/>
              <a:t>, par </a:t>
            </a:r>
            <a:r>
              <a:rPr lang="fr-FR" sz="2800" dirty="0" err="1"/>
              <a:t>Denez</a:t>
            </a:r>
            <a:r>
              <a:rPr lang="fr-FR" sz="2800" dirty="0"/>
              <a:t> Prigent.</a:t>
            </a:r>
          </a:p>
        </p:txBody>
      </p:sp>
      <p:sp>
        <p:nvSpPr>
          <p:cNvPr id="10" name="ZoneTexte 9">
            <a:extLst>
              <a:ext uri="{FF2B5EF4-FFF2-40B4-BE49-F238E27FC236}">
                <a16:creationId xmlns:a16="http://schemas.microsoft.com/office/drawing/2014/main" id="{900A15FB-4BEC-977D-A852-4DB7477CFDC9}"/>
              </a:ext>
            </a:extLst>
          </p:cNvPr>
          <p:cNvSpPr txBox="1"/>
          <p:nvPr/>
        </p:nvSpPr>
        <p:spPr>
          <a:xfrm>
            <a:off x="294968" y="226142"/>
            <a:ext cx="6105832" cy="461665"/>
          </a:xfrm>
          <a:prstGeom prst="rect">
            <a:avLst/>
          </a:prstGeom>
          <a:noFill/>
        </p:spPr>
        <p:txBody>
          <a:bodyPr wrap="square" rtlCol="0">
            <a:spAutoFit/>
          </a:bodyPr>
          <a:lstStyle/>
          <a:p>
            <a:r>
              <a:rPr lang="fr-FR" sz="2400" dirty="0"/>
              <a:t>Textes et mise en page : Danièle Le Nouveau</a:t>
            </a:r>
          </a:p>
        </p:txBody>
      </p:sp>
      <p:sp>
        <p:nvSpPr>
          <p:cNvPr id="11" name="ZoneTexte 10">
            <a:extLst>
              <a:ext uri="{FF2B5EF4-FFF2-40B4-BE49-F238E27FC236}">
                <a16:creationId xmlns:a16="http://schemas.microsoft.com/office/drawing/2014/main" id="{E9B95788-0E40-B9D2-8249-9FD9A9EAC305}"/>
              </a:ext>
            </a:extLst>
          </p:cNvPr>
          <p:cNvSpPr txBox="1"/>
          <p:nvPr/>
        </p:nvSpPr>
        <p:spPr>
          <a:xfrm>
            <a:off x="339213" y="738664"/>
            <a:ext cx="5756787" cy="830997"/>
          </a:xfrm>
          <a:prstGeom prst="rect">
            <a:avLst/>
          </a:prstGeom>
          <a:noFill/>
        </p:spPr>
        <p:txBody>
          <a:bodyPr wrap="square" rtlCol="0">
            <a:spAutoFit/>
          </a:bodyPr>
          <a:lstStyle/>
          <a:p>
            <a:r>
              <a:rPr lang="fr-FR" sz="2400" dirty="0"/>
              <a:t>Crédit photos : google images (droits à l’image réservés) et </a:t>
            </a:r>
            <a:r>
              <a:rPr lang="fr-FR" sz="2400" dirty="0" err="1"/>
              <a:t>héritaj</a:t>
            </a:r>
            <a:r>
              <a:rPr lang="fr-FR" sz="2400" dirty="0"/>
              <a:t> Kenleur</a:t>
            </a:r>
          </a:p>
        </p:txBody>
      </p:sp>
      <p:sp>
        <p:nvSpPr>
          <p:cNvPr id="12" name="ZoneTexte 11">
            <a:extLst>
              <a:ext uri="{FF2B5EF4-FFF2-40B4-BE49-F238E27FC236}">
                <a16:creationId xmlns:a16="http://schemas.microsoft.com/office/drawing/2014/main" id="{E74EA000-BA36-CFFC-CC08-FE0FA9D1610A}"/>
              </a:ext>
            </a:extLst>
          </p:cNvPr>
          <p:cNvSpPr txBox="1"/>
          <p:nvPr/>
        </p:nvSpPr>
        <p:spPr>
          <a:xfrm>
            <a:off x="1981200" y="1833771"/>
            <a:ext cx="4705293" cy="1938992"/>
          </a:xfrm>
          <a:prstGeom prst="rect">
            <a:avLst/>
          </a:prstGeom>
          <a:noFill/>
        </p:spPr>
        <p:txBody>
          <a:bodyPr wrap="square" rtlCol="0">
            <a:spAutoFit/>
          </a:bodyPr>
          <a:lstStyle/>
          <a:p>
            <a:r>
              <a:rPr lang="fr-FR" sz="2400" dirty="0">
                <a:hlinkClick r:id="rId5"/>
              </a:rPr>
              <a:t>https://youtu.be/_Mh7VzonRvI</a:t>
            </a:r>
            <a:r>
              <a:rPr lang="fr-FR" sz="2400" dirty="0"/>
              <a:t>  : pays </a:t>
            </a:r>
            <a:r>
              <a:rPr lang="fr-FR" sz="2400" dirty="0" err="1"/>
              <a:t>pagan</a:t>
            </a:r>
            <a:r>
              <a:rPr lang="fr-FR" sz="2400" dirty="0"/>
              <a:t>. Village de </a:t>
            </a:r>
            <a:r>
              <a:rPr lang="fr-FR" sz="2400" dirty="0" err="1"/>
              <a:t>Meneham</a:t>
            </a:r>
            <a:r>
              <a:rPr lang="fr-FR" sz="2400" dirty="0"/>
              <a:t> </a:t>
            </a:r>
            <a:r>
              <a:rPr lang="fr-FR" sz="2400" dirty="0" err="1"/>
              <a:t>Guisseny</a:t>
            </a:r>
            <a:endParaRPr lang="fr-FR" sz="2400" dirty="0"/>
          </a:p>
          <a:p>
            <a:r>
              <a:rPr lang="fr-FR" sz="2400" dirty="0"/>
              <a:t>A-</a:t>
            </a:r>
            <a:r>
              <a:rPr lang="fr-FR" sz="2400" dirty="0" err="1"/>
              <a:t>dreñv</a:t>
            </a:r>
            <a:r>
              <a:rPr lang="fr-FR" sz="2400" dirty="0"/>
              <a:t> va </a:t>
            </a:r>
            <a:r>
              <a:rPr lang="fr-FR" sz="2400" dirty="0" err="1"/>
              <a:t>zi</a:t>
            </a:r>
            <a:r>
              <a:rPr lang="fr-FR" sz="2400" dirty="0"/>
              <a:t> (derrière chez moi)  </a:t>
            </a:r>
            <a:r>
              <a:rPr lang="fr-FR" sz="2400" dirty="0" err="1"/>
              <a:t>Denez</a:t>
            </a:r>
            <a:r>
              <a:rPr lang="fr-FR" sz="2400" dirty="0"/>
              <a:t> Prigent</a:t>
            </a:r>
          </a:p>
        </p:txBody>
      </p:sp>
      <p:sp>
        <p:nvSpPr>
          <p:cNvPr id="13" name="ZoneTexte 12">
            <a:extLst>
              <a:ext uri="{FF2B5EF4-FFF2-40B4-BE49-F238E27FC236}">
                <a16:creationId xmlns:a16="http://schemas.microsoft.com/office/drawing/2014/main" id="{B198A533-3C89-BFE3-671D-F43766EDCFFE}"/>
              </a:ext>
            </a:extLst>
          </p:cNvPr>
          <p:cNvSpPr txBox="1"/>
          <p:nvPr/>
        </p:nvSpPr>
        <p:spPr>
          <a:xfrm>
            <a:off x="294968" y="1823710"/>
            <a:ext cx="1686232" cy="523220"/>
          </a:xfrm>
          <a:prstGeom prst="rect">
            <a:avLst/>
          </a:prstGeom>
          <a:noFill/>
        </p:spPr>
        <p:txBody>
          <a:bodyPr wrap="square" rtlCol="0">
            <a:spAutoFit/>
          </a:bodyPr>
          <a:lstStyle/>
          <a:p>
            <a:r>
              <a:rPr lang="fr-FR" sz="2800" dirty="0"/>
              <a:t>Musiques</a:t>
            </a:r>
          </a:p>
        </p:txBody>
      </p:sp>
      <p:pic>
        <p:nvPicPr>
          <p:cNvPr id="14" name="Dmusique pour pays pagan">
            <a:hlinkClick r:id="" action="ppaction://media"/>
            <a:extLst>
              <a:ext uri="{FF2B5EF4-FFF2-40B4-BE49-F238E27FC236}">
                <a16:creationId xmlns:a16="http://schemas.microsoft.com/office/drawing/2014/main" id="{F4CF99F8-4B15-C6CB-8970-B72AA62A15B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
        <p:nvSpPr>
          <p:cNvPr id="2" name="ZoneTexte 1">
            <a:extLst>
              <a:ext uri="{FF2B5EF4-FFF2-40B4-BE49-F238E27FC236}">
                <a16:creationId xmlns:a16="http://schemas.microsoft.com/office/drawing/2014/main" id="{53D3030D-510C-E97F-50E1-ECADDA49F2A3}"/>
              </a:ext>
            </a:extLst>
          </p:cNvPr>
          <p:cNvSpPr txBox="1"/>
          <p:nvPr/>
        </p:nvSpPr>
        <p:spPr>
          <a:xfrm>
            <a:off x="294968" y="5269584"/>
            <a:ext cx="4852067" cy="369332"/>
          </a:xfrm>
          <a:prstGeom prst="rect">
            <a:avLst/>
          </a:prstGeom>
          <a:noFill/>
        </p:spPr>
        <p:txBody>
          <a:bodyPr wrap="square" rtlCol="0">
            <a:spAutoFit/>
          </a:bodyPr>
          <a:lstStyle/>
          <a:p>
            <a:endParaRPr lang="fr-FR" dirty="0"/>
          </a:p>
        </p:txBody>
      </p:sp>
      <p:pic>
        <p:nvPicPr>
          <p:cNvPr id="8200" name="Picture 8" descr="Le Pays Pagan - le blog costumedebretagne | Pays, Ile de batz, Paien">
            <a:extLst>
              <a:ext uri="{FF2B5EF4-FFF2-40B4-BE49-F238E27FC236}">
                <a16:creationId xmlns:a16="http://schemas.microsoft.com/office/drawing/2014/main" id="{B61D68C5-7FD0-CA45-D4F4-370F63B166B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49480" y="195505"/>
            <a:ext cx="4532714" cy="64213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2526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9" repeatCount="indefinite" fill="hold" display="0">
                  <p:stCondLst>
                    <p:cond delay="indefinite"/>
                  </p:stCondLst>
                  <p:endCondLst>
                    <p:cond evt="onStopAudio" delay="0">
                      <p:tgtEl>
                        <p:sldTgt/>
                      </p:tgtEl>
                    </p:cond>
                  </p:endCondLst>
                </p:cTn>
                <p:tgtEl>
                  <p:spTgt spid="14"/>
                </p:tgtEl>
              </p:cMediaNode>
            </p:audio>
          </p:childTnLst>
        </p:cTn>
      </p:par>
    </p:tnLst>
    <p:bldLst>
      <p:bldP spid="9" grpId="0"/>
      <p:bldP spid="10" grpId="0"/>
      <p:bldP spid="11" grpId="0"/>
      <p:bldP spid="12" grpId="0"/>
      <p:bldP spid="13"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TotalTime>
  <Words>787</Words>
  <Application>Microsoft Office PowerPoint</Application>
  <PresentationFormat>Grand écran</PresentationFormat>
  <Paragraphs>39</Paragraphs>
  <Slides>18</Slides>
  <Notes>0</Notes>
  <HiddenSlides>0</HiddenSlides>
  <MMClips>2</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18</vt:i4>
      </vt:variant>
    </vt:vector>
  </HeadingPairs>
  <TitlesOfParts>
    <vt:vector size="24" baseType="lpstr">
      <vt:lpstr>Aptos</vt:lpstr>
      <vt:lpstr>Aptos Display</vt:lpstr>
      <vt:lpstr>Arial</vt:lpstr>
      <vt:lpstr>Calibri</vt:lpstr>
      <vt:lpstr>Times New Roman</vt:lpstr>
      <vt:lpstr>Thème Office</vt:lpstr>
      <vt:lpstr>L’atelier de danses bretonnes vous présente un diaporama 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Danièle LE NOUVEAU</dc:creator>
  <cp:lastModifiedBy>A B</cp:lastModifiedBy>
  <cp:revision>14</cp:revision>
  <dcterms:created xsi:type="dcterms:W3CDTF">2024-05-10T15:32:08Z</dcterms:created>
  <dcterms:modified xsi:type="dcterms:W3CDTF">2024-05-22T08:18:05Z</dcterms:modified>
</cp:coreProperties>
</file>