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4" r:id="rId2"/>
    <p:sldId id="257" r:id="rId3"/>
    <p:sldId id="258" r:id="rId4"/>
    <p:sldId id="267" r:id="rId5"/>
    <p:sldId id="275" r:id="rId6"/>
    <p:sldId id="276" r:id="rId7"/>
    <p:sldId id="277" r:id="rId8"/>
    <p:sldId id="272" r:id="rId9"/>
    <p:sldId id="273" r:id="rId10"/>
    <p:sldId id="283" r:id="rId11"/>
    <p:sldId id="284" r:id="rId12"/>
    <p:sldId id="280" r:id="rId13"/>
    <p:sldId id="269" r:id="rId14"/>
    <p:sldId id="282" r:id="rId1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aVU/k2iSqU5qH5UzEcGVrw==" hashData="L4T0UUh0TrnRk5R+FTAbkon0hABkaMWAr6mEAxJGXC4Dk98PUGjJWc377wSJGqyKrnPG7XC+vHnPygVPTpXa0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D202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20" d="100"/>
          <a:sy n="120" d="100"/>
        </p:scale>
        <p:origin x="1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53D5B290-F8A8-4E6B-93E3-7577DF468E69}" type="datetimeFigureOut">
              <a:rPr lang="fr-FR" smtClean="0"/>
              <a:t>28/04/2024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30368664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3D5B290-F8A8-4E6B-93E3-7577DF468E69}" type="datetimeFigureOut">
              <a:rPr lang="fr-FR" smtClean="0"/>
              <a:t>28/04/2024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39334313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53D5B290-F8A8-4E6B-93E3-7577DF468E69}" type="datetimeFigureOut">
              <a:rPr lang="fr-FR" smtClean="0"/>
              <a:t>28/04/2024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13688017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53D5B290-F8A8-4E6B-93E3-7577DF468E69}" type="datetimeFigureOut">
              <a:rPr lang="fr-FR" smtClean="0"/>
              <a:t>28/04/2024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42079094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3D5B290-F8A8-4E6B-93E3-7577DF468E69}" type="datetimeFigureOut">
              <a:rPr lang="fr-FR" smtClean="0"/>
              <a:t>28/04/2024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3585277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3D5B290-F8A8-4E6B-93E3-7577DF468E69}" type="datetimeFigureOut">
              <a:rPr lang="fr-FR" smtClean="0"/>
              <a:t>28/04/2024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2329725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3D5B290-F8A8-4E6B-93E3-7577DF468E69}" type="datetimeFigureOut">
              <a:rPr lang="fr-FR" smtClean="0"/>
              <a:t>28/04/2024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860848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3D5B290-F8A8-4E6B-93E3-7577DF468E69}" type="datetimeFigureOut">
              <a:rPr lang="fr-FR" smtClean="0"/>
              <a:t>28/04/2024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30501573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53D5B290-F8A8-4E6B-93E3-7577DF468E69}" type="datetimeFigureOut">
              <a:rPr lang="fr-FR" smtClean="0"/>
              <a:t>28/04/2024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40617117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3D5B290-F8A8-4E6B-93E3-7577DF468E69}" type="datetimeFigureOut">
              <a:rPr lang="fr-FR" smtClean="0"/>
              <a:t>28/04/2024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980729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3D5B290-F8A8-4E6B-93E3-7577DF468E69}" type="datetimeFigureOut">
              <a:rPr lang="fr-FR" smtClean="0"/>
              <a:t>28/04/2024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D4935AE-3E3F-4E3C-B982-ED787519DFD1}" type="slidenum">
              <a:rPr lang="fr-FR" smtClean="0"/>
              <a:t>‹N°›</a:t>
            </a:fld>
            <a:endParaRPr lang="fr-FR"/>
          </a:p>
        </p:txBody>
      </p:sp>
    </p:spTree>
    <p:extLst>
      <p:ext uri="{BB962C8B-B14F-4D97-AF65-F5344CB8AC3E}">
        <p14:creationId xmlns:p14="http://schemas.microsoft.com/office/powerpoint/2010/main" val="2462637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D5B290-F8A8-4E6B-93E3-7577DF468E69}" type="datetimeFigureOut">
              <a:rPr lang="fr-FR" smtClean="0"/>
              <a:t>28/04/2024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4935AE-3E3F-4E3C-B982-ED787519DFD1}" type="slidenum">
              <a:rPr lang="fr-FR" smtClean="0"/>
              <a:t>‹N°›</a:t>
            </a:fld>
            <a:endParaRPr lang="fr-FR"/>
          </a:p>
        </p:txBody>
      </p:sp>
    </p:spTree>
    <p:extLst>
      <p:ext uri="{BB962C8B-B14F-4D97-AF65-F5344CB8AC3E}">
        <p14:creationId xmlns:p14="http://schemas.microsoft.com/office/powerpoint/2010/main" val="16576191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microsoft.com/office/2007/relationships/hdphoto" Target="../media/hdphoto2.wdp"/><Relationship Id="rId13" Type="http://schemas.openxmlformats.org/officeDocument/2006/relationships/image" Target="../media/image7.png"/><Relationship Id="rId3" Type="http://schemas.openxmlformats.org/officeDocument/2006/relationships/image" Target="../media/image1.jpeg"/><Relationship Id="rId7" Type="http://schemas.openxmlformats.org/officeDocument/2006/relationships/image" Target="../media/image4.png"/><Relationship Id="rId12" Type="http://schemas.microsoft.com/office/2007/relationships/hdphoto" Target="../media/hdphoto4.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jpeg"/><Relationship Id="rId11" Type="http://schemas.openxmlformats.org/officeDocument/2006/relationships/image" Target="../media/image6.png"/><Relationship Id="rId5" Type="http://schemas.microsoft.com/office/2007/relationships/hdphoto" Target="../media/hdphoto1.wdp"/><Relationship Id="rId15" Type="http://schemas.openxmlformats.org/officeDocument/2006/relationships/image" Target="../media/image9.jpg"/><Relationship Id="rId10" Type="http://schemas.microsoft.com/office/2007/relationships/hdphoto" Target="../media/hdphoto3.wdp"/><Relationship Id="rId4" Type="http://schemas.openxmlformats.org/officeDocument/2006/relationships/image" Target="../media/image2.png"/><Relationship Id="rId9" Type="http://schemas.openxmlformats.org/officeDocument/2006/relationships/image" Target="../media/image5.png"/><Relationship Id="rId14" Type="http://schemas.openxmlformats.org/officeDocument/2006/relationships/image" Target="../media/image8.gif"/></Relationships>
</file>

<file path=ppt/slides/_rels/slide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jpeg"/><Relationship Id="rId7" Type="http://schemas.openxmlformats.org/officeDocument/2006/relationships/image" Target="../media/image14.pn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audio" Target="../media/audio2.wav"/></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20.jpeg"/></Relationships>
</file>

<file path=ppt/slides/_rels/slide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hyperlink" Target="https://fr.mappy.com/poi/5bfd77390351d14768ca2f1c" TargetMode="External"/><Relationship Id="rId4" Type="http://schemas.openxmlformats.org/officeDocument/2006/relationships/image" Target="../media/image22.jpe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jpeg"/><Relationship Id="rId4" Type="http://schemas.openxmlformats.org/officeDocument/2006/relationships/image" Target="../media/image24.jpeg"/></Relationships>
</file>

<file path=ppt/slides/_rels/slide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24.jpeg"/><Relationship Id="rId4" Type="http://schemas.openxmlformats.org/officeDocument/2006/relationships/image" Target="../media/image28.png"/></Relationships>
</file>

<file path=ppt/slides/_rels/slide8.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1.png"/><Relationship Id="rId4" Type="http://schemas.openxmlformats.org/officeDocument/2006/relationships/image" Target="../media/image30.jpeg"/></Relationships>
</file>

<file path=ppt/slides/_rels/slide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5.jpeg"/><Relationship Id="rId7" Type="http://schemas.openxmlformats.org/officeDocument/2006/relationships/image" Target="../media/image39.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1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1.bin"/><Relationship Id="rId3" Type="http://schemas.openxmlformats.org/officeDocument/2006/relationships/image" Target="../media/image1.jpeg"/><Relationship Id="rId7" Type="http://schemas.openxmlformats.org/officeDocument/2006/relationships/image" Target="../media/image45.gif"/><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9.jpg"/><Relationship Id="rId5" Type="http://schemas.microsoft.com/office/2007/relationships/hdphoto" Target="../media/hdphoto5.wdp"/><Relationship Id="rId4" Type="http://schemas.openxmlformats.org/officeDocument/2006/relationships/image" Target="../media/image44.png"/><Relationship Id="rId9" Type="http://schemas.openxmlformats.org/officeDocument/2006/relationships/image" Target="../media/image43.w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4" descr="https://thumbs.dreamstime.com/z/bourreaux-3-2456268.jpg?ct=jpeg"/>
          <p:cNvPicPr>
            <a:picLocks noChangeAspect="1" noChangeArrowheads="1"/>
          </p:cNvPicPr>
          <p:nvPr/>
        </p:nvPicPr>
        <p:blipFill rotWithShape="1">
          <a:blip r:embed="rId4" cstate="print">
            <a:extLst>
              <a:ext uri="{BEBA8EAE-BF5A-486C-A8C5-ECC9F3942E4B}">
                <a14:imgProps xmlns:a14="http://schemas.microsoft.com/office/drawing/2010/main">
                  <a14:imgLayer r:embed="rId5">
                    <a14:imgEffect>
                      <a14:backgroundRemoval t="237" b="92426" l="0" r="99188"/>
                    </a14:imgEffect>
                  </a14:imgLayer>
                </a14:imgProps>
              </a:ext>
              <a:ext uri="{28A0092B-C50C-407E-A947-70E740481C1C}">
                <a14:useLocalDpi xmlns:a14="http://schemas.microsoft.com/office/drawing/2010/main" val="0"/>
              </a:ext>
            </a:extLst>
          </a:blip>
          <a:srcRect b="7034"/>
          <a:stretch/>
        </p:blipFill>
        <p:spPr bwMode="auto">
          <a:xfrm>
            <a:off x="5292435" y="771277"/>
            <a:ext cx="5279735" cy="5184478"/>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Les Sanson : une famille de bourreaux au service de la France Par  Henri-Clément Sanson | Essais | Affaires criminelles | leslibraires.ca |  Acheter des livres papier et numériques en ligne"/>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b="11437"/>
          <a:stretch/>
        </p:blipFill>
        <p:spPr bwMode="auto">
          <a:xfrm>
            <a:off x="1632644" y="1003617"/>
            <a:ext cx="3599314" cy="483156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36" name="Picture 12" descr="Hache du bourreau modèle 3D $5 - .fbx .ma - Free3D"/>
          <p:cNvPicPr>
            <a:picLocks noChangeAspect="1" noChangeArrowheads="1"/>
          </p:cNvPicPr>
          <p:nvPr/>
        </p:nvPicPr>
        <p:blipFill rotWithShape="1">
          <a:blip r:embed="rId7">
            <a:extLst>
              <a:ext uri="{BEBA8EAE-BF5A-486C-A8C5-ECC9F3942E4B}">
                <a14:imgProps xmlns:a14="http://schemas.microsoft.com/office/drawing/2010/main">
                  <a14:imgLayer r:embed="rId8">
                    <a14:imgEffect>
                      <a14:backgroundRemoval t="0" b="100000" l="18646" r="72604"/>
                    </a14:imgEffect>
                  </a14:imgLayer>
                </a14:imgProps>
              </a:ext>
              <a:ext uri="{28A0092B-C50C-407E-A947-70E740481C1C}">
                <a14:useLocalDpi xmlns:a14="http://schemas.microsoft.com/office/drawing/2010/main" val="0"/>
              </a:ext>
            </a:extLst>
          </a:blip>
          <a:srcRect l="22036" r="31347" b="15221"/>
          <a:stretch/>
        </p:blipFill>
        <p:spPr bwMode="auto">
          <a:xfrm>
            <a:off x="10632647" y="2507627"/>
            <a:ext cx="1359462" cy="2614631"/>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Ancienne Hache Médiévale Du Bourreau Sur La Bûche De Bois Banque D'Images  et Photos Libres De Droits. Image 41541279"/>
          <p:cNvPicPr>
            <a:picLocks noChangeAspect="1" noChangeArrowheads="1"/>
          </p:cNvPicPr>
          <p:nvPr/>
        </p:nvPicPr>
        <p:blipFill rotWithShape="1">
          <a:blip r:embed="rId9" cstate="print">
            <a:extLst>
              <a:ext uri="{BEBA8EAE-BF5A-486C-A8C5-ECC9F3942E4B}">
                <a14:imgProps xmlns:a14="http://schemas.microsoft.com/office/drawing/2010/main">
                  <a14:imgLayer r:embed="rId10">
                    <a14:imgEffect>
                      <a14:backgroundRemoval t="10000" b="94949" l="10000" r="90000"/>
                    </a14:imgEffect>
                  </a14:imgLayer>
                </a14:imgProps>
              </a:ext>
              <a:ext uri="{28A0092B-C50C-407E-A947-70E740481C1C}">
                <a14:useLocalDpi xmlns:a14="http://schemas.microsoft.com/office/drawing/2010/main" val="0"/>
              </a:ext>
            </a:extLst>
          </a:blip>
          <a:srcRect l="9512" t="12590" r="47709" b="9444"/>
          <a:stretch/>
        </p:blipFill>
        <p:spPr bwMode="auto">
          <a:xfrm>
            <a:off x="10314646" y="4596275"/>
            <a:ext cx="1877353" cy="224251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ousse de réaccion d'une tête humaine — Photo"/>
          <p:cNvPicPr>
            <a:picLocks noChangeAspect="1" noChangeArrowheads="1"/>
          </p:cNvPicPr>
          <p:nvPr/>
        </p:nvPicPr>
        <p:blipFill>
          <a:blip r:embed="rId11" cstate="print">
            <a:extLst>
              <a:ext uri="{BEBA8EAE-BF5A-486C-A8C5-ECC9F3942E4B}">
                <a14:imgProps xmlns:a14="http://schemas.microsoft.com/office/drawing/2010/main">
                  <a14:imgLayer r:embed="rId12">
                    <a14:imgEffect>
                      <a14:backgroundRemoval t="0" b="99412" l="5176" r="99609"/>
                    </a14:imgEffect>
                  </a14:imgLayer>
                </a14:imgProps>
              </a:ext>
              <a:ext uri="{28A0092B-C50C-407E-A947-70E740481C1C}">
                <a14:useLocalDpi xmlns:a14="http://schemas.microsoft.com/office/drawing/2010/main" val="0"/>
              </a:ext>
            </a:extLst>
          </a:blip>
          <a:srcRect/>
          <a:stretch>
            <a:fillRect/>
          </a:stretch>
        </p:blipFill>
        <p:spPr bwMode="auto">
          <a:xfrm rot="20478731">
            <a:off x="9509301" y="4209788"/>
            <a:ext cx="1626681" cy="1080218"/>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5"/>
          <p:cNvPicPr>
            <a:picLocks noChangeAspect="1"/>
          </p:cNvPicPr>
          <p:nvPr/>
        </p:nvPicPr>
        <p:blipFill>
          <a:blip r:embed="rId13"/>
          <a:stretch>
            <a:fillRect/>
          </a:stretch>
        </p:blipFill>
        <p:spPr>
          <a:xfrm>
            <a:off x="2933625" y="1117151"/>
            <a:ext cx="1552381" cy="1390476"/>
          </a:xfrm>
          <a:prstGeom prst="rect">
            <a:avLst/>
          </a:prstGeom>
        </p:spPr>
      </p:pic>
      <p:pic>
        <p:nvPicPr>
          <p:cNvPr id="7" name="Image 6"/>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8896484" y="126551"/>
            <a:ext cx="3095625" cy="1981200"/>
          </a:xfrm>
          <a:prstGeom prst="rect">
            <a:avLst/>
          </a:prstGeom>
        </p:spPr>
      </p:pic>
      <p:pic>
        <p:nvPicPr>
          <p:cNvPr id="8" name="Image 7"/>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34306" y="5122258"/>
            <a:ext cx="1298448" cy="1444752"/>
          </a:xfrm>
          <a:prstGeom prst="rect">
            <a:avLst/>
          </a:prstGeom>
        </p:spPr>
      </p:pic>
    </p:spTree>
    <p:extLst>
      <p:ext uri="{BB962C8B-B14F-4D97-AF65-F5344CB8AC3E}">
        <p14:creationId xmlns:p14="http://schemas.microsoft.com/office/powerpoint/2010/main" val="328339690"/>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wipe(down)">
                                      <p:cBhvr>
                                        <p:cTn id="7" dur="580">
                                          <p:stCondLst>
                                            <p:cond delay="0"/>
                                          </p:stCondLst>
                                        </p:cTn>
                                        <p:tgtEl>
                                          <p:spTgt spid="1030"/>
                                        </p:tgtEl>
                                      </p:cBhvr>
                                    </p:animEffect>
                                    <p:anim calcmode="lin" valueType="num">
                                      <p:cBhvr>
                                        <p:cTn id="8" dur="1822" tmFilter="0,0; 0.14,0.36; 0.43,0.73; 0.71,0.91; 1.0,1.0">
                                          <p:stCondLst>
                                            <p:cond delay="0"/>
                                          </p:stCondLst>
                                        </p:cTn>
                                        <p:tgtEl>
                                          <p:spTgt spid="1030"/>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30"/>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30"/>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30"/>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30"/>
                                        </p:tgtEl>
                                        <p:attrNameLst>
                                          <p:attrName>ppt_y</p:attrName>
                                        </p:attrNameLst>
                                      </p:cBhvr>
                                      <p:tavLst>
                                        <p:tav tm="0" fmla="#ppt_y-sin(pi*$)/81">
                                          <p:val>
                                            <p:fltVal val="0"/>
                                          </p:val>
                                        </p:tav>
                                        <p:tav tm="100000">
                                          <p:val>
                                            <p:fltVal val="1"/>
                                          </p:val>
                                        </p:tav>
                                      </p:tavLst>
                                    </p:anim>
                                    <p:animScale>
                                      <p:cBhvr>
                                        <p:cTn id="13" dur="26">
                                          <p:stCondLst>
                                            <p:cond delay="650"/>
                                          </p:stCondLst>
                                        </p:cTn>
                                        <p:tgtEl>
                                          <p:spTgt spid="1030"/>
                                        </p:tgtEl>
                                      </p:cBhvr>
                                      <p:to x="100000" y="60000"/>
                                    </p:animScale>
                                    <p:animScale>
                                      <p:cBhvr>
                                        <p:cTn id="14" dur="166" decel="50000">
                                          <p:stCondLst>
                                            <p:cond delay="676"/>
                                          </p:stCondLst>
                                        </p:cTn>
                                        <p:tgtEl>
                                          <p:spTgt spid="1030"/>
                                        </p:tgtEl>
                                      </p:cBhvr>
                                      <p:to x="100000" y="100000"/>
                                    </p:animScale>
                                    <p:animScale>
                                      <p:cBhvr>
                                        <p:cTn id="15" dur="26">
                                          <p:stCondLst>
                                            <p:cond delay="1312"/>
                                          </p:stCondLst>
                                        </p:cTn>
                                        <p:tgtEl>
                                          <p:spTgt spid="1030"/>
                                        </p:tgtEl>
                                      </p:cBhvr>
                                      <p:to x="100000" y="80000"/>
                                    </p:animScale>
                                    <p:animScale>
                                      <p:cBhvr>
                                        <p:cTn id="16" dur="166" decel="50000">
                                          <p:stCondLst>
                                            <p:cond delay="1338"/>
                                          </p:stCondLst>
                                        </p:cTn>
                                        <p:tgtEl>
                                          <p:spTgt spid="1030"/>
                                        </p:tgtEl>
                                      </p:cBhvr>
                                      <p:to x="100000" y="100000"/>
                                    </p:animScale>
                                    <p:animScale>
                                      <p:cBhvr>
                                        <p:cTn id="17" dur="26">
                                          <p:stCondLst>
                                            <p:cond delay="1642"/>
                                          </p:stCondLst>
                                        </p:cTn>
                                        <p:tgtEl>
                                          <p:spTgt spid="1030"/>
                                        </p:tgtEl>
                                      </p:cBhvr>
                                      <p:to x="100000" y="90000"/>
                                    </p:animScale>
                                    <p:animScale>
                                      <p:cBhvr>
                                        <p:cTn id="18" dur="166" decel="50000">
                                          <p:stCondLst>
                                            <p:cond delay="1668"/>
                                          </p:stCondLst>
                                        </p:cTn>
                                        <p:tgtEl>
                                          <p:spTgt spid="1030"/>
                                        </p:tgtEl>
                                      </p:cBhvr>
                                      <p:to x="100000" y="100000"/>
                                    </p:animScale>
                                    <p:animScale>
                                      <p:cBhvr>
                                        <p:cTn id="19" dur="26">
                                          <p:stCondLst>
                                            <p:cond delay="1808"/>
                                          </p:stCondLst>
                                        </p:cTn>
                                        <p:tgtEl>
                                          <p:spTgt spid="1030"/>
                                        </p:tgtEl>
                                      </p:cBhvr>
                                      <p:to x="100000" y="95000"/>
                                    </p:animScale>
                                    <p:animScale>
                                      <p:cBhvr>
                                        <p:cTn id="20" dur="166" decel="50000">
                                          <p:stCondLst>
                                            <p:cond delay="1834"/>
                                          </p:stCondLst>
                                        </p:cTn>
                                        <p:tgtEl>
                                          <p:spTgt spid="1030"/>
                                        </p:tgtEl>
                                      </p:cBhvr>
                                      <p:to x="100000" y="100000"/>
                                    </p:animScale>
                                  </p:childTnLst>
                                  <p:subTnLst>
                                    <p:audio>
                                      <p:cMediaNode>
                                        <p:cTn display="0" masterRel="sameClick">
                                          <p:stCondLst>
                                            <p:cond evt="begin" delay="0">
                                              <p:tn val="5"/>
                                            </p:cond>
                                          </p:stCondLst>
                                          <p:endCondLst>
                                            <p:cond evt="onStopAudio" delay="0">
                                              <p:tgtEl>
                                                <p:sldTgt/>
                                              </p:tgtEl>
                                            </p:cond>
                                          </p:endCondLst>
                                        </p:cTn>
                                        <p:tgtEl>
                                          <p:sndTgt r:embed="rId2" name="drumroll.wav"/>
                                        </p:tgtEl>
                                      </p:cMediaNode>
                                    </p:audio>
                                  </p:subTnLst>
                                </p:cTn>
                              </p:par>
                            </p:childTnLst>
                          </p:cTn>
                        </p:par>
                      </p:childTnLst>
                    </p:cTn>
                  </p:par>
                  <p:par>
                    <p:cTn id="21" fill="hold">
                      <p:stCondLst>
                        <p:cond delay="indefinite"/>
                      </p:stCondLst>
                      <p:childTnLst>
                        <p:par>
                          <p:cTn id="22" fill="hold">
                            <p:stCondLst>
                              <p:cond delay="0"/>
                            </p:stCondLst>
                            <p:childTnLst>
                              <p:par>
                                <p:cTn id="23" presetID="51" presetClass="path" presetSubtype="0" accel="50000" decel="50000" fill="hold" nodeType="clickEffect">
                                  <p:stCondLst>
                                    <p:cond delay="0"/>
                                  </p:stCondLst>
                                  <p:childTnLst>
                                    <p:animMotion origin="layout" path="M 0 0 L -0.04 0.067 C -0.049 0.081 -0.054 0.102 -0.054 0.124 C -0.054 0.149 -0.049 0.169 -0.04 0.183 L 0 0.25 E" pathEditMode="relative" ptsTypes="">
                                      <p:cBhvr>
                                        <p:cTn id="24" dur="2000" fill="hold"/>
                                        <p:tgtEl>
                                          <p:spTgt spid="103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https://www.crushpixel.com/big-static21/preview4/vintage-crumpled-paper-on-grey-55728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64000"/>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rotWithShape="1">
          <a:blip r:embed="rId4">
            <a:extLst>
              <a:ext uri="{28A0092B-C50C-407E-A947-70E740481C1C}">
                <a14:useLocalDpi xmlns:a14="http://schemas.microsoft.com/office/drawing/2010/main" val="0"/>
              </a:ext>
            </a:extLst>
          </a:blip>
          <a:srcRect l="8407" r="3604"/>
          <a:stretch/>
        </p:blipFill>
        <p:spPr>
          <a:xfrm>
            <a:off x="225467" y="142381"/>
            <a:ext cx="3594971" cy="1857143"/>
          </a:xfrm>
          <a:prstGeom prst="rect">
            <a:avLst/>
          </a:prstGeom>
        </p:spPr>
      </p:pic>
      <p:pic>
        <p:nvPicPr>
          <p:cNvPr id="12" name="Image 1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5467" y="1118571"/>
            <a:ext cx="7419048" cy="1761905"/>
          </a:xfrm>
          <a:prstGeom prst="rect">
            <a:avLst/>
          </a:prstGeom>
        </p:spPr>
      </p:pic>
      <p:pic>
        <p:nvPicPr>
          <p:cNvPr id="14" name="Imag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19586" y="2155267"/>
            <a:ext cx="6495238" cy="1847619"/>
          </a:xfrm>
          <a:prstGeom prst="rect">
            <a:avLst/>
          </a:prstGeom>
        </p:spPr>
      </p:pic>
      <p:pic>
        <p:nvPicPr>
          <p:cNvPr id="16" name="Image 1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67295" y="3004285"/>
            <a:ext cx="9047619" cy="1828571"/>
          </a:xfrm>
          <a:prstGeom prst="rect">
            <a:avLst/>
          </a:prstGeom>
        </p:spPr>
      </p:pic>
      <p:sp>
        <p:nvSpPr>
          <p:cNvPr id="23" name="Rectangle 22"/>
          <p:cNvSpPr/>
          <p:nvPr/>
        </p:nvSpPr>
        <p:spPr>
          <a:xfrm>
            <a:off x="4874279" y="245744"/>
            <a:ext cx="6627135" cy="461665"/>
          </a:xfrm>
          <a:prstGeom prst="rect">
            <a:avLst/>
          </a:prstGeom>
          <a:solidFill>
            <a:schemeClr val="accent4">
              <a:lumMod val="20000"/>
              <a:lumOff val="80000"/>
            </a:schemeClr>
          </a:solidFill>
          <a:ln w="38100">
            <a:solidFill>
              <a:srgbClr val="FFFF00"/>
            </a:solidFill>
          </a:ln>
        </p:spPr>
        <p:txBody>
          <a:bodyPr wrap="none">
            <a:spAutoFit/>
          </a:bodyPr>
          <a:lstStyle/>
          <a:p>
            <a:pPr algn="just"/>
            <a:r>
              <a:rPr lang="fr-FR" sz="2400" b="1" i="0" dirty="0" smtClean="0">
                <a:solidFill>
                  <a:srgbClr val="333333"/>
                </a:solidFill>
                <a:effectLst/>
                <a:latin typeface="Lato"/>
              </a:rPr>
              <a:t>La famille Sanson, bourreaux de père en fils</a:t>
            </a:r>
            <a:endParaRPr lang="fr-FR" sz="2400" b="1" i="0" dirty="0">
              <a:solidFill>
                <a:srgbClr val="333333"/>
              </a:solidFill>
              <a:effectLst/>
              <a:latin typeface="Lato"/>
            </a:endParaRPr>
          </a:p>
        </p:txBody>
      </p:sp>
      <p:sp>
        <p:nvSpPr>
          <p:cNvPr id="11" name="Rectangle 10"/>
          <p:cNvSpPr/>
          <p:nvPr/>
        </p:nvSpPr>
        <p:spPr>
          <a:xfrm>
            <a:off x="3167835" y="4832856"/>
            <a:ext cx="4646989" cy="1938992"/>
          </a:xfrm>
          <a:prstGeom prst="rect">
            <a:avLst/>
          </a:prstGeom>
          <a:solidFill>
            <a:schemeClr val="accent4">
              <a:lumMod val="20000"/>
              <a:lumOff val="80000"/>
            </a:schemeClr>
          </a:solidFill>
        </p:spPr>
        <p:txBody>
          <a:bodyPr wrap="square">
            <a:spAutoFit/>
          </a:bodyPr>
          <a:lstStyle/>
          <a:p>
            <a:pPr algn="just"/>
            <a:r>
              <a:rPr lang="fr-FR" sz="2000" b="1" dirty="0">
                <a:latin typeface="ComicType" panose="00000400000000000000" pitchFamily="2" charset="0"/>
              </a:rPr>
              <a:t>Installée au début du 17e siècle à Abbeville (Somme), la famille Sanson tient alors une place ordinaire dans l’histoire de la ville. Avant qu’un évènement ne vienne définitivement changer son destin…</a:t>
            </a:r>
          </a:p>
        </p:txBody>
      </p:sp>
      <p:sp>
        <p:nvSpPr>
          <p:cNvPr id="2" name="ZoneTexte 1"/>
          <p:cNvSpPr txBox="1"/>
          <p:nvPr/>
        </p:nvSpPr>
        <p:spPr>
          <a:xfrm>
            <a:off x="1069079" y="745219"/>
            <a:ext cx="898216" cy="261610"/>
          </a:xfrm>
          <a:prstGeom prst="rect">
            <a:avLst/>
          </a:prstGeom>
          <a:noFill/>
        </p:spPr>
        <p:txBody>
          <a:bodyPr wrap="square" rtlCol="0">
            <a:spAutoFit/>
          </a:bodyPr>
          <a:lstStyle/>
          <a:p>
            <a:r>
              <a:rPr lang="fr-FR" sz="1100" b="1" dirty="0" smtClean="0">
                <a:solidFill>
                  <a:schemeClr val="bg1"/>
                </a:solidFill>
              </a:rPr>
              <a:t>1603 ?-    ?</a:t>
            </a:r>
            <a:endParaRPr lang="fr-FR" sz="1100" b="1" dirty="0">
              <a:solidFill>
                <a:schemeClr val="bg1"/>
              </a:solidFill>
            </a:endParaRPr>
          </a:p>
        </p:txBody>
      </p:sp>
      <p:sp>
        <p:nvSpPr>
          <p:cNvPr id="3" name="ZoneTexte 2"/>
          <p:cNvSpPr txBox="1"/>
          <p:nvPr/>
        </p:nvSpPr>
        <p:spPr>
          <a:xfrm>
            <a:off x="830018" y="579300"/>
            <a:ext cx="715561" cy="276999"/>
          </a:xfrm>
          <a:prstGeom prst="rect">
            <a:avLst/>
          </a:prstGeom>
          <a:noFill/>
        </p:spPr>
        <p:txBody>
          <a:bodyPr wrap="square" rtlCol="0">
            <a:spAutoFit/>
          </a:bodyPr>
          <a:lstStyle/>
          <a:p>
            <a:r>
              <a:rPr lang="fr-FR" sz="1200" dirty="0" smtClean="0">
                <a:solidFill>
                  <a:schemeClr val="bg1"/>
                </a:solidFill>
              </a:rPr>
              <a:t>…</a:t>
            </a:r>
            <a:r>
              <a:rPr lang="fr-FR" sz="1100" b="1" dirty="0" smtClean="0">
                <a:solidFill>
                  <a:schemeClr val="bg1">
                    <a:lumMod val="95000"/>
                  </a:schemeClr>
                </a:solidFill>
              </a:rPr>
              <a:t>GVAL</a:t>
            </a:r>
            <a:endParaRPr lang="fr-FR" sz="1100" b="1" dirty="0">
              <a:solidFill>
                <a:schemeClr val="bg1">
                  <a:lumMod val="95000"/>
                </a:schemeClr>
              </a:solidFill>
            </a:endParaRPr>
          </a:p>
        </p:txBody>
      </p:sp>
      <p:pic>
        <p:nvPicPr>
          <p:cNvPr id="4" name="Image 3"/>
          <p:cNvPicPr>
            <a:picLocks noChangeAspect="1"/>
          </p:cNvPicPr>
          <p:nvPr/>
        </p:nvPicPr>
        <p:blipFill>
          <a:blip r:embed="rId8"/>
          <a:stretch>
            <a:fillRect/>
          </a:stretch>
        </p:blipFill>
        <p:spPr>
          <a:xfrm>
            <a:off x="3958442" y="1233855"/>
            <a:ext cx="1631326" cy="650603"/>
          </a:xfrm>
          <a:prstGeom prst="rect">
            <a:avLst/>
          </a:prstGeom>
        </p:spPr>
      </p:pic>
      <p:sp>
        <p:nvSpPr>
          <p:cNvPr id="6" name="Rectangle 5"/>
          <p:cNvSpPr/>
          <p:nvPr/>
        </p:nvSpPr>
        <p:spPr>
          <a:xfrm>
            <a:off x="7867999" y="1065293"/>
            <a:ext cx="4270825" cy="1815882"/>
          </a:xfrm>
          <a:prstGeom prst="rect">
            <a:avLst/>
          </a:prstGeom>
          <a:solidFill>
            <a:srgbClr val="CD202C"/>
          </a:solidFill>
        </p:spPr>
        <p:txBody>
          <a:bodyPr wrap="square">
            <a:spAutoFit/>
          </a:bodyPr>
          <a:lstStyle/>
          <a:p>
            <a:r>
              <a:rPr lang="fr-FR" sz="1400" b="1" dirty="0">
                <a:solidFill>
                  <a:srgbClr val="000000"/>
                </a:solidFill>
                <a:latin typeface="Adobe Devanagari" panose="02040503050201020203" pitchFamily="18" charset="0"/>
                <a:cs typeface="Adobe Devanagari" panose="02040503050201020203" pitchFamily="18" charset="0"/>
              </a:rPr>
              <a:t>La dynastie des bourreaux </a:t>
            </a:r>
            <a:r>
              <a:rPr lang="fr-FR" sz="1400" b="1" dirty="0" err="1">
                <a:solidFill>
                  <a:srgbClr val="000000"/>
                </a:solidFill>
                <a:latin typeface="Adobe Devanagari" panose="02040503050201020203" pitchFamily="18" charset="0"/>
                <a:cs typeface="Adobe Devanagari" panose="02040503050201020203" pitchFamily="18" charset="0"/>
              </a:rPr>
              <a:t>Jouenne</a:t>
            </a:r>
            <a:r>
              <a:rPr lang="fr-FR" sz="1400" b="1" dirty="0">
                <a:solidFill>
                  <a:srgbClr val="000000"/>
                </a:solidFill>
                <a:latin typeface="Adobe Devanagari" panose="02040503050201020203" pitchFamily="18" charset="0"/>
                <a:cs typeface="Adobe Devanagari" panose="02040503050201020203" pitchFamily="18" charset="0"/>
              </a:rPr>
              <a:t> :</a:t>
            </a:r>
            <a:endParaRPr lang="fr-FR" sz="1400" dirty="0">
              <a:solidFill>
                <a:srgbClr val="000000"/>
              </a:solidFill>
              <a:latin typeface="Adobe Devanagari" panose="02040503050201020203" pitchFamily="18" charset="0"/>
              <a:cs typeface="Adobe Devanagari" panose="02040503050201020203" pitchFamily="18" charset="0"/>
            </a:endParaRPr>
          </a:p>
          <a:p>
            <a:r>
              <a:rPr lang="fr-FR" sz="1400" dirty="0">
                <a:solidFill>
                  <a:srgbClr val="000000"/>
                </a:solidFill>
                <a:latin typeface="Adobe Devanagari" panose="02040503050201020203" pitchFamily="18" charset="0"/>
                <a:cs typeface="Adobe Devanagari" panose="02040503050201020203" pitchFamily="18" charset="0"/>
              </a:rPr>
              <a:t>C’est une des plus anciennes dynasties de bourreaux. On cite, en 1202, un Nicolas </a:t>
            </a:r>
            <a:r>
              <a:rPr lang="fr-FR" sz="1400" dirty="0" err="1">
                <a:solidFill>
                  <a:srgbClr val="000000"/>
                </a:solidFill>
                <a:latin typeface="Adobe Devanagari" panose="02040503050201020203" pitchFamily="18" charset="0"/>
                <a:cs typeface="Adobe Devanagari" panose="02040503050201020203" pitchFamily="18" charset="0"/>
              </a:rPr>
              <a:t>Jouhanne</a:t>
            </a:r>
            <a:r>
              <a:rPr lang="fr-FR" sz="1400" dirty="0">
                <a:solidFill>
                  <a:srgbClr val="000000"/>
                </a:solidFill>
                <a:latin typeface="Adobe Devanagari" panose="02040503050201020203" pitchFamily="18" charset="0"/>
                <a:cs typeface="Adobe Devanagari" panose="02040503050201020203" pitchFamily="18" charset="0"/>
              </a:rPr>
              <a:t>, dit « la justice », comme bourreau dans le Pays de Caux.</a:t>
            </a:r>
          </a:p>
          <a:p>
            <a:r>
              <a:rPr lang="fr-FR" sz="1400" dirty="0">
                <a:solidFill>
                  <a:srgbClr val="000000"/>
                </a:solidFill>
                <a:latin typeface="Adobe Devanagari" panose="02040503050201020203" pitchFamily="18" charset="0"/>
                <a:cs typeface="Adobe Devanagari" panose="02040503050201020203" pitchFamily="18" charset="0"/>
              </a:rPr>
              <a:t>En 1380, un </a:t>
            </a:r>
            <a:r>
              <a:rPr lang="fr-FR" sz="1400" dirty="0" err="1">
                <a:solidFill>
                  <a:srgbClr val="000000"/>
                </a:solidFill>
                <a:latin typeface="Adobe Devanagari" panose="02040503050201020203" pitchFamily="18" charset="0"/>
                <a:cs typeface="Adobe Devanagari" panose="02040503050201020203" pitchFamily="18" charset="0"/>
              </a:rPr>
              <a:t>Jouhanne</a:t>
            </a:r>
            <a:r>
              <a:rPr lang="fr-FR" sz="1400" dirty="0">
                <a:solidFill>
                  <a:srgbClr val="000000"/>
                </a:solidFill>
                <a:latin typeface="Adobe Devanagari" panose="02040503050201020203" pitchFamily="18" charset="0"/>
                <a:cs typeface="Adobe Devanagari" panose="02040503050201020203" pitchFamily="18" charset="0"/>
              </a:rPr>
              <a:t> Justice est bourreau à Caudebec en Caux. Concernant sa postérité, trois fils seront pendus en place publique. Plusieurs membres et descendants de cette famille seront bourreaux en différentes villes de France.</a:t>
            </a:r>
            <a:endParaRPr lang="fr-FR" sz="1400" b="0" i="0" dirty="0">
              <a:solidFill>
                <a:srgbClr val="000000"/>
              </a:solidFill>
              <a:effectLst/>
              <a:latin typeface="Adobe Devanagari" panose="02040503050201020203" pitchFamily="18" charset="0"/>
              <a:cs typeface="Adobe Devanagari" panose="02040503050201020203" pitchFamily="18" charset="0"/>
            </a:endParaRPr>
          </a:p>
        </p:txBody>
      </p:sp>
    </p:spTree>
    <p:extLst>
      <p:ext uri="{BB962C8B-B14F-4D97-AF65-F5344CB8AC3E}">
        <p14:creationId xmlns:p14="http://schemas.microsoft.com/office/powerpoint/2010/main" val="654742805"/>
      </p:ext>
    </p:extLst>
  </p:cSld>
  <p:clrMapOvr>
    <a:masterClrMapping/>
  </p:clrMapOvr>
  <mc:AlternateContent xmlns:mc="http://schemas.openxmlformats.org/markup-compatibility/2006" xmlns:p14="http://schemas.microsoft.com/office/powerpoint/2010/main">
    <mc:Choice Requires="p14">
      <p:transition spd="slow" p14:dur="2000">
        <p:sndAc>
          <p:stSnd>
            <p:snd r:embed="rId2" name="Marches de l'Air N°2 de Robert GOUTE (128kbit_AAC).wav"/>
          </p:stSnd>
        </p:sndAc>
      </p:transition>
    </mc:Choice>
    <mc:Fallback xmlns="">
      <p:transition spd="slow">
        <p:sndAc>
          <p:stSnd>
            <p:snd r:embed="rId9" name="Marches de l'Air N°2 de Robert GOUTE (128kbit_AAC).wav"/>
          </p:stSnd>
        </p:sndAc>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www.crushpixel.com/big-static21/preview4/vintage-crumpled-paper-on-grey-55728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4000"/>
          </a:xfrm>
          <a:prstGeom prst="rect">
            <a:avLst/>
          </a:prstGeom>
          <a:noFill/>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5280" y="165314"/>
            <a:ext cx="5876190" cy="1704762"/>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5035" y="1032478"/>
            <a:ext cx="8009524" cy="1800000"/>
          </a:xfrm>
          <a:prstGeom prst="rect">
            <a:avLst/>
          </a:prstGeom>
        </p:spPr>
      </p:pic>
      <p:pic>
        <p:nvPicPr>
          <p:cNvPr id="7" name="Image 6"/>
          <p:cNvPicPr>
            <a:picLocks noChangeAspect="1"/>
          </p:cNvPicPr>
          <p:nvPr/>
        </p:nvPicPr>
        <p:blipFill rotWithShape="1">
          <a:blip r:embed="rId5">
            <a:extLst>
              <a:ext uri="{28A0092B-C50C-407E-A947-70E740481C1C}">
                <a14:useLocalDpi xmlns:a14="http://schemas.microsoft.com/office/drawing/2010/main" val="0"/>
              </a:ext>
            </a:extLst>
          </a:blip>
          <a:srcRect l="14634" t="32842" r="11456" b="33778"/>
          <a:stretch/>
        </p:blipFill>
        <p:spPr>
          <a:xfrm>
            <a:off x="526100" y="1999924"/>
            <a:ext cx="7434199" cy="812396"/>
          </a:xfrm>
          <a:prstGeom prst="rect">
            <a:avLst/>
          </a:prstGeom>
        </p:spPr>
      </p:pic>
      <p:sp>
        <p:nvSpPr>
          <p:cNvPr id="9" name="Rectangle 8"/>
          <p:cNvSpPr/>
          <p:nvPr/>
        </p:nvSpPr>
        <p:spPr>
          <a:xfrm>
            <a:off x="1458442" y="3173454"/>
            <a:ext cx="8473439" cy="2554545"/>
          </a:xfrm>
          <a:prstGeom prst="rect">
            <a:avLst/>
          </a:prstGeom>
          <a:solidFill>
            <a:schemeClr val="accent4">
              <a:lumMod val="20000"/>
              <a:lumOff val="80000"/>
            </a:schemeClr>
          </a:solidFill>
        </p:spPr>
        <p:txBody>
          <a:bodyPr wrap="square">
            <a:spAutoFit/>
          </a:bodyPr>
          <a:lstStyle/>
          <a:p>
            <a:r>
              <a:rPr lang="fr-FR" sz="2000" dirty="0">
                <a:latin typeface="Adobe Devanagari" panose="02040503050201020203" pitchFamily="18" charset="0"/>
                <a:cs typeface="Adobe Devanagari" panose="02040503050201020203" pitchFamily="18" charset="0"/>
              </a:rPr>
              <a:t>Le premier d'entre eux s'est évanoui lors de sa première exécution et personne n'aurait parié qu'il serait à l'origine de la plus célèbre dynastie de bourreaux de l'histoire de France</a:t>
            </a:r>
            <a:r>
              <a:rPr lang="fr-FR" sz="2000" dirty="0" smtClean="0">
                <a:latin typeface="Adobe Devanagari" panose="02040503050201020203" pitchFamily="18" charset="0"/>
                <a:cs typeface="Adobe Devanagari" panose="02040503050201020203" pitchFamily="18" charset="0"/>
              </a:rPr>
              <a:t>.</a:t>
            </a:r>
          </a:p>
          <a:p>
            <a:r>
              <a:rPr lang="fr-FR" sz="2000" dirty="0" smtClean="0">
                <a:latin typeface="Adobe Devanagari" panose="02040503050201020203" pitchFamily="18" charset="0"/>
                <a:cs typeface="Adobe Devanagari" panose="02040503050201020203" pitchFamily="18" charset="0"/>
              </a:rPr>
              <a:t> </a:t>
            </a:r>
            <a:r>
              <a:rPr lang="fr-FR" sz="2000" dirty="0">
                <a:latin typeface="Adobe Devanagari" panose="02040503050201020203" pitchFamily="18" charset="0"/>
                <a:cs typeface="Adobe Devanagari" panose="02040503050201020203" pitchFamily="18" charset="0"/>
              </a:rPr>
              <a:t>L'un des membres de la famille a décapité Louis XVI, Marie-Antoinette et les plus célèbres noms de la Révolution Française</a:t>
            </a:r>
            <a:r>
              <a:rPr lang="fr-FR" sz="2000" dirty="0" smtClean="0">
                <a:latin typeface="Adobe Devanagari" panose="02040503050201020203" pitchFamily="18" charset="0"/>
                <a:cs typeface="Adobe Devanagari" panose="02040503050201020203" pitchFamily="18" charset="0"/>
              </a:rPr>
              <a:t>.</a:t>
            </a:r>
          </a:p>
          <a:p>
            <a:r>
              <a:rPr lang="fr-FR" sz="2000" dirty="0" smtClean="0">
                <a:latin typeface="Adobe Devanagari" panose="02040503050201020203" pitchFamily="18" charset="0"/>
                <a:cs typeface="Adobe Devanagari" panose="02040503050201020203" pitchFamily="18" charset="0"/>
              </a:rPr>
              <a:t> </a:t>
            </a:r>
            <a:r>
              <a:rPr lang="fr-FR" sz="2000" dirty="0">
                <a:latin typeface="Adobe Devanagari" panose="02040503050201020203" pitchFamily="18" charset="0"/>
                <a:cs typeface="Adobe Devanagari" panose="02040503050201020203" pitchFamily="18" charset="0"/>
              </a:rPr>
              <a:t>Un autre est mort d'un accident du </a:t>
            </a:r>
            <a:r>
              <a:rPr lang="fr-FR" sz="2000" dirty="0" smtClean="0">
                <a:latin typeface="Adobe Devanagari" panose="02040503050201020203" pitchFamily="18" charset="0"/>
                <a:cs typeface="Adobe Devanagari" panose="02040503050201020203" pitchFamily="18" charset="0"/>
              </a:rPr>
              <a:t>travail.</a:t>
            </a:r>
          </a:p>
          <a:p>
            <a:r>
              <a:rPr lang="fr-FR" sz="2000" dirty="0" smtClean="0">
                <a:latin typeface="Adobe Devanagari" panose="02040503050201020203" pitchFamily="18" charset="0"/>
                <a:cs typeface="Adobe Devanagari" panose="02040503050201020203" pitchFamily="18" charset="0"/>
              </a:rPr>
              <a:t> </a:t>
            </a:r>
            <a:r>
              <a:rPr lang="fr-FR" sz="2000" dirty="0">
                <a:latin typeface="Adobe Devanagari" panose="02040503050201020203" pitchFamily="18" charset="0"/>
                <a:cs typeface="Adobe Devanagari" panose="02040503050201020203" pitchFamily="18" charset="0"/>
              </a:rPr>
              <a:t>et le dernier a été viré parce qu'il avait joué la guillotine aux cartes... Découvrez l'étonnante histoire de la dynastie des </a:t>
            </a:r>
            <a:r>
              <a:rPr lang="fr-FR" sz="2000" dirty="0" smtClean="0">
                <a:latin typeface="Adobe Devanagari" panose="02040503050201020203" pitchFamily="18" charset="0"/>
                <a:cs typeface="Adobe Devanagari" panose="02040503050201020203" pitchFamily="18" charset="0"/>
              </a:rPr>
              <a:t>Sanson</a:t>
            </a:r>
            <a:r>
              <a:rPr lang="fr-FR" sz="2000" dirty="0">
                <a:latin typeface="Adobe Devanagari" panose="02040503050201020203" pitchFamily="18" charset="0"/>
                <a:cs typeface="Adobe Devanagari" panose="02040503050201020203" pitchFamily="18" charset="0"/>
              </a:rPr>
              <a:t>.</a:t>
            </a:r>
          </a:p>
        </p:txBody>
      </p:sp>
      <p:sp>
        <p:nvSpPr>
          <p:cNvPr id="10" name="Rectangle 9"/>
          <p:cNvSpPr/>
          <p:nvPr/>
        </p:nvSpPr>
        <p:spPr>
          <a:xfrm>
            <a:off x="6158039" y="1068149"/>
            <a:ext cx="1802260" cy="801927"/>
          </a:xfrm>
          <a:prstGeom prst="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7049619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3"/>
          <a:stretch>
            <a:fillRect/>
          </a:stretch>
        </p:blipFill>
        <p:spPr>
          <a:xfrm>
            <a:off x="1967471" y="1840103"/>
            <a:ext cx="2866667" cy="2894697"/>
          </a:xfrm>
          <a:prstGeom prst="rect">
            <a:avLst/>
          </a:prstGeom>
        </p:spPr>
      </p:pic>
      <p:sp>
        <p:nvSpPr>
          <p:cNvPr id="7" name="Rectangle 6"/>
          <p:cNvSpPr/>
          <p:nvPr/>
        </p:nvSpPr>
        <p:spPr>
          <a:xfrm>
            <a:off x="6301956" y="4308952"/>
            <a:ext cx="5510254" cy="2308324"/>
          </a:xfrm>
          <a:prstGeom prst="rect">
            <a:avLst/>
          </a:prstGeom>
          <a:solidFill>
            <a:schemeClr val="accent4">
              <a:lumMod val="20000"/>
              <a:lumOff val="80000"/>
            </a:schemeClr>
          </a:solidFill>
        </p:spPr>
        <p:txBody>
          <a:bodyPr wrap="square">
            <a:spAutoFit/>
          </a:bodyPr>
          <a:lstStyle/>
          <a:p>
            <a:r>
              <a:rPr lang="fr-FR" i="1" dirty="0" smtClean="0">
                <a:latin typeface="Adobe Devanagari" panose="02040503050201020203" pitchFamily="18" charset="0"/>
                <a:cs typeface="Adobe Devanagari" panose="02040503050201020203" pitchFamily="18" charset="0"/>
              </a:rPr>
              <a:t>                        Son </a:t>
            </a:r>
            <a:r>
              <a:rPr lang="fr-FR" i="1" dirty="0">
                <a:latin typeface="Adobe Devanagari" panose="02040503050201020203" pitchFamily="18" charset="0"/>
                <a:cs typeface="Adobe Devanagari" panose="02040503050201020203" pitchFamily="18" charset="0"/>
              </a:rPr>
              <a:t>petit-fils Nicolas née </a:t>
            </a:r>
            <a:endParaRPr lang="fr-FR" i="1" dirty="0" smtClean="0">
              <a:latin typeface="Adobe Devanagari" panose="02040503050201020203" pitchFamily="18" charset="0"/>
              <a:cs typeface="Adobe Devanagari" panose="02040503050201020203" pitchFamily="18" charset="0"/>
            </a:endParaRPr>
          </a:p>
          <a:p>
            <a:r>
              <a:rPr lang="fr-FR" i="1" dirty="0" smtClean="0">
                <a:latin typeface="Adobe Devanagari" panose="02040503050201020203" pitchFamily="18" charset="0"/>
                <a:cs typeface="Adobe Devanagari" panose="02040503050201020203" pitchFamily="18" charset="0"/>
              </a:rPr>
              <a:t>en </a:t>
            </a:r>
            <a:r>
              <a:rPr lang="fr-FR" i="1" dirty="0">
                <a:latin typeface="Adobe Devanagari" panose="02040503050201020203" pitchFamily="18" charset="0"/>
                <a:cs typeface="Adobe Devanagari" panose="02040503050201020203" pitchFamily="18" charset="0"/>
              </a:rPr>
              <a:t>1600, cartographe fut le </a:t>
            </a:r>
            <a:r>
              <a:rPr lang="fr-FR" i="1" dirty="0" smtClean="0">
                <a:latin typeface="Adobe Devanagari" panose="02040503050201020203" pitchFamily="18" charset="0"/>
                <a:cs typeface="Adobe Devanagari" panose="02040503050201020203" pitchFamily="18" charset="0"/>
              </a:rPr>
              <a:t>protégé</a:t>
            </a:r>
          </a:p>
          <a:p>
            <a:r>
              <a:rPr lang="fr-FR" i="1" dirty="0" smtClean="0">
                <a:latin typeface="Adobe Devanagari" panose="02040503050201020203" pitchFamily="18" charset="0"/>
                <a:cs typeface="Adobe Devanagari" panose="02040503050201020203" pitchFamily="18" charset="0"/>
              </a:rPr>
              <a:t> </a:t>
            </a:r>
            <a:r>
              <a:rPr lang="fr-FR" i="1" dirty="0">
                <a:latin typeface="Adobe Devanagari" panose="02040503050201020203" pitchFamily="18" charset="0"/>
                <a:cs typeface="Adobe Devanagari" panose="02040503050201020203" pitchFamily="18" charset="0"/>
              </a:rPr>
              <a:t>de Richelieu et du Roi Louis XIII.</a:t>
            </a:r>
            <a:r>
              <a:rPr lang="fr-FR" dirty="0">
                <a:latin typeface="Adobe Devanagari" panose="02040503050201020203" pitchFamily="18" charset="0"/>
                <a:cs typeface="Adobe Devanagari" panose="02040503050201020203" pitchFamily="18" charset="0"/>
              </a:rPr>
              <a:t/>
            </a:r>
            <a:br>
              <a:rPr lang="fr-FR" dirty="0">
                <a:latin typeface="Adobe Devanagari" panose="02040503050201020203" pitchFamily="18" charset="0"/>
                <a:cs typeface="Adobe Devanagari" panose="02040503050201020203" pitchFamily="18" charset="0"/>
              </a:rPr>
            </a:br>
            <a:r>
              <a:rPr lang="fr-FR" i="1" dirty="0" smtClean="0">
                <a:latin typeface="Adobe Devanagari" panose="02040503050201020203" pitchFamily="18" charset="0"/>
                <a:cs typeface="Adobe Devanagari" panose="02040503050201020203" pitchFamily="18" charset="0"/>
              </a:rPr>
              <a:t>Charles </a:t>
            </a:r>
            <a:r>
              <a:rPr lang="fr-FR" i="1" dirty="0">
                <a:latin typeface="Adobe Devanagari" panose="02040503050201020203" pitchFamily="18" charset="0"/>
                <a:cs typeface="Adobe Devanagari" panose="02040503050201020203" pitchFamily="18" charset="0"/>
              </a:rPr>
              <a:t>Sanson souche du misérable rameau </a:t>
            </a:r>
            <a:endParaRPr lang="fr-FR" i="1" dirty="0" smtClean="0">
              <a:latin typeface="Adobe Devanagari" panose="02040503050201020203" pitchFamily="18" charset="0"/>
              <a:cs typeface="Adobe Devanagari" panose="02040503050201020203" pitchFamily="18" charset="0"/>
            </a:endParaRPr>
          </a:p>
          <a:p>
            <a:r>
              <a:rPr lang="fr-FR" i="1" dirty="0" smtClean="0">
                <a:latin typeface="Adobe Devanagari" panose="02040503050201020203" pitchFamily="18" charset="0"/>
                <a:cs typeface="Adobe Devanagari" panose="02040503050201020203" pitchFamily="18" charset="0"/>
              </a:rPr>
              <a:t>dont </a:t>
            </a:r>
            <a:r>
              <a:rPr lang="fr-FR" i="1" dirty="0">
                <a:latin typeface="Adobe Devanagari" panose="02040503050201020203" pitchFamily="18" charset="0"/>
                <a:cs typeface="Adobe Devanagari" panose="02040503050201020203" pitchFamily="18" charset="0"/>
              </a:rPr>
              <a:t>je suis le dernier rejeton était, </a:t>
            </a:r>
            <a:r>
              <a:rPr lang="fr-FR" i="1" dirty="0" smtClean="0">
                <a:latin typeface="Adobe Devanagari" panose="02040503050201020203" pitchFamily="18" charset="0"/>
                <a:cs typeface="Adobe Devanagari" panose="02040503050201020203" pitchFamily="18" charset="0"/>
              </a:rPr>
              <a:t>...,</a:t>
            </a:r>
          </a:p>
          <a:p>
            <a:r>
              <a:rPr lang="fr-FR" i="1" dirty="0" smtClean="0">
                <a:latin typeface="Adobe Devanagari" panose="02040503050201020203" pitchFamily="18" charset="0"/>
                <a:cs typeface="Adobe Devanagari" panose="02040503050201020203" pitchFamily="18" charset="0"/>
              </a:rPr>
              <a:t> </a:t>
            </a:r>
            <a:r>
              <a:rPr lang="fr-FR" i="1" dirty="0">
                <a:latin typeface="Adobe Devanagari" panose="02040503050201020203" pitchFamily="18" charset="0"/>
                <a:cs typeface="Adobe Devanagari" panose="02040503050201020203" pitchFamily="18" charset="0"/>
              </a:rPr>
              <a:t>issu de la même race que Nicolas Sanson cartographe.</a:t>
            </a:r>
            <a:br>
              <a:rPr lang="fr-FR" i="1" dirty="0">
                <a:latin typeface="Adobe Devanagari" panose="02040503050201020203" pitchFamily="18" charset="0"/>
                <a:cs typeface="Adobe Devanagari" panose="02040503050201020203" pitchFamily="18" charset="0"/>
              </a:rPr>
            </a:br>
            <a:r>
              <a:rPr lang="fr-FR" dirty="0">
                <a:latin typeface="Adobe Devanagari" panose="02040503050201020203" pitchFamily="18" charset="0"/>
                <a:cs typeface="Adobe Devanagari" panose="02040503050201020203" pitchFamily="18" charset="0"/>
              </a:rPr>
              <a:t/>
            </a:r>
            <a:br>
              <a:rPr lang="fr-FR" dirty="0">
                <a:latin typeface="Adobe Devanagari" panose="02040503050201020203" pitchFamily="18" charset="0"/>
                <a:cs typeface="Adobe Devanagari" panose="02040503050201020203" pitchFamily="18" charset="0"/>
              </a:rPr>
            </a:br>
            <a:r>
              <a:rPr lang="fr-FR" i="1" dirty="0">
                <a:latin typeface="Adobe Devanagari" panose="02040503050201020203" pitchFamily="18" charset="0"/>
                <a:cs typeface="Adobe Devanagari" panose="02040503050201020203" pitchFamily="18" charset="0"/>
              </a:rPr>
              <a:t>Charles prit soin de brûler son portrait avant de mourir</a:t>
            </a:r>
            <a:endParaRPr lang="fr-FR" dirty="0">
              <a:latin typeface="Adobe Devanagari" panose="02040503050201020203" pitchFamily="18" charset="0"/>
              <a:cs typeface="Adobe Devanagari" panose="02040503050201020203" pitchFamily="18" charset="0"/>
            </a:endParaRPr>
          </a:p>
        </p:txBody>
      </p:sp>
      <p:pic>
        <p:nvPicPr>
          <p:cNvPr id="2053" name="Picture 5" descr="La façade ouest (XVe sièc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06617" y="704213"/>
            <a:ext cx="3829050" cy="3476626"/>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p:nvPr/>
        </p:nvSpPr>
        <p:spPr>
          <a:xfrm>
            <a:off x="6301956" y="206768"/>
            <a:ext cx="4968027" cy="369332"/>
          </a:xfrm>
          <a:prstGeom prst="rect">
            <a:avLst/>
          </a:prstGeom>
        </p:spPr>
        <p:txBody>
          <a:bodyPr wrap="none">
            <a:spAutoFit/>
          </a:bodyPr>
          <a:lstStyle/>
          <a:p>
            <a:r>
              <a:rPr lang="fr-FR" dirty="0">
                <a:solidFill>
                  <a:srgbClr val="330000"/>
                </a:solidFill>
                <a:latin typeface="Arial" panose="020B0604020202020204" pitchFamily="34" charset="0"/>
              </a:rPr>
              <a:t> </a:t>
            </a:r>
            <a:r>
              <a:rPr lang="fr-FR" dirty="0">
                <a:solidFill>
                  <a:srgbClr val="FFFF00"/>
                </a:solidFill>
                <a:latin typeface="Arial" panose="020B0604020202020204" pitchFamily="34" charset="0"/>
              </a:rPr>
              <a:t>l'église Saint-Sépulcre </a:t>
            </a:r>
            <a:r>
              <a:rPr lang="fr-FR" dirty="0" smtClean="0">
                <a:solidFill>
                  <a:srgbClr val="FFFF00"/>
                </a:solidFill>
                <a:latin typeface="Arial" panose="020B0604020202020204" pitchFamily="34" charset="0"/>
              </a:rPr>
              <a:t>d'Abbeville 15</a:t>
            </a:r>
            <a:r>
              <a:rPr lang="fr-FR" baseline="30000" dirty="0" smtClean="0">
                <a:solidFill>
                  <a:srgbClr val="FFFF00"/>
                </a:solidFill>
                <a:latin typeface="Arial" panose="020B0604020202020204" pitchFamily="34" charset="0"/>
              </a:rPr>
              <a:t>ème</a:t>
            </a:r>
            <a:r>
              <a:rPr lang="fr-FR" dirty="0" smtClean="0">
                <a:solidFill>
                  <a:srgbClr val="FFFF00"/>
                </a:solidFill>
                <a:latin typeface="Arial" panose="020B0604020202020204" pitchFamily="34" charset="0"/>
              </a:rPr>
              <a:t> siècle</a:t>
            </a:r>
            <a:endParaRPr lang="fr-FR" dirty="0">
              <a:solidFill>
                <a:srgbClr val="FFFF00"/>
              </a:solidFill>
            </a:endParaRPr>
          </a:p>
        </p:txBody>
      </p:sp>
    </p:spTree>
    <p:extLst>
      <p:ext uri="{BB962C8B-B14F-4D97-AF65-F5344CB8AC3E}">
        <p14:creationId xmlns:p14="http://schemas.microsoft.com/office/powerpoint/2010/main" val="6895709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stretch>
            <a:fillRect/>
          </a:stretch>
        </p:blipFill>
        <p:spPr>
          <a:xfrm>
            <a:off x="2303885" y="1062254"/>
            <a:ext cx="2885714" cy="4714286"/>
          </a:xfrm>
          <a:prstGeom prst="rect">
            <a:avLst/>
          </a:prstGeom>
        </p:spPr>
      </p:pic>
      <p:sp>
        <p:nvSpPr>
          <p:cNvPr id="3" name="Rectangle 2"/>
          <p:cNvSpPr/>
          <p:nvPr/>
        </p:nvSpPr>
        <p:spPr>
          <a:xfrm>
            <a:off x="5732891" y="463825"/>
            <a:ext cx="6180134" cy="6001643"/>
          </a:xfrm>
          <a:prstGeom prst="rect">
            <a:avLst/>
          </a:prstGeom>
          <a:solidFill>
            <a:schemeClr val="accent4">
              <a:lumMod val="20000"/>
              <a:lumOff val="80000"/>
            </a:schemeClr>
          </a:solidFill>
        </p:spPr>
        <p:txBody>
          <a:bodyPr wrap="square">
            <a:spAutoFit/>
          </a:bodyPr>
          <a:lstStyle/>
          <a:p>
            <a:r>
              <a:rPr lang="fr-FR" sz="1600" dirty="0">
                <a:solidFill>
                  <a:srgbClr val="222222"/>
                </a:solidFill>
                <a:latin typeface="Adobe Devanagari" panose="02040503050201020203" pitchFamily="18" charset="0"/>
                <a:cs typeface="Adobe Devanagari" panose="02040503050201020203" pitchFamily="18" charset="0"/>
              </a:rPr>
              <a:t>Ne pouvant épouser Colombe Brossier, il s'embarque pour le Canada comme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garde du pavillon des vaisseaux de sa Majesté, où il retrouve une </a:t>
            </a:r>
            <a:r>
              <a:rPr lang="fr-FR" sz="1600" dirty="0" smtClean="0">
                <a:solidFill>
                  <a:srgbClr val="222222"/>
                </a:solidFill>
                <a:latin typeface="Adobe Devanagari" panose="02040503050201020203" pitchFamily="18" charset="0"/>
                <a:cs typeface="Adobe Devanagari" panose="02040503050201020203" pitchFamily="18" charset="0"/>
              </a:rPr>
              <a:t>sœur</a:t>
            </a:r>
            <a:r>
              <a:rPr lang="fr-FR" sz="1600" dirty="0" smtClean="0">
                <a:latin typeface="Adobe Devanagari" panose="02040503050201020203" pitchFamily="18" charset="0"/>
                <a:cs typeface="Adobe Devanagari" panose="02040503050201020203" pitchFamily="18" charset="0"/>
              </a:rPr>
              <a:t> </a:t>
            </a:r>
            <a:r>
              <a:rPr lang="fr-FR" sz="1600" dirty="0" smtClean="0">
                <a:solidFill>
                  <a:srgbClr val="222222"/>
                </a:solidFill>
                <a:latin typeface="Adobe Devanagari" panose="02040503050201020203" pitchFamily="18" charset="0"/>
                <a:cs typeface="Adobe Devanagari" panose="02040503050201020203" pitchFamily="18" charset="0"/>
              </a:rPr>
              <a:t>de </a:t>
            </a:r>
            <a:r>
              <a:rPr lang="fr-FR" sz="1600" dirty="0">
                <a:solidFill>
                  <a:srgbClr val="222222"/>
                </a:solidFill>
                <a:latin typeface="Adobe Devanagari" panose="02040503050201020203" pitchFamily="18" charset="0"/>
                <a:cs typeface="Adobe Devanagari" panose="02040503050201020203" pitchFamily="18" charset="0"/>
              </a:rPr>
              <a:t>son </a:t>
            </a:r>
            <a:r>
              <a:rPr lang="fr-FR" sz="1600" dirty="0" smtClean="0">
                <a:solidFill>
                  <a:srgbClr val="222222"/>
                </a:solidFill>
                <a:latin typeface="Adobe Devanagari" panose="02040503050201020203" pitchFamily="18" charset="0"/>
                <a:cs typeface="Adobe Devanagari" panose="02040503050201020203" pitchFamily="18" charset="0"/>
              </a:rPr>
              <a:t>père..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Il </a:t>
            </a:r>
            <a:r>
              <a:rPr lang="fr-FR" sz="1600" dirty="0">
                <a:solidFill>
                  <a:srgbClr val="222222"/>
                </a:solidFill>
                <a:latin typeface="Adobe Devanagari" panose="02040503050201020203" pitchFamily="18" charset="0"/>
                <a:cs typeface="Adobe Devanagari" panose="02040503050201020203" pitchFamily="18" charset="0"/>
              </a:rPr>
              <a:t>navigue pendant 3 ans et rentre précipitamment en France dès l'appel</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au secours de Colombe dont le mari est grièvement malade. Il vit pendant quelques temps avec eux, mais souffrant trop de son amour pour sa </a:t>
            </a:r>
            <a:r>
              <a:rPr lang="fr-FR" sz="1600" dirty="0" smtClean="0">
                <a:solidFill>
                  <a:srgbClr val="222222"/>
                </a:solidFill>
                <a:latin typeface="Adobe Devanagari" panose="02040503050201020203" pitchFamily="18" charset="0"/>
                <a:cs typeface="Adobe Devanagari" panose="02040503050201020203" pitchFamily="18" charset="0"/>
              </a:rPr>
              <a:t>"sœur" </a:t>
            </a:r>
            <a:r>
              <a:rPr lang="fr-FR" sz="1600" dirty="0">
                <a:solidFill>
                  <a:srgbClr val="222222"/>
                </a:solidFill>
                <a:latin typeface="Adobe Devanagari" panose="02040503050201020203" pitchFamily="18" charset="0"/>
                <a:cs typeface="Adobe Devanagari" panose="02040503050201020203" pitchFamily="18" charset="0"/>
              </a:rPr>
              <a:t>il les </a:t>
            </a:r>
            <a:r>
              <a:rPr lang="fr-FR" sz="1600" dirty="0" smtClean="0">
                <a:solidFill>
                  <a:srgbClr val="222222"/>
                </a:solidFill>
                <a:latin typeface="Adobe Devanagari" panose="02040503050201020203" pitchFamily="18" charset="0"/>
                <a:cs typeface="Adobe Devanagari" panose="02040503050201020203" pitchFamily="18" charset="0"/>
              </a:rPr>
              <a:t>quitte.</a:t>
            </a:r>
          </a:p>
          <a:p>
            <a:r>
              <a:rPr lang="fr-FR" sz="1600" dirty="0" smtClean="0">
                <a:latin typeface="Adobe Devanagari" panose="02040503050201020203" pitchFamily="18" charset="0"/>
                <a:cs typeface="Adobe Devanagari" panose="02040503050201020203" pitchFamily="18" charset="0"/>
              </a:rPr>
              <a:t> </a:t>
            </a:r>
            <a:r>
              <a:rPr lang="fr-FR" sz="1600" dirty="0" smtClean="0">
                <a:solidFill>
                  <a:srgbClr val="222222"/>
                </a:solidFill>
                <a:latin typeface="Adobe Devanagari" panose="02040503050201020203" pitchFamily="18" charset="0"/>
                <a:cs typeface="Adobe Devanagari" panose="02040503050201020203" pitchFamily="18" charset="0"/>
              </a:rPr>
              <a:t>En </a:t>
            </a:r>
            <a:r>
              <a:rPr lang="fr-FR" sz="1600" dirty="0">
                <a:solidFill>
                  <a:srgbClr val="222222"/>
                </a:solidFill>
                <a:latin typeface="Adobe Devanagari" panose="02040503050201020203" pitchFamily="18" charset="0"/>
                <a:cs typeface="Adobe Devanagari" panose="02040503050201020203" pitchFamily="18" charset="0"/>
              </a:rPr>
              <a:t>1658, il acheta une lieutenance au régiment du Marquis de la Boissière qui faisait campagne sous M. le Vicomte de </a:t>
            </a:r>
            <a:r>
              <a:rPr lang="fr-FR" sz="1600" dirty="0" smtClean="0">
                <a:solidFill>
                  <a:srgbClr val="222222"/>
                </a:solidFill>
                <a:latin typeface="Adobe Devanagari" panose="02040503050201020203" pitchFamily="18" charset="0"/>
                <a:cs typeface="Adobe Devanagari" panose="02040503050201020203" pitchFamily="18" charset="0"/>
              </a:rPr>
              <a:t>Turenne </a:t>
            </a:r>
            <a:r>
              <a:rPr lang="fr-FR" sz="1600" dirty="0">
                <a:solidFill>
                  <a:srgbClr val="222222"/>
                </a:solidFill>
                <a:latin typeface="Adobe Devanagari" panose="02040503050201020203" pitchFamily="18" charset="0"/>
                <a:cs typeface="Adobe Devanagari" panose="02040503050201020203" pitchFamily="18" charset="0"/>
              </a:rPr>
              <a:t>à </a:t>
            </a:r>
            <a:r>
              <a:rPr lang="fr-FR" sz="1600" dirty="0" err="1">
                <a:solidFill>
                  <a:srgbClr val="222222"/>
                </a:solidFill>
                <a:latin typeface="Adobe Devanagari" panose="02040503050201020203" pitchFamily="18" charset="0"/>
                <a:cs typeface="Adobe Devanagari" panose="02040503050201020203" pitchFamily="18" charset="0"/>
              </a:rPr>
              <a:t>Brègues</a:t>
            </a:r>
            <a:r>
              <a:rPr lang="fr-FR" sz="1600" dirty="0">
                <a:solidFill>
                  <a:srgbClr val="222222"/>
                </a:solidFill>
                <a:latin typeface="Adobe Devanagari" panose="02040503050201020203" pitchFamily="18" charset="0"/>
                <a:cs typeface="Adobe Devanagari" panose="02040503050201020203" pitchFamily="18" charset="0"/>
              </a:rPr>
              <a:t>, Furnes et Gravelines puis garnison à </a:t>
            </a:r>
            <a:r>
              <a:rPr lang="fr-FR" sz="1600" dirty="0" smtClean="0">
                <a:solidFill>
                  <a:srgbClr val="222222"/>
                </a:solidFill>
                <a:latin typeface="Adobe Devanagari" panose="02040503050201020203" pitchFamily="18" charset="0"/>
                <a:cs typeface="Adobe Devanagari" panose="02040503050201020203" pitchFamily="18" charset="0"/>
              </a:rPr>
              <a:t>Dieppe.</a:t>
            </a:r>
          </a:p>
          <a:p>
            <a:r>
              <a:rPr lang="fr-FR" sz="1600" dirty="0" smtClean="0">
                <a:solidFill>
                  <a:srgbClr val="222222"/>
                </a:solidFill>
                <a:latin typeface="Adobe Devanagari" panose="02040503050201020203" pitchFamily="18" charset="0"/>
                <a:cs typeface="Adobe Devanagari" panose="02040503050201020203" pitchFamily="18" charset="0"/>
              </a:rPr>
              <a:t> Suite </a:t>
            </a:r>
            <a:r>
              <a:rPr lang="fr-FR" sz="1600" dirty="0">
                <a:solidFill>
                  <a:srgbClr val="222222"/>
                </a:solidFill>
                <a:latin typeface="Adobe Devanagari" panose="02040503050201020203" pitchFamily="18" charset="0"/>
                <a:cs typeface="Adobe Devanagari" panose="02040503050201020203" pitchFamily="18" charset="0"/>
              </a:rPr>
              <a:t>à sa chute de cheval qui coûta la vie de Colombe Brossier, il </a:t>
            </a:r>
            <a:r>
              <a:rPr lang="fr-FR" sz="1600" dirty="0" smtClean="0">
                <a:solidFill>
                  <a:srgbClr val="222222"/>
                </a:solidFill>
                <a:latin typeface="Adobe Devanagari" panose="02040503050201020203" pitchFamily="18" charset="0"/>
                <a:cs typeface="Adobe Devanagari" panose="02040503050201020203" pitchFamily="18" charset="0"/>
              </a:rPr>
              <a:t>fût</a:t>
            </a:r>
            <a:r>
              <a:rPr lang="fr-FR" sz="1600" dirty="0" smtClean="0">
                <a:latin typeface="Adobe Devanagari" panose="02040503050201020203" pitchFamily="18" charset="0"/>
                <a:cs typeface="Adobe Devanagari" panose="02040503050201020203" pitchFamily="18" charset="0"/>
              </a:rPr>
              <a:t> </a:t>
            </a:r>
            <a:r>
              <a:rPr lang="fr-FR" sz="1600" dirty="0" smtClean="0">
                <a:solidFill>
                  <a:srgbClr val="222222"/>
                </a:solidFill>
                <a:latin typeface="Adobe Devanagari" panose="02040503050201020203" pitchFamily="18" charset="0"/>
                <a:cs typeface="Adobe Devanagari" panose="02040503050201020203" pitchFamily="18" charset="0"/>
              </a:rPr>
              <a:t>recueilli </a:t>
            </a:r>
            <a:r>
              <a:rPr lang="fr-FR" sz="1600" dirty="0">
                <a:solidFill>
                  <a:srgbClr val="222222"/>
                </a:solidFill>
                <a:latin typeface="Adobe Devanagari" panose="02040503050201020203" pitchFamily="18" charset="0"/>
                <a:cs typeface="Adobe Devanagari" panose="02040503050201020203" pitchFamily="18" charset="0"/>
              </a:rPr>
              <a:t>et soigné au Clos-Mauduit par le bourreau Pierre </a:t>
            </a:r>
            <a:r>
              <a:rPr lang="fr-FR" sz="1600" dirty="0" err="1">
                <a:solidFill>
                  <a:srgbClr val="222222"/>
                </a:solidFill>
                <a:latin typeface="Adobe Devanagari" panose="02040503050201020203" pitchFamily="18" charset="0"/>
                <a:cs typeface="Adobe Devanagari" panose="02040503050201020203" pitchFamily="18" charset="0"/>
              </a:rPr>
              <a:t>Jouenne</a:t>
            </a:r>
            <a:r>
              <a:rPr lang="fr-FR" sz="1600" dirty="0">
                <a:solidFill>
                  <a:srgbClr val="222222"/>
                </a:solidFill>
                <a:latin typeface="Adobe Devanagari" panose="02040503050201020203" pitchFamily="18" charset="0"/>
                <a:cs typeface="Adobe Devanagari" panose="02040503050201020203" pitchFamily="18" charset="0"/>
              </a:rPr>
              <a:t> et sa fille Marguerite dont il tomba amoureux. </a:t>
            </a:r>
            <a:endParaRPr lang="fr-FR" sz="1600" dirty="0" smtClean="0">
              <a:solidFill>
                <a:srgbClr val="222222"/>
              </a:solidFill>
              <a:latin typeface="Adobe Devanagari" panose="02040503050201020203" pitchFamily="18" charset="0"/>
              <a:cs typeface="Adobe Devanagari" panose="02040503050201020203" pitchFamily="18" charset="0"/>
            </a:endParaRPr>
          </a:p>
          <a:p>
            <a:r>
              <a:rPr lang="fr-FR" sz="1600" dirty="0" smtClean="0">
                <a:solidFill>
                  <a:srgbClr val="222222"/>
                </a:solidFill>
                <a:latin typeface="Adobe Devanagari" panose="02040503050201020203" pitchFamily="18" charset="0"/>
                <a:cs typeface="Adobe Devanagari" panose="02040503050201020203" pitchFamily="18" charset="0"/>
              </a:rPr>
              <a:t>Pierre </a:t>
            </a:r>
            <a:r>
              <a:rPr lang="fr-FR" sz="1600" dirty="0" err="1">
                <a:solidFill>
                  <a:srgbClr val="222222"/>
                </a:solidFill>
                <a:latin typeface="Adobe Devanagari" panose="02040503050201020203" pitchFamily="18" charset="0"/>
                <a:cs typeface="Adobe Devanagari" panose="02040503050201020203" pitchFamily="18" charset="0"/>
              </a:rPr>
              <a:t>Jouenne</a:t>
            </a:r>
            <a:r>
              <a:rPr lang="fr-FR" sz="1600" dirty="0">
                <a:solidFill>
                  <a:srgbClr val="222222"/>
                </a:solidFill>
                <a:latin typeface="Adobe Devanagari" panose="02040503050201020203" pitchFamily="18" charset="0"/>
                <a:cs typeface="Adobe Devanagari" panose="02040503050201020203" pitchFamily="18" charset="0"/>
              </a:rPr>
              <a:t> le forçat à devenir bourreau en échange de la main de sa fille</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Fin </a:t>
            </a:r>
            <a:r>
              <a:rPr lang="fr-FR" sz="1600" dirty="0">
                <a:solidFill>
                  <a:srgbClr val="222222"/>
                </a:solidFill>
                <a:latin typeface="Adobe Devanagari" panose="02040503050201020203" pitchFamily="18" charset="0"/>
                <a:cs typeface="Adobe Devanagari" panose="02040503050201020203" pitchFamily="18" charset="0"/>
              </a:rPr>
              <a:t>1689, au décès de son épouse Marguerite, il quitte la Normandie pour Paris. où il fut obligé de loger au Pilori des Halles (Pilori des Bourreaux). Il étudie l'anatomie la nuit et la manipulation de certains remèdes. Il quitte ce quartier malfamé pour la Nouvelle France (</a:t>
            </a:r>
            <a:r>
              <a:rPr lang="fr-FR" sz="1600" dirty="0" smtClean="0">
                <a:solidFill>
                  <a:srgbClr val="222222"/>
                </a:solidFill>
                <a:latin typeface="Adobe Devanagari" panose="02040503050201020203" pitchFamily="18" charset="0"/>
                <a:cs typeface="Adobe Devanagari" panose="02040503050201020203" pitchFamily="18" charset="0"/>
              </a:rPr>
              <a:t>faubourg Poissonnière </a:t>
            </a:r>
            <a:r>
              <a:rPr lang="fr-FR" sz="1600" dirty="0">
                <a:solidFill>
                  <a:srgbClr val="222222"/>
                </a:solidFill>
                <a:latin typeface="Adobe Devanagari" panose="02040503050201020203" pitchFamily="18" charset="0"/>
                <a:cs typeface="Adobe Devanagari" panose="02040503050201020203" pitchFamily="18" charset="0"/>
              </a:rPr>
              <a:t>9ème </a:t>
            </a:r>
            <a:r>
              <a:rPr lang="fr-FR" sz="1600" dirty="0" err="1">
                <a:solidFill>
                  <a:srgbClr val="222222"/>
                </a:solidFill>
                <a:latin typeface="Adobe Devanagari" panose="02040503050201020203" pitchFamily="18" charset="0"/>
                <a:cs typeface="Adobe Devanagari" panose="02040503050201020203" pitchFamily="18" charset="0"/>
              </a:rPr>
              <a:t>arr</a:t>
            </a:r>
            <a:r>
              <a:rPr lang="fr-FR" sz="1600" dirty="0">
                <a:solidFill>
                  <a:srgbClr val="222222"/>
                </a:solidFill>
                <a:latin typeface="Adobe Devanagari" panose="02040503050201020203" pitchFamily="18" charset="0"/>
                <a:cs typeface="Adobe Devanagari" panose="02040503050201020203" pitchFamily="18" charset="0"/>
              </a:rPr>
              <a:t>) après avoir loué sa maison du Pilori 600 livres</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Frappé d'une attaque d'apoplexie, après avoir du abréger les </a:t>
            </a:r>
            <a:r>
              <a:rPr lang="fr-FR" sz="1600" dirty="0" smtClean="0">
                <a:solidFill>
                  <a:srgbClr val="222222"/>
                </a:solidFill>
                <a:latin typeface="Adobe Devanagari" panose="02040503050201020203" pitchFamily="18" charset="0"/>
                <a:cs typeface="Adobe Devanagari" panose="02040503050201020203" pitchFamily="18" charset="0"/>
              </a:rPr>
              <a:t>souffrances</a:t>
            </a:r>
            <a:r>
              <a:rPr lang="fr-FR" sz="1600" dirty="0" smtClean="0">
                <a:latin typeface="Adobe Devanagari" panose="02040503050201020203" pitchFamily="18" charset="0"/>
                <a:cs typeface="Adobe Devanagari" panose="02040503050201020203" pitchFamily="18" charset="0"/>
              </a:rPr>
              <a:t> </a:t>
            </a:r>
            <a:r>
              <a:rPr lang="fr-FR" sz="1600" dirty="0" smtClean="0">
                <a:solidFill>
                  <a:srgbClr val="222222"/>
                </a:solidFill>
                <a:latin typeface="Adobe Devanagari" panose="02040503050201020203" pitchFamily="18" charset="0"/>
                <a:cs typeface="Adobe Devanagari" panose="02040503050201020203" pitchFamily="18" charset="0"/>
              </a:rPr>
              <a:t>de </a:t>
            </a:r>
            <a:r>
              <a:rPr lang="fr-FR" sz="1600" dirty="0">
                <a:solidFill>
                  <a:srgbClr val="222222"/>
                </a:solidFill>
                <a:latin typeface="Adobe Devanagari" panose="02040503050201020203" pitchFamily="18" charset="0"/>
                <a:cs typeface="Adobe Devanagari" panose="02040503050201020203" pitchFamily="18" charset="0"/>
              </a:rPr>
              <a:t>son cousin Paul Bertaut, il se retire avec sa seconde femme Jeanne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Renée </a:t>
            </a:r>
            <a:r>
              <a:rPr lang="fr-FR" sz="1600" dirty="0" err="1">
                <a:solidFill>
                  <a:srgbClr val="222222"/>
                </a:solidFill>
                <a:latin typeface="Adobe Devanagari" panose="02040503050201020203" pitchFamily="18" charset="0"/>
                <a:cs typeface="Adobe Devanagari" panose="02040503050201020203" pitchFamily="18" charset="0"/>
              </a:rPr>
              <a:t>Dubut</a:t>
            </a:r>
            <a:r>
              <a:rPr lang="fr-FR" sz="1600" dirty="0">
                <a:solidFill>
                  <a:srgbClr val="222222"/>
                </a:solidFill>
                <a:latin typeface="Adobe Devanagari" panose="02040503050201020203" pitchFamily="18" charset="0"/>
                <a:cs typeface="Adobe Devanagari" panose="02040503050201020203" pitchFamily="18" charset="0"/>
              </a:rPr>
              <a:t> dans une petite métairie à </a:t>
            </a:r>
            <a:r>
              <a:rPr lang="fr-FR" sz="1600" dirty="0" smtClean="0">
                <a:solidFill>
                  <a:srgbClr val="222222"/>
                </a:solidFill>
                <a:latin typeface="Adobe Devanagari" panose="02040503050201020203" pitchFamily="18" charset="0"/>
                <a:cs typeface="Adobe Devanagari" panose="02040503050201020203" pitchFamily="18" charset="0"/>
              </a:rPr>
              <a:t>Condé-en-Brie </a:t>
            </a:r>
            <a:r>
              <a:rPr lang="fr-FR" sz="1600" dirty="0">
                <a:solidFill>
                  <a:srgbClr val="222222"/>
                </a:solidFill>
                <a:latin typeface="Adobe Devanagari" panose="02040503050201020203" pitchFamily="18" charset="0"/>
                <a:cs typeface="Adobe Devanagari" panose="02040503050201020203" pitchFamily="18" charset="0"/>
              </a:rPr>
              <a:t>où il décéda"</a:t>
            </a:r>
            <a:endParaRPr lang="fr-FR" sz="1600" dirty="0">
              <a:latin typeface="Adobe Devanagari" panose="02040503050201020203" pitchFamily="18" charset="0"/>
              <a:cs typeface="Adobe Devanagari" panose="02040503050201020203" pitchFamily="18" charset="0"/>
            </a:endParaRPr>
          </a:p>
        </p:txBody>
      </p:sp>
      <p:pic>
        <p:nvPicPr>
          <p:cNvPr id="3074" name="Picture 2" descr="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787" y="3265148"/>
            <a:ext cx="1682807" cy="253165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77787" y="6114114"/>
            <a:ext cx="2654894" cy="276999"/>
          </a:xfrm>
          <a:prstGeom prst="rect">
            <a:avLst/>
          </a:prstGeom>
          <a:solidFill>
            <a:schemeClr val="accent2"/>
          </a:solidFill>
        </p:spPr>
        <p:txBody>
          <a:bodyPr wrap="none">
            <a:spAutoFit/>
          </a:bodyPr>
          <a:lstStyle/>
          <a:p>
            <a:r>
              <a:rPr lang="fr-FR" sz="1200" dirty="0">
                <a:latin typeface="arial" panose="020B0604020202020204" pitchFamily="34" charset="0"/>
                <a:hlinkClick r:id="rId5"/>
              </a:rPr>
              <a:t>Église Saint-Rémi de Condé-en-Brie</a:t>
            </a:r>
            <a:endParaRPr lang="fr-FR" sz="1200" b="0" i="0" u="none" strike="noStrike" dirty="0">
              <a:effectLst/>
              <a:latin typeface="arial" panose="020B0604020202020204" pitchFamily="34" charset="0"/>
              <a:hlinkClick r:id="rId5"/>
            </a:endParaRPr>
          </a:p>
        </p:txBody>
      </p:sp>
    </p:spTree>
    <p:extLst>
      <p:ext uri="{BB962C8B-B14F-4D97-AF65-F5344CB8AC3E}">
        <p14:creationId xmlns:p14="http://schemas.microsoft.com/office/powerpoint/2010/main" val="341856157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stretch>
            <a:fillRect/>
          </a:stretch>
        </p:blipFill>
        <p:spPr>
          <a:xfrm>
            <a:off x="2369344" y="841872"/>
            <a:ext cx="2885714" cy="2866667"/>
          </a:xfrm>
          <a:prstGeom prst="rect">
            <a:avLst/>
          </a:prstGeom>
        </p:spPr>
      </p:pic>
      <p:sp>
        <p:nvSpPr>
          <p:cNvPr id="3" name="Rectangle 2"/>
          <p:cNvSpPr/>
          <p:nvPr/>
        </p:nvSpPr>
        <p:spPr>
          <a:xfrm>
            <a:off x="5706619" y="306757"/>
            <a:ext cx="6323937" cy="6032421"/>
          </a:xfrm>
          <a:prstGeom prst="rect">
            <a:avLst/>
          </a:prstGeom>
          <a:solidFill>
            <a:schemeClr val="accent4">
              <a:lumMod val="20000"/>
              <a:lumOff val="80000"/>
            </a:schemeClr>
          </a:solidFill>
        </p:spPr>
        <p:txBody>
          <a:bodyPr wrap="square">
            <a:spAutoFit/>
          </a:bodyPr>
          <a:lstStyle/>
          <a:p>
            <a:r>
              <a:rPr lang="fr-FR" sz="1600" dirty="0">
                <a:solidFill>
                  <a:srgbClr val="222222"/>
                </a:solidFill>
                <a:latin typeface="Adobe Devanagari" panose="02040503050201020203" pitchFamily="18" charset="0"/>
                <a:cs typeface="Adobe Devanagari" panose="02040503050201020203" pitchFamily="18" charset="0"/>
              </a:rPr>
              <a:t>Investit par les lettres de patentes le 8/03/1703, Charles prit possession de la charge qu'il exerce depuis 5 ans. De caractère doux et mélancolique, il ne devait aimer qu'une fois .... jusqu'à sa mort. </a:t>
            </a:r>
            <a:endParaRPr lang="fr-FR" sz="1600" dirty="0" smtClean="0">
              <a:solidFill>
                <a:srgbClr val="222222"/>
              </a:solidFill>
              <a:latin typeface="Adobe Devanagari" panose="02040503050201020203" pitchFamily="18" charset="0"/>
              <a:cs typeface="Adobe Devanagari" panose="02040503050201020203" pitchFamily="18" charset="0"/>
            </a:endParaRPr>
          </a:p>
          <a:p>
            <a:r>
              <a:rPr lang="fr-FR" sz="1600" dirty="0" smtClean="0">
                <a:solidFill>
                  <a:srgbClr val="222222"/>
                </a:solidFill>
                <a:latin typeface="Adobe Devanagari" panose="02040503050201020203" pitchFamily="18" charset="0"/>
                <a:cs typeface="Adobe Devanagari" panose="02040503050201020203" pitchFamily="18" charset="0"/>
              </a:rPr>
              <a:t>le </a:t>
            </a:r>
            <a:r>
              <a:rPr lang="fr-FR" sz="1600" dirty="0">
                <a:solidFill>
                  <a:srgbClr val="222222"/>
                </a:solidFill>
                <a:latin typeface="Adobe Devanagari" panose="02040503050201020203" pitchFamily="18" charset="0"/>
                <a:cs typeface="Adobe Devanagari" panose="02040503050201020203" pitchFamily="18" charset="0"/>
              </a:rPr>
              <a:t>30/04/1707 à Paris, il épouse Marthe </a:t>
            </a:r>
            <a:r>
              <a:rPr lang="fr-FR" sz="1600" dirty="0" err="1">
                <a:solidFill>
                  <a:srgbClr val="222222"/>
                </a:solidFill>
                <a:latin typeface="Adobe Devanagari" panose="02040503050201020203" pitchFamily="18" charset="0"/>
                <a:cs typeface="Adobe Devanagari" panose="02040503050201020203" pitchFamily="18" charset="0"/>
              </a:rPr>
              <a:t>Dubut</a:t>
            </a:r>
            <a:r>
              <a:rPr lang="fr-FR" sz="1600" dirty="0">
                <a:solidFill>
                  <a:srgbClr val="222222"/>
                </a:solidFill>
                <a:latin typeface="Adobe Devanagari" panose="02040503050201020203" pitchFamily="18" charset="0"/>
                <a:cs typeface="Adobe Devanagari" panose="02040503050201020203" pitchFamily="18" charset="0"/>
              </a:rPr>
              <a:t>, </a:t>
            </a:r>
            <a:r>
              <a:rPr lang="fr-FR" sz="1600" dirty="0" err="1">
                <a:solidFill>
                  <a:srgbClr val="222222"/>
                </a:solidFill>
                <a:latin typeface="Adobe Devanagari" panose="02040503050201020203" pitchFamily="18" charset="0"/>
                <a:cs typeface="Adobe Devanagari" panose="02040503050201020203" pitchFamily="18" charset="0"/>
              </a:rPr>
              <a:t>sÅôur</a:t>
            </a:r>
            <a:r>
              <a:rPr lang="fr-FR" sz="1600" dirty="0">
                <a:solidFill>
                  <a:srgbClr val="222222"/>
                </a:solidFill>
                <a:latin typeface="Adobe Devanagari" panose="02040503050201020203" pitchFamily="18" charset="0"/>
                <a:cs typeface="Adobe Devanagari" panose="02040503050201020203" pitchFamily="18" charset="0"/>
              </a:rPr>
              <a:t> de sa belle-mère. Il </a:t>
            </a:r>
            <a:r>
              <a:rPr lang="fr-FR" sz="1600" dirty="0" smtClean="0">
                <a:solidFill>
                  <a:srgbClr val="222222"/>
                </a:solidFill>
                <a:latin typeface="Adobe Devanagari" panose="02040503050201020203" pitchFamily="18" charset="0"/>
                <a:cs typeface="Adobe Devanagari" panose="02040503050201020203" pitchFamily="18" charset="0"/>
              </a:rPr>
              <a:t>achète, par </a:t>
            </a:r>
            <a:r>
              <a:rPr lang="fr-FR" sz="1600" dirty="0">
                <a:solidFill>
                  <a:srgbClr val="222222"/>
                </a:solidFill>
                <a:latin typeface="Adobe Devanagari" panose="02040503050201020203" pitchFamily="18" charset="0"/>
                <a:cs typeface="Adobe Devanagari" panose="02040503050201020203" pitchFamily="18" charset="0"/>
              </a:rPr>
              <a:t>l'entremise de son notaire, un superbe </a:t>
            </a:r>
            <a:r>
              <a:rPr lang="fr-FR" sz="1600" dirty="0" smtClean="0">
                <a:solidFill>
                  <a:srgbClr val="222222"/>
                </a:solidFill>
                <a:latin typeface="Adobe Devanagari" panose="02040503050201020203" pitchFamily="18" charset="0"/>
                <a:cs typeface="Adobe Devanagari" panose="02040503050201020203" pitchFamily="18" charset="0"/>
              </a:rPr>
              <a:t>hôtel sis </a:t>
            </a:r>
            <a:r>
              <a:rPr lang="fr-FR" sz="1600" dirty="0">
                <a:solidFill>
                  <a:srgbClr val="222222"/>
                </a:solidFill>
                <a:latin typeface="Adobe Devanagari" panose="02040503050201020203" pitchFamily="18" charset="0"/>
                <a:cs typeface="Adobe Devanagari" panose="02040503050201020203" pitchFamily="18" charset="0"/>
              </a:rPr>
              <a:t>faubourg Poissonnière pour 6000 livres qu'il revendra en 1778 pour 100 mille livres</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Le </a:t>
            </a:r>
            <a:r>
              <a:rPr lang="fr-FR" sz="1600" dirty="0">
                <a:solidFill>
                  <a:srgbClr val="222222"/>
                </a:solidFill>
                <a:latin typeface="Adobe Devanagari" panose="02040503050201020203" pitchFamily="18" charset="0"/>
                <a:cs typeface="Adobe Devanagari" panose="02040503050201020203" pitchFamily="18" charset="0"/>
              </a:rPr>
              <a:t>26 mars 1720, il exécute le Comte Antoine de Horn âgé de 22 ans grand Forestier de Flandres et d'Artois pour avoir tué et volé un juif agioteur d'actions de la Banque Royale rue </a:t>
            </a:r>
            <a:r>
              <a:rPr lang="fr-FR" sz="1600" dirty="0" err="1">
                <a:solidFill>
                  <a:srgbClr val="222222"/>
                </a:solidFill>
                <a:latin typeface="Adobe Devanagari" panose="02040503050201020203" pitchFamily="18" charset="0"/>
                <a:cs typeface="Adobe Devanagari" panose="02040503050201020203" pitchFamily="18" charset="0"/>
              </a:rPr>
              <a:t>Quincampoix</a:t>
            </a:r>
            <a:r>
              <a:rPr lang="fr-FR" sz="1600" dirty="0">
                <a:solidFill>
                  <a:srgbClr val="222222"/>
                </a:solidFill>
                <a:latin typeface="Adobe Devanagari" panose="02040503050201020203" pitchFamily="18" charset="0"/>
                <a:cs typeface="Adobe Devanagari" panose="02040503050201020203" pitchFamily="18" charset="0"/>
              </a:rPr>
              <a:t>. (Il l'étranglera "</a:t>
            </a:r>
            <a:r>
              <a:rPr lang="fr-FR" sz="1600" dirty="0" err="1">
                <a:solidFill>
                  <a:srgbClr val="222222"/>
                </a:solidFill>
                <a:latin typeface="Adobe Devanagari" panose="02040503050201020203" pitchFamily="18" charset="0"/>
                <a:cs typeface="Adobe Devanagari" panose="02040503050201020203" pitchFamily="18" charset="0"/>
              </a:rPr>
              <a:t>retentum</a:t>
            </a:r>
            <a:r>
              <a:rPr lang="fr-FR" sz="1600" dirty="0">
                <a:solidFill>
                  <a:srgbClr val="222222"/>
                </a:solidFill>
                <a:latin typeface="Adobe Devanagari" panose="02040503050201020203" pitchFamily="18" charset="0"/>
                <a:cs typeface="Adobe Devanagari" panose="02040503050201020203" pitchFamily="18" charset="0"/>
              </a:rPr>
              <a:t>" juste avant que la machine ne lui broie les articulations</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Le </a:t>
            </a:r>
            <a:r>
              <a:rPr lang="fr-FR" sz="1600" dirty="0">
                <a:solidFill>
                  <a:srgbClr val="222222"/>
                </a:solidFill>
                <a:latin typeface="Adobe Devanagari" panose="02040503050201020203" pitchFamily="18" charset="0"/>
                <a:cs typeface="Adobe Devanagari" panose="02040503050201020203" pitchFamily="18" charset="0"/>
              </a:rPr>
              <a:t>27 octobre 1721, Louis Dominique Cartouche dit </a:t>
            </a:r>
            <a:r>
              <a:rPr lang="fr-FR" sz="1600" i="1" dirty="0" err="1">
                <a:solidFill>
                  <a:srgbClr val="222222"/>
                </a:solidFill>
                <a:latin typeface="Adobe Devanagari" panose="02040503050201020203" pitchFamily="18" charset="0"/>
                <a:cs typeface="Adobe Devanagari" panose="02040503050201020203" pitchFamily="18" charset="0"/>
              </a:rPr>
              <a:t>Lamare</a:t>
            </a:r>
            <a:r>
              <a:rPr lang="fr-FR" sz="1600" dirty="0">
                <a:solidFill>
                  <a:srgbClr val="222222"/>
                </a:solidFill>
                <a:latin typeface="Adobe Devanagari" panose="02040503050201020203" pitchFamily="18" charset="0"/>
                <a:cs typeface="Adobe Devanagari" panose="02040503050201020203" pitchFamily="18" charset="0"/>
              </a:rPr>
              <a:t>, dit </a:t>
            </a:r>
            <a:r>
              <a:rPr lang="fr-FR" sz="1600" i="1" dirty="0">
                <a:solidFill>
                  <a:srgbClr val="222222"/>
                </a:solidFill>
                <a:latin typeface="Adobe Devanagari" panose="02040503050201020203" pitchFamily="18" charset="0"/>
                <a:cs typeface="Adobe Devanagari" panose="02040503050201020203" pitchFamily="18" charset="0"/>
              </a:rPr>
              <a:t>Petit</a:t>
            </a:r>
            <a:r>
              <a:rPr lang="fr-FR" sz="1600" dirty="0">
                <a:solidFill>
                  <a:srgbClr val="222222"/>
                </a:solidFill>
                <a:latin typeface="Adobe Devanagari" panose="02040503050201020203" pitchFamily="18" charset="0"/>
                <a:cs typeface="Adobe Devanagari" panose="02040503050201020203" pitchFamily="18" charset="0"/>
              </a:rPr>
              <a:t>, dit </a:t>
            </a:r>
            <a:r>
              <a:rPr lang="fr-FR" sz="1600" i="1" dirty="0">
                <a:solidFill>
                  <a:srgbClr val="222222"/>
                </a:solidFill>
                <a:latin typeface="Adobe Devanagari" panose="02040503050201020203" pitchFamily="18" charset="0"/>
                <a:cs typeface="Adobe Devanagari" panose="02040503050201020203" pitchFamily="18" charset="0"/>
              </a:rPr>
              <a:t>Bourguignon</a:t>
            </a:r>
            <a:r>
              <a:rPr lang="fr-FR" sz="1600" dirty="0">
                <a:solidFill>
                  <a:srgbClr val="222222"/>
                </a:solidFill>
                <a:latin typeface="Adobe Devanagari" panose="02040503050201020203" pitchFamily="18" charset="0"/>
                <a:cs typeface="Adobe Devanagari" panose="02040503050201020203" pitchFamily="18" charset="0"/>
              </a:rPr>
              <a:t>, fut exécuté</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1721-1722</a:t>
            </a:r>
            <a:r>
              <a:rPr lang="fr-FR" sz="1600" dirty="0">
                <a:solidFill>
                  <a:srgbClr val="222222"/>
                </a:solidFill>
                <a:latin typeface="Adobe Devanagari" panose="02040503050201020203" pitchFamily="18" charset="0"/>
                <a:cs typeface="Adobe Devanagari" panose="02040503050201020203" pitchFamily="18" charset="0"/>
              </a:rPr>
              <a:t>, les complices, maîtresses et certains membres de la </a:t>
            </a:r>
            <a:r>
              <a:rPr lang="fr-FR" sz="1600" dirty="0" smtClean="0">
                <a:solidFill>
                  <a:srgbClr val="222222"/>
                </a:solidFill>
                <a:latin typeface="Adobe Devanagari" panose="02040503050201020203" pitchFamily="18" charset="0"/>
                <a:cs typeface="Adobe Devanagari" panose="02040503050201020203" pitchFamily="18" charset="0"/>
              </a:rPr>
              <a:t>famille de </a:t>
            </a:r>
            <a:r>
              <a:rPr lang="fr-FR" sz="1600" dirty="0">
                <a:solidFill>
                  <a:srgbClr val="222222"/>
                </a:solidFill>
                <a:latin typeface="Adobe Devanagari" panose="02040503050201020203" pitchFamily="18" charset="0"/>
                <a:cs typeface="Adobe Devanagari" panose="02040503050201020203" pitchFamily="18" charset="0"/>
              </a:rPr>
              <a:t>Cartouche sont également exécutés</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i="1" dirty="0" smtClean="0">
                <a:solidFill>
                  <a:srgbClr val="222222"/>
                </a:solidFill>
                <a:latin typeface="Adobe Devanagari" panose="02040503050201020203" pitchFamily="18" charset="0"/>
                <a:cs typeface="Adobe Devanagari" panose="02040503050201020203" pitchFamily="18" charset="0"/>
              </a:rPr>
              <a:t>Le </a:t>
            </a:r>
            <a:r>
              <a:rPr lang="fr-FR" sz="1600" i="1" dirty="0">
                <a:solidFill>
                  <a:srgbClr val="222222"/>
                </a:solidFill>
                <a:latin typeface="Adobe Devanagari" panose="02040503050201020203" pitchFamily="18" charset="0"/>
                <a:cs typeface="Adobe Devanagari" panose="02040503050201020203" pitchFamily="18" charset="0"/>
              </a:rPr>
              <a:t>12/09/1726 il décède. Sa veuve lui fit faire à l'église Saint-Laurent de grandes funérailles avec l'assistance de tout le clergé.</a:t>
            </a:r>
            <a:r>
              <a:rPr lang="fr-FR" sz="1600" dirty="0">
                <a:solidFill>
                  <a:srgbClr val="222222"/>
                </a:solidFill>
                <a:latin typeface="Adobe Devanagari" panose="02040503050201020203" pitchFamily="18" charset="0"/>
                <a:cs typeface="Adobe Devanagari" panose="02040503050201020203" pitchFamily="18" charset="0"/>
              </a:rPr>
              <a:t> </a:t>
            </a:r>
            <a:r>
              <a:rPr lang="fr-FR" sz="1600" i="1" dirty="0">
                <a:solidFill>
                  <a:srgbClr val="222222"/>
                </a:solidFill>
                <a:latin typeface="Adobe Devanagari" panose="02040503050201020203" pitchFamily="18" charset="0"/>
                <a:cs typeface="Adobe Devanagari" panose="02040503050201020203" pitchFamily="18" charset="0"/>
              </a:rPr>
              <a:t>Sensible et communicatif, c'est de lui que datent les habitudes de charité</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et de bienfaisance par lesquels la plupart de mes ancêtres se sont efforcés de racheter les cruelles exigences de leur état.</a:t>
            </a:r>
            <a:r>
              <a:rPr lang="fr-FR" dirty="0"/>
              <a:t/>
            </a:r>
            <a:br>
              <a:rPr lang="fr-FR" dirty="0"/>
            </a:br>
            <a:endParaRPr lang="fr-FR" dirty="0"/>
          </a:p>
        </p:txBody>
      </p:sp>
      <p:pic>
        <p:nvPicPr>
          <p:cNvPr id="4098" name="Picture 2" descr="Phot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941" y="3419397"/>
            <a:ext cx="1476000" cy="262286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75484" y="6154512"/>
            <a:ext cx="2503378" cy="369332"/>
          </a:xfrm>
          <a:prstGeom prst="rect">
            <a:avLst/>
          </a:prstGeom>
          <a:solidFill>
            <a:schemeClr val="accent4">
              <a:lumMod val="20000"/>
              <a:lumOff val="80000"/>
            </a:schemeClr>
          </a:solidFill>
        </p:spPr>
        <p:txBody>
          <a:bodyPr wrap="none">
            <a:spAutoFit/>
          </a:bodyPr>
          <a:lstStyle/>
          <a:p>
            <a:r>
              <a:rPr lang="fr-FR" dirty="0" smtClean="0"/>
              <a:t>église </a:t>
            </a:r>
            <a:r>
              <a:rPr lang="fr-FR" dirty="0"/>
              <a:t>saint </a:t>
            </a:r>
            <a:r>
              <a:rPr lang="fr-FR" dirty="0" smtClean="0"/>
              <a:t>Laurent </a:t>
            </a:r>
            <a:r>
              <a:rPr lang="fr-FR" dirty="0"/>
              <a:t>paris</a:t>
            </a:r>
          </a:p>
        </p:txBody>
      </p:sp>
      <p:pic>
        <p:nvPicPr>
          <p:cNvPr id="4104" name="Picture 8" descr="undefine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678862" y="3972722"/>
            <a:ext cx="2479492" cy="1917607"/>
          </a:xfrm>
          <a:prstGeom prst="rect">
            <a:avLst/>
          </a:prstGeom>
          <a:noFill/>
          <a:extLst>
            <a:ext uri="{909E8E84-426E-40DD-AFC4-6F175D3DCCD1}">
              <a14:hiddenFill xmlns:a14="http://schemas.microsoft.com/office/drawing/2010/main">
                <a:solidFill>
                  <a:srgbClr val="FFFFFF"/>
                </a:solidFill>
              </a14:hiddenFill>
            </a:ext>
          </a:extLst>
        </p:spPr>
      </p:pic>
      <p:sp>
        <p:nvSpPr>
          <p:cNvPr id="5" name="ZoneTexte 4"/>
          <p:cNvSpPr txBox="1"/>
          <p:nvPr/>
        </p:nvSpPr>
        <p:spPr>
          <a:xfrm>
            <a:off x="3918608" y="4015295"/>
            <a:ext cx="1998733" cy="369332"/>
          </a:xfrm>
          <a:prstGeom prst="rect">
            <a:avLst/>
          </a:prstGeom>
          <a:noFill/>
        </p:spPr>
        <p:txBody>
          <a:bodyPr wrap="square" rtlCol="0">
            <a:spAutoFit/>
          </a:bodyPr>
          <a:lstStyle/>
          <a:p>
            <a:r>
              <a:rPr lang="fr-FR" dirty="0" smtClean="0">
                <a:solidFill>
                  <a:srgbClr val="FFFF00"/>
                </a:solidFill>
              </a:rPr>
              <a:t>Cartouche</a:t>
            </a:r>
            <a:endParaRPr lang="fr-FR" dirty="0">
              <a:solidFill>
                <a:srgbClr val="FFFF00"/>
              </a:solidFill>
            </a:endParaRPr>
          </a:p>
        </p:txBody>
      </p:sp>
      <p:pic>
        <p:nvPicPr>
          <p:cNvPr id="11" name="Image 10"/>
          <p:cNvPicPr>
            <a:picLocks noChangeAspect="1"/>
          </p:cNvPicPr>
          <p:nvPr/>
        </p:nvPicPr>
        <p:blipFill>
          <a:blip r:embed="rId6"/>
          <a:stretch>
            <a:fillRect/>
          </a:stretch>
        </p:blipFill>
        <p:spPr>
          <a:xfrm>
            <a:off x="76583" y="898404"/>
            <a:ext cx="2150718" cy="2158654"/>
          </a:xfrm>
          <a:prstGeom prst="rect">
            <a:avLst/>
          </a:prstGeom>
        </p:spPr>
      </p:pic>
    </p:spTree>
    <p:extLst>
      <p:ext uri="{BB962C8B-B14F-4D97-AF65-F5344CB8AC3E}">
        <p14:creationId xmlns:p14="http://schemas.microsoft.com/office/powerpoint/2010/main" val="3047993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stretch>
            <a:fillRect/>
          </a:stretch>
        </p:blipFill>
        <p:spPr>
          <a:xfrm>
            <a:off x="2303843" y="1082331"/>
            <a:ext cx="2866667" cy="4009524"/>
          </a:xfrm>
          <a:prstGeom prst="rect">
            <a:avLst/>
          </a:prstGeom>
        </p:spPr>
      </p:pic>
      <p:sp>
        <p:nvSpPr>
          <p:cNvPr id="3" name="Rectangle 2"/>
          <p:cNvSpPr/>
          <p:nvPr/>
        </p:nvSpPr>
        <p:spPr>
          <a:xfrm>
            <a:off x="5820355" y="172354"/>
            <a:ext cx="6114554" cy="6494085"/>
          </a:xfrm>
          <a:prstGeom prst="rect">
            <a:avLst/>
          </a:prstGeom>
          <a:solidFill>
            <a:schemeClr val="accent4">
              <a:lumMod val="20000"/>
              <a:lumOff val="80000"/>
            </a:schemeClr>
          </a:solidFill>
        </p:spPr>
        <p:txBody>
          <a:bodyPr wrap="square">
            <a:spAutoFit/>
          </a:bodyPr>
          <a:lstStyle/>
          <a:p>
            <a:r>
              <a:rPr lang="fr-FR" sz="1600" i="1" dirty="0">
                <a:solidFill>
                  <a:srgbClr val="222222"/>
                </a:solidFill>
                <a:latin typeface="Adobe Devanagari" panose="02040503050201020203" pitchFamily="18" charset="0"/>
                <a:cs typeface="Adobe Devanagari" panose="02040503050201020203" pitchFamily="18" charset="0"/>
              </a:rPr>
              <a:t>Pendant sa minorité, deux questionnaires remplirent l'emploi sous son</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nom, ce furent d'abord Georges Hérisson appelé plus tard exécuteur de Melun puis un nommé Prudhomme.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Il assistait à toutes les exécutions pour les légaliser de sa </a:t>
            </a:r>
            <a:r>
              <a:rPr lang="fr-FR" sz="1600" dirty="0" smtClean="0">
                <a:solidFill>
                  <a:srgbClr val="222222"/>
                </a:solidFill>
                <a:latin typeface="Adobe Devanagari" panose="02040503050201020203" pitchFamily="18" charset="0"/>
                <a:cs typeface="Adobe Devanagari" panose="02040503050201020203" pitchFamily="18" charset="0"/>
              </a:rPr>
              <a:t>présence et </a:t>
            </a:r>
            <a:r>
              <a:rPr lang="fr-FR" sz="1600" dirty="0">
                <a:solidFill>
                  <a:srgbClr val="222222"/>
                </a:solidFill>
                <a:latin typeface="Adobe Devanagari" panose="02040503050201020203" pitchFamily="18" charset="0"/>
                <a:cs typeface="Adobe Devanagari" panose="02040503050201020203" pitchFamily="18" charset="0"/>
              </a:rPr>
              <a:t>notamment celle du 31/05/1729 de </a:t>
            </a:r>
            <a:r>
              <a:rPr lang="fr-FR" sz="1600" dirty="0" err="1">
                <a:solidFill>
                  <a:srgbClr val="222222"/>
                </a:solidFill>
                <a:latin typeface="Adobe Devanagari" panose="02040503050201020203" pitchFamily="18" charset="0"/>
                <a:cs typeface="Adobe Devanagari" panose="02040503050201020203" pitchFamily="18" charset="0"/>
              </a:rPr>
              <a:t>Nivet</a:t>
            </a:r>
            <a:r>
              <a:rPr lang="fr-FR" sz="1600" dirty="0">
                <a:solidFill>
                  <a:srgbClr val="222222"/>
                </a:solidFill>
                <a:latin typeface="Adobe Devanagari" panose="02040503050201020203" pitchFamily="18" charset="0"/>
                <a:cs typeface="Adobe Devanagari" panose="02040503050201020203" pitchFamily="18" charset="0"/>
              </a:rPr>
              <a:t> et quelques jours plus tard </a:t>
            </a:r>
            <a:r>
              <a:rPr lang="fr-FR" sz="1600" dirty="0" smtClean="0">
                <a:solidFill>
                  <a:srgbClr val="222222"/>
                </a:solidFill>
                <a:latin typeface="Adobe Devanagari" panose="02040503050201020203" pitchFamily="18" charset="0"/>
                <a:cs typeface="Adobe Devanagari" panose="02040503050201020203" pitchFamily="18" charset="0"/>
              </a:rPr>
              <a:t>de Poulailler </a:t>
            </a:r>
            <a:r>
              <a:rPr lang="fr-FR" sz="1600" dirty="0">
                <a:solidFill>
                  <a:srgbClr val="222222"/>
                </a:solidFill>
                <a:latin typeface="Adobe Devanagari" panose="02040503050201020203" pitchFamily="18" charset="0"/>
                <a:cs typeface="Adobe Devanagari" panose="02040503050201020203" pitchFamily="18" charset="0"/>
              </a:rPr>
              <a:t>(15.. victimes</a:t>
            </a:r>
            <a:r>
              <a:rPr lang="fr-FR" sz="1600" dirty="0" smtClean="0">
                <a:solidFill>
                  <a:srgbClr val="222222"/>
                </a:solidFill>
                <a:latin typeface="Adobe Devanagari" panose="02040503050201020203" pitchFamily="18" charset="0"/>
                <a:cs typeface="Adobe Devanagari" panose="02040503050201020203" pitchFamily="18" charset="0"/>
              </a:rPr>
              <a:t>).</a:t>
            </a:r>
          </a:p>
          <a:p>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Il </a:t>
            </a:r>
            <a:r>
              <a:rPr lang="fr-FR" sz="1600" dirty="0">
                <a:solidFill>
                  <a:srgbClr val="222222"/>
                </a:solidFill>
                <a:latin typeface="Adobe Devanagari" panose="02040503050201020203" pitchFamily="18" charset="0"/>
                <a:cs typeface="Adobe Devanagari" panose="02040503050201020203" pitchFamily="18" charset="0"/>
              </a:rPr>
              <a:t>tomba amoureux de Marie Jeanne Rançon de </a:t>
            </a:r>
            <a:r>
              <a:rPr lang="fr-FR" sz="1600" dirty="0" err="1">
                <a:solidFill>
                  <a:srgbClr val="222222"/>
                </a:solidFill>
                <a:latin typeface="Adobe Devanagari" panose="02040503050201020203" pitchFamily="18" charset="0"/>
                <a:cs typeface="Adobe Devanagari" panose="02040503050201020203" pitchFamily="18" charset="0"/>
              </a:rPr>
              <a:t>Vaubernier</a:t>
            </a:r>
            <a:r>
              <a:rPr lang="fr-FR" sz="1600" dirty="0">
                <a:solidFill>
                  <a:srgbClr val="222222"/>
                </a:solidFill>
                <a:latin typeface="Adobe Devanagari" panose="02040503050201020203" pitchFamily="18" charset="0"/>
                <a:cs typeface="Adobe Devanagari" panose="02040503050201020203" pitchFamily="18" charset="0"/>
              </a:rPr>
              <a:t> plus connue sous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le nom de Mme Du Barry qui était d'une beauté remarquable.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smtClean="0">
                <a:solidFill>
                  <a:srgbClr val="222222"/>
                </a:solidFill>
                <a:latin typeface="Adobe Devanagari" panose="02040503050201020203" pitchFamily="18" charset="0"/>
                <a:cs typeface="Adobe Devanagari" panose="02040503050201020203" pitchFamily="18" charset="0"/>
              </a:rPr>
              <a:t>En </a:t>
            </a:r>
            <a:r>
              <a:rPr lang="fr-FR" sz="1600" dirty="0">
                <a:solidFill>
                  <a:srgbClr val="222222"/>
                </a:solidFill>
                <a:latin typeface="Adobe Devanagari" panose="02040503050201020203" pitchFamily="18" charset="0"/>
                <a:cs typeface="Adobe Devanagari" panose="02040503050201020203" pitchFamily="18" charset="0"/>
              </a:rPr>
              <a:t>janvier 1754, il est frappé de paralysie qui ne lui permit plus l'usage de ses jambes et qui fit de lui un vieillard caduc.</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endParaRPr lang="fr-FR" sz="1600" dirty="0" smtClean="0">
              <a:latin typeface="Adobe Devanagari" panose="02040503050201020203" pitchFamily="18" charset="0"/>
              <a:cs typeface="Adobe Devanagari" panose="02040503050201020203" pitchFamily="18" charset="0"/>
            </a:endParaRPr>
          </a:p>
          <a:p>
            <a:r>
              <a:rPr lang="fr-FR" sz="1600" dirty="0" smtClean="0">
                <a:solidFill>
                  <a:srgbClr val="222222"/>
                </a:solidFill>
                <a:latin typeface="Adobe Devanagari" panose="02040503050201020203" pitchFamily="18" charset="0"/>
                <a:cs typeface="Adobe Devanagari" panose="02040503050201020203" pitchFamily="18" charset="0"/>
              </a:rPr>
              <a:t>Il </a:t>
            </a:r>
            <a:r>
              <a:rPr lang="fr-FR" sz="1600" dirty="0">
                <a:solidFill>
                  <a:srgbClr val="222222"/>
                </a:solidFill>
                <a:latin typeface="Adobe Devanagari" panose="02040503050201020203" pitchFamily="18" charset="0"/>
                <a:cs typeface="Adobe Devanagari" panose="02040503050201020203" pitchFamily="18" charset="0"/>
              </a:rPr>
              <a:t>eut cependant un sursaut en participant à l'exécution de son "ami" Thomas Arthur Lally-Tollendal lieutenant général et commandant des forces françaises dans l'Inde Orientale "... pour avoir trahi les intérêts du roi", qui lui offrit son gilet d'or venant d'Inde dont les boutons étaient des rubis de la plus belle eau.</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Son fils Charles Henri ayant raté le coup d'épée, il se chargea lui-même de l'exécution. Quelques années plus tard, Lally-Tollendal fut solennellement réhabilité.</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Il s'éteint doucement en août 1778 en étreignant la main de sa belle fille </a:t>
            </a:r>
            <a:r>
              <a:rPr lang="fr-FR" sz="1600" dirty="0" err="1">
                <a:solidFill>
                  <a:srgbClr val="222222"/>
                </a:solidFill>
                <a:latin typeface="Adobe Devanagari" panose="02040503050201020203" pitchFamily="18" charset="0"/>
                <a:cs typeface="Adobe Devanagari" panose="02040503050201020203" pitchFamily="18" charset="0"/>
              </a:rPr>
              <a:t>Jugier</a:t>
            </a:r>
            <a:r>
              <a:rPr lang="fr-FR" sz="1600" dirty="0">
                <a:solidFill>
                  <a:srgbClr val="222222"/>
                </a:solidFill>
                <a:latin typeface="Adobe Devanagari" panose="02040503050201020203" pitchFamily="18" charset="0"/>
                <a:cs typeface="Adobe Devanagari" panose="02040503050201020203" pitchFamily="18" charset="0"/>
              </a:rPr>
              <a:t> qui reçut son dernier soupir et lui ferma les yeux.</a:t>
            </a:r>
            <a:endParaRPr lang="fr-FR" sz="1600" dirty="0">
              <a:latin typeface="Adobe Devanagari" panose="02040503050201020203" pitchFamily="18" charset="0"/>
              <a:cs typeface="Adobe Devanagari" panose="02040503050201020203" pitchFamily="18" charset="0"/>
            </a:endParaRPr>
          </a:p>
        </p:txBody>
      </p:sp>
      <p:pic>
        <p:nvPicPr>
          <p:cNvPr id="6" name="Image 5"/>
          <p:cNvPicPr>
            <a:picLocks noChangeAspect="1"/>
          </p:cNvPicPr>
          <p:nvPr/>
        </p:nvPicPr>
        <p:blipFill>
          <a:blip r:embed="rId4"/>
          <a:stretch>
            <a:fillRect/>
          </a:stretch>
        </p:blipFill>
        <p:spPr>
          <a:xfrm>
            <a:off x="404014" y="3632678"/>
            <a:ext cx="1485907" cy="2648009"/>
          </a:xfrm>
          <a:prstGeom prst="rect">
            <a:avLst/>
          </a:prstGeom>
        </p:spPr>
      </p:pic>
      <p:sp>
        <p:nvSpPr>
          <p:cNvPr id="7" name="Rectangle 6"/>
          <p:cNvSpPr/>
          <p:nvPr/>
        </p:nvSpPr>
        <p:spPr>
          <a:xfrm>
            <a:off x="150366" y="6297107"/>
            <a:ext cx="3017173" cy="369332"/>
          </a:xfrm>
          <a:prstGeom prst="rect">
            <a:avLst/>
          </a:prstGeom>
          <a:solidFill>
            <a:schemeClr val="accent4">
              <a:lumMod val="20000"/>
              <a:lumOff val="80000"/>
            </a:schemeClr>
          </a:solidFill>
        </p:spPr>
        <p:txBody>
          <a:bodyPr wrap="none">
            <a:spAutoFit/>
          </a:bodyPr>
          <a:lstStyle/>
          <a:p>
            <a:r>
              <a:rPr lang="fr-FR" dirty="0">
                <a:solidFill>
                  <a:srgbClr val="222222"/>
                </a:solidFill>
                <a:latin typeface="Adobe Devanagari" panose="02040503050201020203" pitchFamily="18" charset="0"/>
                <a:cs typeface="Adobe Devanagari" panose="02040503050201020203" pitchFamily="18" charset="0"/>
              </a:rPr>
              <a:t>" Thomas Arthur Lally-Tollendal</a:t>
            </a:r>
            <a:endParaRPr lang="fr-FR" dirty="0"/>
          </a:p>
        </p:txBody>
      </p:sp>
      <p:pic>
        <p:nvPicPr>
          <p:cNvPr id="9" name="Picture 2" descr="Photo"/>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921" y="993396"/>
            <a:ext cx="1476000" cy="2622862"/>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173046" y="405473"/>
            <a:ext cx="2503378" cy="369332"/>
          </a:xfrm>
          <a:prstGeom prst="rect">
            <a:avLst/>
          </a:prstGeom>
          <a:solidFill>
            <a:schemeClr val="accent4">
              <a:lumMod val="20000"/>
              <a:lumOff val="80000"/>
            </a:schemeClr>
          </a:solidFill>
        </p:spPr>
        <p:txBody>
          <a:bodyPr wrap="none">
            <a:spAutoFit/>
          </a:bodyPr>
          <a:lstStyle/>
          <a:p>
            <a:r>
              <a:rPr lang="fr-FR" dirty="0" smtClean="0"/>
              <a:t>église </a:t>
            </a:r>
            <a:r>
              <a:rPr lang="fr-FR" dirty="0"/>
              <a:t>saint </a:t>
            </a:r>
            <a:r>
              <a:rPr lang="fr-FR" dirty="0" smtClean="0"/>
              <a:t>Laurent </a:t>
            </a:r>
            <a:r>
              <a:rPr lang="fr-FR" dirty="0"/>
              <a:t>paris</a:t>
            </a:r>
          </a:p>
        </p:txBody>
      </p:sp>
    </p:spTree>
    <p:extLst>
      <p:ext uri="{BB962C8B-B14F-4D97-AF65-F5344CB8AC3E}">
        <p14:creationId xmlns:p14="http://schemas.microsoft.com/office/powerpoint/2010/main" val="42797155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stretch>
            <a:fillRect/>
          </a:stretch>
        </p:blipFill>
        <p:spPr>
          <a:xfrm>
            <a:off x="2080065" y="883006"/>
            <a:ext cx="2847619" cy="3552381"/>
          </a:xfrm>
          <a:prstGeom prst="rect">
            <a:avLst/>
          </a:prstGeom>
        </p:spPr>
      </p:pic>
      <p:sp>
        <p:nvSpPr>
          <p:cNvPr id="3" name="Rectangle 2"/>
          <p:cNvSpPr/>
          <p:nvPr/>
        </p:nvSpPr>
        <p:spPr>
          <a:xfrm>
            <a:off x="5637475" y="49243"/>
            <a:ext cx="6435254" cy="6740307"/>
          </a:xfrm>
          <a:prstGeom prst="rect">
            <a:avLst/>
          </a:prstGeom>
          <a:solidFill>
            <a:schemeClr val="accent4">
              <a:lumMod val="20000"/>
              <a:lumOff val="80000"/>
            </a:schemeClr>
          </a:solidFill>
        </p:spPr>
        <p:txBody>
          <a:bodyPr wrap="square">
            <a:spAutoFit/>
          </a:bodyPr>
          <a:lstStyle/>
          <a:p>
            <a:endParaRPr lang="fr-FR" sz="1600" i="1" dirty="0">
              <a:solidFill>
                <a:srgbClr val="222222"/>
              </a:solidFill>
              <a:latin typeface="Adobe Devanagari" panose="02040503050201020203" pitchFamily="18" charset="0"/>
              <a:cs typeface="Adobe Devanagari" panose="02040503050201020203" pitchFamily="18" charset="0"/>
            </a:endParaRPr>
          </a:p>
          <a:p>
            <a:r>
              <a:rPr lang="fr-FR" sz="1600" i="1" dirty="0" smtClean="0">
                <a:solidFill>
                  <a:srgbClr val="222222"/>
                </a:solidFill>
                <a:latin typeface="Adobe Devanagari" panose="02040503050201020203" pitchFamily="18" charset="0"/>
                <a:cs typeface="Adobe Devanagari" panose="02040503050201020203" pitchFamily="18" charset="0"/>
              </a:rPr>
              <a:t>Il </a:t>
            </a:r>
            <a:r>
              <a:rPr lang="fr-FR" sz="1600" i="1" dirty="0">
                <a:solidFill>
                  <a:srgbClr val="222222"/>
                </a:solidFill>
                <a:latin typeface="Adobe Devanagari" panose="02040503050201020203" pitchFamily="18" charset="0"/>
                <a:cs typeface="Adobe Devanagari" panose="02040503050201020203" pitchFamily="18" charset="0"/>
              </a:rPr>
              <a:t>fut élevé dans un premier temps dans un couvent à Rouen jusqu'en 1753, quand le père d'un autre élève se rendit compte qu'il était fils de bourreau, ce qui le contraignit à quitter l'école pour ne pas </a:t>
            </a:r>
            <a:r>
              <a:rPr lang="fr-FR" sz="1600" i="1" dirty="0" smtClean="0">
                <a:solidFill>
                  <a:srgbClr val="222222"/>
                </a:solidFill>
                <a:latin typeface="Adobe Devanagari" panose="02040503050201020203" pitchFamily="18" charset="0"/>
                <a:cs typeface="Adobe Devanagari" panose="02040503050201020203" pitchFamily="18" charset="0"/>
              </a:rPr>
              <a:t>entacher </a:t>
            </a:r>
            <a:r>
              <a:rPr lang="fr-FR" sz="1600" i="1" dirty="0">
                <a:solidFill>
                  <a:srgbClr val="222222"/>
                </a:solidFill>
                <a:latin typeface="Adobe Devanagari" panose="02040503050201020203" pitchFamily="18" charset="0"/>
                <a:cs typeface="Adobe Devanagari" panose="02040503050201020203" pitchFamily="18" charset="0"/>
              </a:rPr>
              <a:t>sa réputation. Charles-Henri reçut ensuite une éducation privée, puis</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intégra l'Université de Leyde dans le but de devenir physicien. Durant</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tout ce temps, il montra une aversion marquée envers la profession familiale.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i="1" dirty="0" smtClean="0">
                <a:solidFill>
                  <a:srgbClr val="222222"/>
                </a:solidFill>
                <a:latin typeface="Adobe Devanagari" panose="02040503050201020203" pitchFamily="18" charset="0"/>
                <a:cs typeface="Adobe Devanagari" panose="02040503050201020203" pitchFamily="18" charset="0"/>
              </a:rPr>
              <a:t>Du </a:t>
            </a:r>
            <a:r>
              <a:rPr lang="fr-FR" sz="1600" i="1" dirty="0">
                <a:solidFill>
                  <a:srgbClr val="222222"/>
                </a:solidFill>
                <a:latin typeface="Adobe Devanagari" panose="02040503050201020203" pitchFamily="18" charset="0"/>
                <a:cs typeface="Adobe Devanagari" panose="02040503050201020203" pitchFamily="18" charset="0"/>
              </a:rPr>
              <a:t>fait de la paralysie de son père, il dut abandonner ses études pour le remplacer malgré le dégoût qu'il éprouvait pour cette </a:t>
            </a:r>
            <a:r>
              <a:rPr lang="fr-FR" sz="1600" i="1" dirty="0" smtClean="0">
                <a:solidFill>
                  <a:srgbClr val="222222"/>
                </a:solidFill>
                <a:latin typeface="Adobe Devanagari" panose="02040503050201020203" pitchFamily="18" charset="0"/>
                <a:cs typeface="Adobe Devanagari" panose="02040503050201020203" pitchFamily="18" charset="0"/>
              </a:rPr>
              <a:t>profession , car </a:t>
            </a:r>
            <a:r>
              <a:rPr lang="fr-FR" sz="1600" i="1" dirty="0">
                <a:solidFill>
                  <a:srgbClr val="222222"/>
                </a:solidFill>
                <a:latin typeface="Adobe Devanagari" panose="02040503050201020203" pitchFamily="18" charset="0"/>
                <a:cs typeface="Adobe Devanagari" panose="02040503050201020203" pitchFamily="18" charset="0"/>
              </a:rPr>
              <a:t>il devait assurer la subsistance de sa famille. </a:t>
            </a:r>
            <a:endParaRPr lang="fr-FR" sz="1600" i="1" dirty="0" smtClean="0">
              <a:solidFill>
                <a:srgbClr val="222222"/>
              </a:solidFill>
              <a:latin typeface="Adobe Devanagari" panose="02040503050201020203" pitchFamily="18" charset="0"/>
              <a:cs typeface="Adobe Devanagari" panose="02040503050201020203" pitchFamily="18" charset="0"/>
            </a:endParaRPr>
          </a:p>
          <a:p>
            <a:r>
              <a:rPr lang="fr-FR" sz="1600" i="1" dirty="0" smtClean="0">
                <a:solidFill>
                  <a:srgbClr val="222222"/>
                </a:solidFill>
                <a:latin typeface="Adobe Devanagari" panose="02040503050201020203" pitchFamily="18" charset="0"/>
                <a:cs typeface="Adobe Devanagari" panose="02040503050201020203" pitchFamily="18" charset="0"/>
              </a:rPr>
              <a:t>Il </a:t>
            </a:r>
            <a:r>
              <a:rPr lang="fr-FR" sz="1600" i="1" dirty="0">
                <a:solidFill>
                  <a:srgbClr val="222222"/>
                </a:solidFill>
                <a:latin typeface="Adobe Devanagari" panose="02040503050201020203" pitchFamily="18" charset="0"/>
                <a:cs typeface="Adobe Devanagari" panose="02040503050201020203" pitchFamily="18" charset="0"/>
              </a:rPr>
              <a:t>obtiendra les lettres de délivrance qu'à la mort de son père en août 1778 alors qu'il exerçait depuis plusieurs années sous "Monsieur de Paris".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i="1" dirty="0" smtClean="0">
                <a:solidFill>
                  <a:srgbClr val="222222"/>
                </a:solidFill>
                <a:latin typeface="Adobe Devanagari" panose="02040503050201020203" pitchFamily="18" charset="0"/>
                <a:cs typeface="Adobe Devanagari" panose="02040503050201020203" pitchFamily="18" charset="0"/>
              </a:rPr>
              <a:t>Criblé </a:t>
            </a:r>
            <a:r>
              <a:rPr lang="fr-FR" sz="1600" i="1" dirty="0">
                <a:solidFill>
                  <a:srgbClr val="222222"/>
                </a:solidFill>
                <a:latin typeface="Adobe Devanagari" panose="02040503050201020203" pitchFamily="18" charset="0"/>
                <a:cs typeface="Adobe Devanagari" panose="02040503050201020203" pitchFamily="18" charset="0"/>
              </a:rPr>
              <a:t>de dettes, il fait appel à Louis XVI en 1789 qui lui adresse "</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un curieux sauf conduit" libellé ainsi " Sa Majesté voulant donner au Sieur Charles-Henry Sanson le moyen de vaquer à ses affaires a accordé sauf-conduit de sa personne pendant trois mois, pendant lesquels Sa Majesté fait </a:t>
            </a:r>
            <a:r>
              <a:rPr lang="fr-FR" sz="1600" i="1" dirty="0" err="1">
                <a:solidFill>
                  <a:srgbClr val="222222"/>
                </a:solidFill>
                <a:latin typeface="Adobe Devanagari" panose="02040503050201020203" pitchFamily="18" charset="0"/>
                <a:cs typeface="Adobe Devanagari" panose="02040503050201020203" pitchFamily="18" charset="0"/>
              </a:rPr>
              <a:t>défence</a:t>
            </a:r>
            <a:r>
              <a:rPr lang="fr-FR" sz="1600" i="1" dirty="0">
                <a:solidFill>
                  <a:srgbClr val="222222"/>
                </a:solidFill>
                <a:latin typeface="Adobe Devanagari" panose="02040503050201020203" pitchFamily="18" charset="0"/>
                <a:cs typeface="Adobe Devanagari" panose="02040503050201020203" pitchFamily="18" charset="0"/>
              </a:rPr>
              <a:t> à ses créanciers d'exercer contre lui aucune contrainte; à tous huissiers, sergents ou autres de l'arrêter ni inquiéter; et</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à tous concierges et geôliers des prisons de l'y recevoir à peine de désobéissance, d'interdire de leurs charges et de tous dépens, dommages</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et intérêts et si, au préjudice desdites défenses, il était emprisonné,</a:t>
            </a:r>
            <a:br>
              <a:rPr lang="fr-FR" sz="1600" i="1" dirty="0">
                <a:solidFill>
                  <a:srgbClr val="222222"/>
                </a:solidFill>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veut Sa Majesté qu'il soit sur-le-Champ élargi; quoi faisant tous concierges et geôliers en demeureront bien valablement quittes et déchargés</a:t>
            </a:r>
            <a:r>
              <a:rPr lang="fr-FR" sz="1600" i="1" dirty="0" smtClean="0">
                <a:solidFill>
                  <a:srgbClr val="222222"/>
                </a:solidFill>
                <a:latin typeface="Adobe Devanagari" panose="02040503050201020203" pitchFamily="18" charset="0"/>
                <a:cs typeface="Adobe Devanagari" panose="02040503050201020203" pitchFamily="18" charset="0"/>
              </a:rPr>
              <a:t>. Veut </a:t>
            </a:r>
            <a:r>
              <a:rPr lang="fr-FR" sz="1600" i="1" dirty="0">
                <a:solidFill>
                  <a:srgbClr val="222222"/>
                </a:solidFill>
                <a:latin typeface="Adobe Devanagari" panose="02040503050201020203" pitchFamily="18" charset="0"/>
                <a:cs typeface="Adobe Devanagari" panose="02040503050201020203" pitchFamily="18" charset="0"/>
              </a:rPr>
              <a:t>aussi, Sa Majesté, que le présent sauf-conduit ne puisse avoir d'effet qu'après avoir été signifié au bureau des Gardes du Commerce. Donné à Versailles, le 19 avril 1789. LOUIS (Laurent de Villedieu)</a:t>
            </a:r>
            <a:r>
              <a:rPr lang="fr-FR" sz="1600" dirty="0">
                <a:latin typeface="ComicType" panose="00000400000000000000" pitchFamily="2" charset="0"/>
              </a:rPr>
              <a:t/>
            </a:r>
            <a:br>
              <a:rPr lang="fr-FR" sz="1600" dirty="0">
                <a:latin typeface="ComicType" panose="00000400000000000000" pitchFamily="2" charset="0"/>
              </a:rPr>
            </a:br>
            <a:endParaRPr lang="fr-FR" sz="1600" dirty="0">
              <a:latin typeface="ComicType" panose="00000400000000000000" pitchFamily="2" charset="0"/>
            </a:endParaRPr>
          </a:p>
        </p:txBody>
      </p:sp>
      <p:pic>
        <p:nvPicPr>
          <p:cNvPr id="7170" name="Picture 2" descr="Charles-Henri Sanson - Wikipe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5817" y="2790906"/>
            <a:ext cx="1788613" cy="2552839"/>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p:cNvPicPr>
            <a:picLocks noChangeAspect="1"/>
          </p:cNvPicPr>
          <p:nvPr/>
        </p:nvPicPr>
        <p:blipFill>
          <a:blip r:embed="rId5"/>
          <a:stretch>
            <a:fillRect/>
          </a:stretch>
        </p:blipFill>
        <p:spPr>
          <a:xfrm>
            <a:off x="2060249" y="4570820"/>
            <a:ext cx="3102113" cy="2132539"/>
          </a:xfrm>
          <a:prstGeom prst="rect">
            <a:avLst/>
          </a:prstGeom>
        </p:spPr>
      </p:pic>
    </p:spTree>
    <p:extLst>
      <p:ext uri="{BB962C8B-B14F-4D97-AF65-F5344CB8AC3E}">
        <p14:creationId xmlns:p14="http://schemas.microsoft.com/office/powerpoint/2010/main" val="146983737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719639" y="458577"/>
            <a:ext cx="6096000" cy="5539978"/>
          </a:xfrm>
          <a:prstGeom prst="rect">
            <a:avLst/>
          </a:prstGeom>
          <a:solidFill>
            <a:schemeClr val="accent4">
              <a:lumMod val="20000"/>
              <a:lumOff val="80000"/>
            </a:schemeClr>
          </a:solidFill>
        </p:spPr>
        <p:txBody>
          <a:bodyPr>
            <a:spAutoFit/>
          </a:bodyPr>
          <a:lstStyle/>
          <a:p>
            <a:r>
              <a:rPr lang="fr-FR" sz="1600" dirty="0">
                <a:solidFill>
                  <a:srgbClr val="222222"/>
                </a:solidFill>
                <a:latin typeface="Adobe Devanagari" panose="02040503050201020203" pitchFamily="18" charset="0"/>
                <a:cs typeface="Adobe Devanagari" panose="02040503050201020203" pitchFamily="18" charset="0"/>
              </a:rPr>
              <a:t>Il participa à toutes les exécutions dont :</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Louis XVI, dont il reçu, à sa demande, les souliers et la boucle de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col et qu'il dut se dessaisir au profit de l'abbé Bourbon fils que le roi avait eu d'une de ses nombreuses maîtresses.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Charlotte Corday,</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Custine, général</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La Reine de France Marie Antoinette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les Girondins,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Le Duc d'Orléans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Mme Roland,</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Bailly, savant</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Armand Guy Simon de Kersaint,</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Mme Du Barry,</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Georges Danton,</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Camille Desmoulins,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Maximilien de Robespierre,</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Jacques-René Hébert,</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54 chemises rouges</a:t>
            </a:r>
            <a:r>
              <a:rPr lang="fr-FR" sz="1600" dirty="0">
                <a:latin typeface="Adobe Devanagari" panose="02040503050201020203" pitchFamily="18" charset="0"/>
                <a:cs typeface="Adobe Devanagari" panose="02040503050201020203" pitchFamily="18" charset="0"/>
              </a:rPr>
              <a:t/>
            </a:r>
            <a:br>
              <a:rPr lang="fr-FR" sz="1600" dirty="0">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et tous les autres célèbres ou anonymes</a:t>
            </a:r>
            <a:r>
              <a:rPr lang="fr-FR" dirty="0">
                <a:solidFill>
                  <a:srgbClr val="222222"/>
                </a:solidFill>
                <a:latin typeface="Adobe Devanagari" panose="02040503050201020203" pitchFamily="18" charset="0"/>
                <a:cs typeface="Adobe Devanagari" panose="02040503050201020203" pitchFamily="18" charset="0"/>
              </a:rPr>
              <a:t>.</a:t>
            </a:r>
            <a:endParaRPr lang="fr-FR" dirty="0">
              <a:latin typeface="Adobe Devanagari" panose="02040503050201020203" pitchFamily="18" charset="0"/>
              <a:cs typeface="Adobe Devanagari" panose="02040503050201020203" pitchFamily="18" charset="0"/>
            </a:endParaRPr>
          </a:p>
        </p:txBody>
      </p:sp>
      <p:pic>
        <p:nvPicPr>
          <p:cNvPr id="4" name="Picture 2" descr="And now for something a bit different: Charles-Henri Sanson was a famo... |  TikT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0762" y="797952"/>
            <a:ext cx="1514200" cy="2703929"/>
          </a:xfrm>
          <a:prstGeom prst="rect">
            <a:avLst/>
          </a:prstGeom>
          <a:noFill/>
          <a:extLst>
            <a:ext uri="{909E8E84-426E-40DD-AFC4-6F175D3DCCD1}">
              <a14:hiddenFill xmlns:a14="http://schemas.microsoft.com/office/drawing/2010/main">
                <a:solidFill>
                  <a:srgbClr val="FFFFFF"/>
                </a:solidFill>
              </a14:hiddenFill>
            </a:ext>
          </a:extLst>
        </p:spPr>
      </p:pic>
      <p:pic>
        <p:nvPicPr>
          <p:cNvPr id="5126" name="Picture 6" descr="Charles-Henri Sanson, Royal Executioner - HeadStuf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27362" y="3501881"/>
            <a:ext cx="3657600" cy="2371726"/>
          </a:xfrm>
          <a:prstGeom prst="rect">
            <a:avLst/>
          </a:prstGeom>
          <a:noFill/>
          <a:extLst>
            <a:ext uri="{909E8E84-426E-40DD-AFC4-6F175D3DCCD1}">
              <a14:hiddenFill xmlns:a14="http://schemas.microsoft.com/office/drawing/2010/main">
                <a:solidFill>
                  <a:srgbClr val="FFFFFF"/>
                </a:solidFill>
              </a14:hiddenFill>
            </a:ext>
          </a:extLst>
        </p:spPr>
      </p:pic>
      <p:pic>
        <p:nvPicPr>
          <p:cNvPr id="5128" name="Picture 8" descr="C16/54-DESSIN ORIGINAL-GUILLOTINE-[MARIE ANTOINETTE]-C.H.SANSON LE GRAND-18  EME | eBa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696048" y="797952"/>
            <a:ext cx="1857375" cy="245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90898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https://www.unjourdeplusaparis.com/wp-content/uploads/2016/12/cimetiere-montmartre-famille-sanson.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472" y="2165436"/>
            <a:ext cx="3034435" cy="227582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Fichier:Paris - Cimetière Montmartre 2023-08-07 (Famille SANSON).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9081" y="2636182"/>
            <a:ext cx="2245011" cy="336751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5775297" y="130099"/>
            <a:ext cx="6096000" cy="4247317"/>
          </a:xfrm>
          <a:prstGeom prst="rect">
            <a:avLst/>
          </a:prstGeom>
          <a:solidFill>
            <a:schemeClr val="accent4">
              <a:lumMod val="20000"/>
              <a:lumOff val="80000"/>
            </a:schemeClr>
          </a:solidFill>
        </p:spPr>
        <p:txBody>
          <a:bodyPr>
            <a:spAutoFit/>
          </a:bodyPr>
          <a:lstStyle/>
          <a:p>
            <a:pPr algn="just"/>
            <a:r>
              <a:rPr lang="fr-FR" b="1" dirty="0">
                <a:solidFill>
                  <a:srgbClr val="444444"/>
                </a:solidFill>
                <a:latin typeface="Adobe Devanagari" panose="02040503050201020203" pitchFamily="18" charset="0"/>
                <a:cs typeface="Adobe Devanagari" panose="02040503050201020203" pitchFamily="18" charset="0"/>
              </a:rPr>
              <a:t>Dans le cimetière de Montmartre, vous pouvez découvrir la sépulture de l’une des dynasties les plus étranges de l’histoire de France. Celle de la famille Sanson, bourreaux qui ont exercé à Paris de pères en fils de 1688 à 1847</a:t>
            </a:r>
            <a:r>
              <a:rPr lang="fr-FR" b="1" dirty="0" smtClean="0">
                <a:solidFill>
                  <a:srgbClr val="444444"/>
                </a:solidFill>
                <a:latin typeface="Adobe Devanagari" panose="02040503050201020203" pitchFamily="18" charset="0"/>
                <a:cs typeface="Adobe Devanagari" panose="02040503050201020203" pitchFamily="18" charset="0"/>
              </a:rPr>
              <a:t>.</a:t>
            </a:r>
            <a:r>
              <a:rPr lang="fr-FR" dirty="0">
                <a:solidFill>
                  <a:srgbClr val="212121"/>
                </a:solidFill>
                <a:latin typeface="Adobe Devanagari" panose="02040503050201020203" pitchFamily="18" charset="0"/>
                <a:cs typeface="Adobe Devanagari" panose="02040503050201020203" pitchFamily="18" charset="0"/>
              </a:rPr>
              <a:t> </a:t>
            </a:r>
            <a:r>
              <a:rPr lang="fr-FR" dirty="0" smtClean="0">
                <a:solidFill>
                  <a:srgbClr val="212121"/>
                </a:solidFill>
                <a:latin typeface="Adobe Devanagari" panose="02040503050201020203" pitchFamily="18" charset="0"/>
                <a:cs typeface="Adobe Devanagari" panose="02040503050201020203" pitchFamily="18" charset="0"/>
              </a:rPr>
              <a:t>,</a:t>
            </a:r>
          </a:p>
          <a:p>
            <a:pPr algn="just"/>
            <a:r>
              <a:rPr lang="fr-FR" dirty="0" smtClean="0">
                <a:solidFill>
                  <a:srgbClr val="212121"/>
                </a:solidFill>
                <a:latin typeface="Adobe Devanagari" panose="02040503050201020203" pitchFamily="18" charset="0"/>
                <a:cs typeface="Adobe Devanagari" panose="02040503050201020203" pitchFamily="18" charset="0"/>
              </a:rPr>
              <a:t> </a:t>
            </a:r>
            <a:r>
              <a:rPr lang="fr-FR" b="1" dirty="0" smtClean="0">
                <a:solidFill>
                  <a:srgbClr val="212121"/>
                </a:solidFill>
                <a:latin typeface="Adobe Devanagari" panose="02040503050201020203" pitchFamily="18" charset="0"/>
                <a:cs typeface="Adobe Devanagari" panose="02040503050201020203" pitchFamily="18" charset="0"/>
              </a:rPr>
              <a:t>GABRIEL SANSON</a:t>
            </a:r>
            <a:r>
              <a:rPr lang="fr-FR" dirty="0" smtClean="0">
                <a:solidFill>
                  <a:srgbClr val="212121"/>
                </a:solidFill>
                <a:latin typeface="Adobe Devanagari" panose="02040503050201020203" pitchFamily="18" charset="0"/>
                <a:cs typeface="Adobe Devanagari" panose="02040503050201020203" pitchFamily="18" charset="0"/>
              </a:rPr>
              <a:t>, </a:t>
            </a:r>
            <a:r>
              <a:rPr lang="fr-FR" dirty="0" smtClean="0">
                <a:latin typeface="Adobe Devanagari" panose="02040503050201020203" pitchFamily="18" charset="0"/>
                <a:cs typeface="Adobe Devanagari" panose="02040503050201020203" pitchFamily="18" charset="0"/>
              </a:rPr>
              <a:t>Fils </a:t>
            </a:r>
            <a:r>
              <a:rPr lang="fr-FR" dirty="0">
                <a:latin typeface="Adobe Devanagari" panose="02040503050201020203" pitchFamily="18" charset="0"/>
                <a:cs typeface="Adobe Devanagari" panose="02040503050201020203" pitchFamily="18" charset="0"/>
              </a:rPr>
              <a:t>de Charles </a:t>
            </a:r>
            <a:r>
              <a:rPr lang="fr-FR" dirty="0" smtClean="0">
                <a:latin typeface="Adobe Devanagari" panose="02040503050201020203" pitchFamily="18" charset="0"/>
                <a:cs typeface="Adobe Devanagari" panose="02040503050201020203" pitchFamily="18" charset="0"/>
              </a:rPr>
              <a:t>Henri, </a:t>
            </a:r>
            <a:r>
              <a:rPr lang="fr-FR" dirty="0">
                <a:latin typeface="Adobe Devanagari" panose="02040503050201020203" pitchFamily="18" charset="0"/>
                <a:cs typeface="Adobe Devanagari" panose="02040503050201020203" pitchFamily="18" charset="0"/>
              </a:rPr>
              <a:t>il est né en 1769, il a longtemps assisté son père lors des exécutions et il devait reprendre "la boite de papa" quand </a:t>
            </a:r>
            <a:r>
              <a:rPr lang="fr-FR" b="1" dirty="0">
                <a:latin typeface="Adobe Devanagari" panose="02040503050201020203" pitchFamily="18" charset="0"/>
                <a:cs typeface="Adobe Devanagari" panose="02040503050201020203" pitchFamily="18" charset="0"/>
              </a:rPr>
              <a:t>il est mort d'un accident du travail .</a:t>
            </a:r>
            <a:r>
              <a:rPr lang="fr-FR" dirty="0">
                <a:latin typeface="Adobe Devanagari" panose="02040503050201020203" pitchFamily="18" charset="0"/>
                <a:cs typeface="Adobe Devanagari" panose="02040503050201020203" pitchFamily="18" charset="0"/>
              </a:rPr>
              <a:t> Ce jour là, en 1792, alors qu'il veut montrer une tête qui vient de tomber à la foule qui se trouve autour de la guillotine, </a:t>
            </a:r>
            <a:r>
              <a:rPr lang="fr-FR" b="1" dirty="0">
                <a:latin typeface="Adobe Devanagari" panose="02040503050201020203" pitchFamily="18" charset="0"/>
                <a:cs typeface="Adobe Devanagari" panose="02040503050201020203" pitchFamily="18" charset="0"/>
              </a:rPr>
              <a:t>Gabriel glisse sur le sang répandu et tombe de </a:t>
            </a:r>
            <a:r>
              <a:rPr lang="fr-FR" b="1" dirty="0" smtClean="0">
                <a:latin typeface="Adobe Devanagari" panose="02040503050201020203" pitchFamily="18" charset="0"/>
                <a:cs typeface="Adobe Devanagari" panose="02040503050201020203" pitchFamily="18" charset="0"/>
              </a:rPr>
              <a:t>l'échafaud</a:t>
            </a:r>
            <a:r>
              <a:rPr lang="fr-FR" b="1" dirty="0">
                <a:latin typeface="Adobe Devanagari" panose="02040503050201020203" pitchFamily="18" charset="0"/>
                <a:cs typeface="Adobe Devanagari" panose="02040503050201020203" pitchFamily="18" charset="0"/>
              </a:rPr>
              <a:t>. Il se brise le cou. </a:t>
            </a:r>
            <a:r>
              <a:rPr lang="fr-FR" dirty="0">
                <a:latin typeface="Adobe Devanagari" panose="02040503050201020203" pitchFamily="18" charset="0"/>
                <a:cs typeface="Adobe Devanagari" panose="02040503050201020203" pitchFamily="18" charset="0"/>
              </a:rPr>
              <a:t>Il faut dire qu'on décapitait les condamnés par "fournées" (c'est le mot de certains à l'époque) arrivant en </a:t>
            </a:r>
            <a:r>
              <a:rPr lang="fr-FR" dirty="0" smtClean="0">
                <a:latin typeface="Adobe Devanagari" panose="02040503050201020203" pitchFamily="18" charset="0"/>
                <a:cs typeface="Adobe Devanagari" panose="02040503050201020203" pitchFamily="18" charset="0"/>
              </a:rPr>
              <a:t>charrette, </a:t>
            </a:r>
            <a:r>
              <a:rPr lang="fr-FR" dirty="0">
                <a:latin typeface="Adobe Devanagari" panose="02040503050201020203" pitchFamily="18" charset="0"/>
                <a:cs typeface="Adobe Devanagari" panose="02040503050201020203" pitchFamily="18" charset="0"/>
              </a:rPr>
              <a:t>et que toutes ces têtes tranchées génèrent beaucoup de sang. Il repose à Paris au Cimetière de Montmartre avec plusieurs membres de la famille. </a:t>
            </a:r>
            <a:r>
              <a:rPr lang="fr-FR" dirty="0" smtClean="0">
                <a:solidFill>
                  <a:srgbClr val="212121"/>
                </a:solidFill>
                <a:latin typeface="FranklinGothicFS"/>
              </a:rPr>
              <a:t>.</a:t>
            </a:r>
            <a:r>
              <a:rPr lang="fr-FR" dirty="0">
                <a:solidFill>
                  <a:srgbClr val="212121"/>
                </a:solidFill>
                <a:latin typeface="FranklinGothicFS"/>
              </a:rPr>
              <a:t> </a:t>
            </a:r>
            <a:endParaRPr lang="fr-FR" dirty="0"/>
          </a:p>
          <a:p>
            <a:pPr algn="just"/>
            <a:endParaRPr lang="fr-FR" dirty="0">
              <a:solidFill>
                <a:srgbClr val="444444"/>
              </a:solidFill>
              <a:latin typeface="Open Sans"/>
            </a:endParaRPr>
          </a:p>
        </p:txBody>
      </p:sp>
      <p:pic>
        <p:nvPicPr>
          <p:cNvPr id="7" name="Image 6"/>
          <p:cNvPicPr>
            <a:picLocks noChangeAspect="1"/>
          </p:cNvPicPr>
          <p:nvPr/>
        </p:nvPicPr>
        <p:blipFill>
          <a:blip r:embed="rId5"/>
          <a:stretch>
            <a:fillRect/>
          </a:stretch>
        </p:blipFill>
        <p:spPr>
          <a:xfrm>
            <a:off x="58472" y="4517244"/>
            <a:ext cx="3229081" cy="2245567"/>
          </a:xfrm>
          <a:prstGeom prst="rect">
            <a:avLst/>
          </a:prstGeom>
        </p:spPr>
      </p:pic>
      <p:pic>
        <p:nvPicPr>
          <p:cNvPr id="8" name="Image 7"/>
          <p:cNvPicPr>
            <a:picLocks noChangeAspect="1"/>
          </p:cNvPicPr>
          <p:nvPr/>
        </p:nvPicPr>
        <p:blipFill>
          <a:blip r:embed="rId6"/>
          <a:stretch>
            <a:fillRect/>
          </a:stretch>
        </p:blipFill>
        <p:spPr>
          <a:xfrm>
            <a:off x="2231983" y="196334"/>
            <a:ext cx="2847619" cy="2057143"/>
          </a:xfrm>
          <a:prstGeom prst="rect">
            <a:avLst/>
          </a:prstGeom>
        </p:spPr>
      </p:pic>
      <p:pic>
        <p:nvPicPr>
          <p:cNvPr id="9" name="Image 8"/>
          <p:cNvPicPr>
            <a:picLocks noChangeAspect="1"/>
          </p:cNvPicPr>
          <p:nvPr/>
        </p:nvPicPr>
        <p:blipFill>
          <a:blip r:embed="rId7"/>
          <a:stretch>
            <a:fillRect/>
          </a:stretch>
        </p:blipFill>
        <p:spPr>
          <a:xfrm>
            <a:off x="5775297" y="4441261"/>
            <a:ext cx="6096000" cy="1784610"/>
          </a:xfrm>
          <a:prstGeom prst="rect">
            <a:avLst/>
          </a:prstGeom>
        </p:spPr>
      </p:pic>
    </p:spTree>
    <p:extLst>
      <p:ext uri="{BB962C8B-B14F-4D97-AF65-F5344CB8AC3E}">
        <p14:creationId xmlns:p14="http://schemas.microsoft.com/office/powerpoint/2010/main" val="21633720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stretch>
            <a:fillRect/>
          </a:stretch>
        </p:blipFill>
        <p:spPr>
          <a:xfrm>
            <a:off x="1968746" y="881399"/>
            <a:ext cx="2847619" cy="3409524"/>
          </a:xfrm>
          <a:prstGeom prst="rect">
            <a:avLst/>
          </a:prstGeom>
        </p:spPr>
      </p:pic>
      <p:sp>
        <p:nvSpPr>
          <p:cNvPr id="3" name="Rectangle 2"/>
          <p:cNvSpPr/>
          <p:nvPr/>
        </p:nvSpPr>
        <p:spPr>
          <a:xfrm>
            <a:off x="5860111" y="554835"/>
            <a:ext cx="5756745" cy="3416320"/>
          </a:xfrm>
          <a:prstGeom prst="rect">
            <a:avLst/>
          </a:prstGeom>
          <a:solidFill>
            <a:schemeClr val="accent4">
              <a:lumMod val="20000"/>
              <a:lumOff val="80000"/>
            </a:schemeClr>
          </a:solidFill>
        </p:spPr>
        <p:txBody>
          <a:bodyPr wrap="square">
            <a:spAutoFit/>
          </a:bodyPr>
          <a:lstStyle/>
          <a:p>
            <a:r>
              <a:rPr lang="fr-FR" i="1" dirty="0">
                <a:solidFill>
                  <a:srgbClr val="222222"/>
                </a:solidFill>
                <a:latin typeface="Adobe Devanagari" panose="02040503050201020203" pitchFamily="18" charset="0"/>
                <a:cs typeface="Adobe Devanagari" panose="02040503050201020203" pitchFamily="18" charset="0"/>
              </a:rPr>
              <a:t>En 1795, il exécute Fouquier-Tinville, l'ex-accusateur public du Tribunal Révolutionnaire. Il fut soldat durant la Révolution et il exerça</a:t>
            </a:r>
            <a:br>
              <a:rPr lang="fr-FR" i="1" dirty="0">
                <a:solidFill>
                  <a:srgbClr val="222222"/>
                </a:solidFill>
                <a:latin typeface="Adobe Devanagari" panose="02040503050201020203" pitchFamily="18" charset="0"/>
                <a:cs typeface="Adobe Devanagari" panose="02040503050201020203" pitchFamily="18" charset="0"/>
              </a:rPr>
            </a:br>
            <a:r>
              <a:rPr lang="fr-FR" i="1" dirty="0">
                <a:solidFill>
                  <a:srgbClr val="222222"/>
                </a:solidFill>
                <a:latin typeface="Adobe Devanagari" panose="02040503050201020203" pitchFamily="18" charset="0"/>
                <a:cs typeface="Adobe Devanagari" panose="02040503050201020203" pitchFamily="18" charset="0"/>
              </a:rPr>
              <a:t>durant trente-cinq ans cette charge. Il exécuta les protagonistes de </a:t>
            </a:r>
            <a:r>
              <a:rPr lang="fr-FR" i="1" dirty="0" smtClean="0">
                <a:solidFill>
                  <a:srgbClr val="222222"/>
                </a:solidFill>
                <a:latin typeface="Adobe Devanagari" panose="02040503050201020203" pitchFamily="18" charset="0"/>
                <a:cs typeface="Adobe Devanagari" panose="02040503050201020203" pitchFamily="18" charset="0"/>
              </a:rPr>
              <a:t>l’affaire </a:t>
            </a:r>
            <a:r>
              <a:rPr lang="fr-FR" i="1" dirty="0">
                <a:solidFill>
                  <a:srgbClr val="222222"/>
                </a:solidFill>
                <a:latin typeface="Adobe Devanagari" panose="02040503050201020203" pitchFamily="18" charset="0"/>
                <a:cs typeface="Adobe Devanagari" panose="02040503050201020203" pitchFamily="18" charset="0"/>
              </a:rPr>
              <a:t>du courrier de Lyon. Les Sergents de La Rochelle, ou Louvel,</a:t>
            </a:r>
            <a:br>
              <a:rPr lang="fr-FR" i="1" dirty="0">
                <a:solidFill>
                  <a:srgbClr val="222222"/>
                </a:solidFill>
                <a:latin typeface="Adobe Devanagari" panose="02040503050201020203" pitchFamily="18" charset="0"/>
                <a:cs typeface="Adobe Devanagari" panose="02040503050201020203" pitchFamily="18" charset="0"/>
              </a:rPr>
            </a:br>
            <a:r>
              <a:rPr lang="fr-FR" i="1" dirty="0">
                <a:solidFill>
                  <a:srgbClr val="222222"/>
                </a:solidFill>
                <a:latin typeface="Adobe Devanagari" panose="02040503050201020203" pitchFamily="18" charset="0"/>
                <a:cs typeface="Adobe Devanagari" panose="02040503050201020203" pitchFamily="18" charset="0"/>
              </a:rPr>
              <a:t>assassin du duc de Berry, furent également exécutés par lui.</a:t>
            </a:r>
            <a:r>
              <a:rPr lang="fr-FR" dirty="0">
                <a:solidFill>
                  <a:srgbClr val="222222"/>
                </a:solidFill>
                <a:latin typeface="Adobe Devanagari" panose="02040503050201020203" pitchFamily="18" charset="0"/>
                <a:cs typeface="Adobe Devanagari" panose="02040503050201020203" pitchFamily="18" charset="0"/>
              </a:rPr>
              <a:t> </a:t>
            </a:r>
            <a:endParaRPr lang="fr-FR" dirty="0" smtClean="0">
              <a:solidFill>
                <a:srgbClr val="222222"/>
              </a:solidFill>
              <a:latin typeface="Adobe Devanagari" panose="02040503050201020203" pitchFamily="18" charset="0"/>
              <a:cs typeface="Adobe Devanagari" panose="02040503050201020203" pitchFamily="18" charset="0"/>
            </a:endParaRPr>
          </a:p>
          <a:p>
            <a:r>
              <a:rPr lang="fr-FR" i="1" dirty="0">
                <a:latin typeface="Adobe Devanagari" panose="02040503050201020203" pitchFamily="18" charset="0"/>
                <a:cs typeface="Adobe Devanagari" panose="02040503050201020203" pitchFamily="18" charset="0"/>
              </a:rPr>
              <a:t>Fut le bourreau notamment de Angélique Nicole Cartier épouse de </a:t>
            </a:r>
            <a:r>
              <a:rPr lang="fr-FR" i="1" dirty="0" smtClean="0">
                <a:latin typeface="Adobe Devanagari" panose="02040503050201020203" pitchFamily="18" charset="0"/>
                <a:cs typeface="Adobe Devanagari" panose="02040503050201020203" pitchFamily="18" charset="0"/>
              </a:rPr>
              <a:t>Pierre </a:t>
            </a:r>
            <a:r>
              <a:rPr lang="fr-FR" i="1" dirty="0" err="1" smtClean="0">
                <a:latin typeface="Adobe Devanagari" panose="02040503050201020203" pitchFamily="18" charset="0"/>
                <a:cs typeface="Adobe Devanagari" panose="02040503050201020203" pitchFamily="18" charset="0"/>
              </a:rPr>
              <a:t>Tiquet</a:t>
            </a:r>
            <a:r>
              <a:rPr lang="fr-FR" i="1" dirty="0">
                <a:latin typeface="Adobe Devanagari" panose="02040503050201020203" pitchFamily="18" charset="0"/>
                <a:cs typeface="Adobe Devanagari" panose="02040503050201020203" pitchFamily="18" charset="0"/>
              </a:rPr>
              <a:t>, conseiller au Parlement de Paris, le 3 juin 1699. Procès retentissant à l'époque</a:t>
            </a:r>
            <a:r>
              <a:rPr lang="fr-FR" i="1" dirty="0" smtClean="0">
                <a:latin typeface="Adobe Devanagari" panose="02040503050201020203" pitchFamily="18" charset="0"/>
                <a:cs typeface="Adobe Devanagari" panose="02040503050201020203" pitchFamily="18" charset="0"/>
              </a:rPr>
              <a:t>.</a:t>
            </a:r>
          </a:p>
          <a:p>
            <a:r>
              <a:rPr lang="fr-FR" i="1" dirty="0">
                <a:latin typeface="Adobe Devanagari" panose="02040503050201020203" pitchFamily="18" charset="0"/>
                <a:cs typeface="Adobe Devanagari" panose="02040503050201020203" pitchFamily="18" charset="0"/>
              </a:rPr>
              <a:t>Il perdit très jeune ses cheveux et s'habillait hiver comme été en noir.</a:t>
            </a:r>
          </a:p>
        </p:txBody>
      </p:sp>
      <p:pic>
        <p:nvPicPr>
          <p:cNvPr id="9218" name="Picture 2" descr="Executioner Henry Sanson | Pushed by accident into a short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388" y="3820609"/>
            <a:ext cx="1895588" cy="2846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3429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stretch>
            <a:fillRect/>
          </a:stretch>
        </p:blipFill>
        <p:spPr>
          <a:xfrm>
            <a:off x="2013310" y="905475"/>
            <a:ext cx="2885714" cy="3647619"/>
          </a:xfrm>
          <a:prstGeom prst="rect">
            <a:avLst/>
          </a:prstGeom>
        </p:spPr>
      </p:pic>
      <p:sp>
        <p:nvSpPr>
          <p:cNvPr id="3" name="Rectangle 2"/>
          <p:cNvSpPr/>
          <p:nvPr/>
        </p:nvSpPr>
        <p:spPr>
          <a:xfrm>
            <a:off x="5815053" y="1598439"/>
            <a:ext cx="6096000" cy="2954655"/>
          </a:xfrm>
          <a:prstGeom prst="rect">
            <a:avLst/>
          </a:prstGeom>
          <a:solidFill>
            <a:schemeClr val="accent4">
              <a:lumMod val="20000"/>
              <a:lumOff val="80000"/>
            </a:schemeClr>
          </a:solidFill>
        </p:spPr>
        <p:txBody>
          <a:bodyPr>
            <a:spAutoFit/>
          </a:bodyPr>
          <a:lstStyle/>
          <a:p>
            <a:r>
              <a:rPr lang="fr-FR" sz="1600" i="1" dirty="0">
                <a:solidFill>
                  <a:srgbClr val="222222"/>
                </a:solidFill>
                <a:latin typeface="Adobe Devanagari" panose="02040503050201020203" pitchFamily="18" charset="0"/>
                <a:cs typeface="Adobe Devanagari" panose="02040503050201020203" pitchFamily="18" charset="0"/>
              </a:rPr>
              <a:t>Sa mère s'occupe dans un premier temps de son éducation, puis le confit</a:t>
            </a:r>
            <a:r>
              <a:rPr lang="fr-FR" sz="1600" i="1" dirty="0">
                <a:latin typeface="Adobe Devanagari" panose="02040503050201020203" pitchFamily="18" charset="0"/>
                <a:cs typeface="Adobe Devanagari" panose="02040503050201020203" pitchFamily="18" charset="0"/>
              </a:rPr>
              <a:t/>
            </a:r>
            <a:br>
              <a:rPr lang="fr-FR" sz="1600" i="1" dirty="0">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à un précepteur l'abbé C. ancien religieux de l'Abbaye de Saint-Victor.</a:t>
            </a:r>
            <a:r>
              <a:rPr lang="fr-FR" sz="1600" i="1" dirty="0">
                <a:latin typeface="Adobe Devanagari" panose="02040503050201020203" pitchFamily="18" charset="0"/>
                <a:cs typeface="Adobe Devanagari" panose="02040503050201020203" pitchFamily="18" charset="0"/>
              </a:rPr>
              <a:t/>
            </a:r>
            <a:br>
              <a:rPr lang="fr-FR" sz="1600" i="1" dirty="0">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Au décès de l'abbé, et après un séjour à Brunoy, il entre au lycée Charlemagne (faubourg St Denis) et s'y fait son premier ami M. T. Celui-ci,</a:t>
            </a:r>
            <a:r>
              <a:rPr lang="fr-FR" sz="1600" i="1" dirty="0">
                <a:latin typeface="Adobe Devanagari" panose="02040503050201020203" pitchFamily="18" charset="0"/>
                <a:cs typeface="Adobe Devanagari" panose="02040503050201020203" pitchFamily="18" charset="0"/>
              </a:rPr>
              <a:t/>
            </a:r>
            <a:br>
              <a:rPr lang="fr-FR" sz="1600" i="1" dirty="0">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après une visite chez les Sanson, découvrit leur réelle condition et la</a:t>
            </a:r>
            <a:r>
              <a:rPr lang="fr-FR" sz="1600" i="1" dirty="0">
                <a:latin typeface="Adobe Devanagari" panose="02040503050201020203" pitchFamily="18" charset="0"/>
                <a:cs typeface="Adobe Devanagari" panose="02040503050201020203" pitchFamily="18" charset="0"/>
              </a:rPr>
              <a:t/>
            </a:r>
            <a:br>
              <a:rPr lang="fr-FR" sz="1600" i="1" dirty="0">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dévoila à Henri Clément par un dessin représentant la guillotine avec</a:t>
            </a:r>
            <a:r>
              <a:rPr lang="fr-FR" sz="1600" i="1" dirty="0">
                <a:latin typeface="Adobe Devanagari" panose="02040503050201020203" pitchFamily="18" charset="0"/>
                <a:cs typeface="Adobe Devanagari" panose="02040503050201020203" pitchFamily="18" charset="0"/>
              </a:rPr>
              <a:t/>
            </a:r>
            <a:br>
              <a:rPr lang="fr-FR" sz="1600" i="1" dirty="0">
                <a:latin typeface="Adobe Devanagari" panose="02040503050201020203" pitchFamily="18" charset="0"/>
                <a:cs typeface="Adobe Devanagari" panose="02040503050201020203" pitchFamily="18" charset="0"/>
              </a:rPr>
            </a:br>
            <a:r>
              <a:rPr lang="fr-FR" sz="1600" i="1" dirty="0">
                <a:solidFill>
                  <a:srgbClr val="222222"/>
                </a:solidFill>
                <a:latin typeface="Adobe Devanagari" panose="02040503050201020203" pitchFamily="18" charset="0"/>
                <a:cs typeface="Adobe Devanagari" panose="02040503050201020203" pitchFamily="18" charset="0"/>
              </a:rPr>
              <a:t>inscrit dessus TUUS PATER CARNIFEX</a:t>
            </a:r>
            <a:r>
              <a:rPr lang="fr-FR" i="1" dirty="0" smtClean="0">
                <a:solidFill>
                  <a:srgbClr val="222222"/>
                </a:solidFill>
                <a:latin typeface="Arial" panose="020B0604020202020204" pitchFamily="34" charset="0"/>
              </a:rPr>
              <a:t>.</a:t>
            </a:r>
          </a:p>
          <a:p>
            <a:r>
              <a:rPr lang="fr-FR" sz="1600" i="1" dirty="0">
                <a:latin typeface="Adobe Devanagari" panose="02040503050201020203" pitchFamily="18" charset="0"/>
                <a:cs typeface="Adobe Devanagari" panose="02040503050201020203" pitchFamily="18" charset="0"/>
              </a:rPr>
              <a:t>Au décès de sa grand mère en 1817, il décide de voyager et </a:t>
            </a:r>
            <a:r>
              <a:rPr lang="fr-FR" sz="1600" i="1" dirty="0" err="1" smtClean="0">
                <a:latin typeface="Adobe Devanagari" panose="02040503050201020203" pitchFamily="18" charset="0"/>
                <a:cs typeface="Adobe Devanagari" panose="02040503050201020203" pitchFamily="18" charset="0"/>
              </a:rPr>
              <a:t>parcour</a:t>
            </a:r>
            <a:r>
              <a:rPr lang="fr-FR" sz="1600" i="1" dirty="0" smtClean="0">
                <a:latin typeface="Adobe Devanagari" panose="02040503050201020203" pitchFamily="18" charset="0"/>
                <a:cs typeface="Adobe Devanagari" panose="02040503050201020203" pitchFamily="18" charset="0"/>
              </a:rPr>
              <a:t> l’Europe </a:t>
            </a:r>
            <a:r>
              <a:rPr lang="fr-FR" sz="1600" i="1" dirty="0">
                <a:latin typeface="Adobe Devanagari" panose="02040503050201020203" pitchFamily="18" charset="0"/>
                <a:cs typeface="Adobe Devanagari" panose="02040503050201020203" pitchFamily="18" charset="0"/>
              </a:rPr>
              <a:t>pendant 1 an. A son retour, il rencontre Mademoiselle ... qui deviendra sa femme en 1819. Première exécution le 17/01/1819 d'un certain Foulard. 111 exécutions</a:t>
            </a:r>
            <a:r>
              <a:rPr lang="fr-FR" i="1" dirty="0"/>
              <a:t>.</a:t>
            </a:r>
          </a:p>
        </p:txBody>
      </p:sp>
    </p:spTree>
    <p:extLst>
      <p:ext uri="{BB962C8B-B14F-4D97-AF65-F5344CB8AC3E}">
        <p14:creationId xmlns:p14="http://schemas.microsoft.com/office/powerpoint/2010/main" val="381226956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www.crushpixel.com/big-static21/preview4/vintage-crumpled-paper-on-grey-557284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64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9614" y="685362"/>
            <a:ext cx="11585050" cy="5016758"/>
          </a:xfrm>
          <a:prstGeom prst="rect">
            <a:avLst/>
          </a:prstGeom>
          <a:solidFill>
            <a:schemeClr val="accent4">
              <a:lumMod val="20000"/>
              <a:lumOff val="80000"/>
            </a:schemeClr>
          </a:solidFill>
        </p:spPr>
        <p:txBody>
          <a:bodyPr wrap="square">
            <a:spAutoFit/>
          </a:bodyPr>
          <a:lstStyle/>
          <a:p>
            <a:r>
              <a:rPr lang="fr-FR" sz="1600" dirty="0" smtClean="0">
                <a:solidFill>
                  <a:srgbClr val="222222"/>
                </a:solidFill>
                <a:latin typeface="Adobe Devanagari" panose="02040503050201020203" pitchFamily="18" charset="0"/>
                <a:cs typeface="Adobe Devanagari" panose="02040503050201020203" pitchFamily="18" charset="0"/>
              </a:rPr>
              <a:t>‘</a:t>
            </a:r>
            <a:r>
              <a:rPr lang="fr-FR" sz="1600" b="1" dirty="0" smtClean="0">
                <a:solidFill>
                  <a:srgbClr val="FF0000"/>
                </a:solidFill>
                <a:latin typeface="Adobe Devanagari" panose="02040503050201020203" pitchFamily="18" charset="0"/>
                <a:cs typeface="Adobe Devanagari" panose="02040503050201020203" pitchFamily="18" charset="0"/>
              </a:rPr>
              <a:t>HENRI CLEMENT SANSON: </a:t>
            </a:r>
            <a:r>
              <a:rPr lang="fr-FR" sz="1600" dirty="0" smtClean="0">
                <a:latin typeface="Adobe Devanagari" panose="02040503050201020203" pitchFamily="18" charset="0"/>
                <a:cs typeface="Adobe Devanagari" panose="02040503050201020203" pitchFamily="18" charset="0"/>
              </a:rPr>
              <a:t>D'un</a:t>
            </a:r>
            <a:r>
              <a:rPr lang="fr-FR" sz="1600" b="1" dirty="0" smtClean="0">
                <a:solidFill>
                  <a:srgbClr val="FF0000"/>
                </a:solidFill>
                <a:latin typeface="Adobe Devanagari" panose="02040503050201020203" pitchFamily="18" charset="0"/>
                <a:cs typeface="Adobe Devanagari" panose="02040503050201020203" pitchFamily="18" charset="0"/>
              </a:rPr>
              <a:t> </a:t>
            </a:r>
            <a:r>
              <a:rPr lang="fr-FR" sz="1600" dirty="0">
                <a:solidFill>
                  <a:srgbClr val="222222"/>
                </a:solidFill>
                <a:latin typeface="Adobe Devanagari" panose="02040503050201020203" pitchFamily="18" charset="0"/>
                <a:cs typeface="Adobe Devanagari" panose="02040503050201020203" pitchFamily="18" charset="0"/>
              </a:rPr>
              <a:t>extérieur distingué et bon pianiste mais aussi assez déplaisant et adipeux, il était très différent des autres Sanson. Le </a:t>
            </a:r>
            <a:r>
              <a:rPr lang="fr-FR" sz="1600" dirty="0" smtClean="0">
                <a:solidFill>
                  <a:srgbClr val="222222"/>
                </a:solidFill>
                <a:latin typeface="Adobe Devanagari" panose="02040503050201020203" pitchFamily="18" charset="0"/>
                <a:cs typeface="Adobe Devanagari" panose="02040503050201020203" pitchFamily="18" charset="0"/>
              </a:rPr>
              <a:t>personnage vaut </a:t>
            </a:r>
            <a:r>
              <a:rPr lang="fr-FR" sz="1600" dirty="0">
                <a:solidFill>
                  <a:srgbClr val="222222"/>
                </a:solidFill>
                <a:latin typeface="Adobe Devanagari" panose="02040503050201020203" pitchFamily="18" charset="0"/>
                <a:cs typeface="Adobe Devanagari" panose="02040503050201020203" pitchFamily="18" charset="0"/>
              </a:rPr>
              <a:t>la peine d'être cité d'abord pour être le dernier de la dynastie </a:t>
            </a:r>
            <a:r>
              <a:rPr lang="fr-FR" sz="1600" dirty="0" smtClean="0">
                <a:solidFill>
                  <a:srgbClr val="222222"/>
                </a:solidFill>
                <a:latin typeface="Adobe Devanagari" panose="02040503050201020203" pitchFamily="18" charset="0"/>
                <a:cs typeface="Adobe Devanagari" panose="02040503050201020203" pitchFamily="18" charset="0"/>
              </a:rPr>
              <a:t>et pour </a:t>
            </a:r>
            <a:r>
              <a:rPr lang="fr-FR" sz="1600" dirty="0">
                <a:solidFill>
                  <a:srgbClr val="222222"/>
                </a:solidFill>
                <a:latin typeface="Adobe Devanagari" panose="02040503050201020203" pitchFamily="18" charset="0"/>
                <a:cs typeface="Adobe Devanagari" panose="02040503050201020203" pitchFamily="18" charset="0"/>
              </a:rPr>
              <a:t>sa vie dissolue (homosexuel et réputé l'amant du ministre de</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la justice de l'époque, Nicolas Martin dit Martin du Nord) qui faillit</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bien le jeter, ironie du sort, sous le couperet.</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Les indices sur l'homosexualité du dernier des Sanson se trouvent </a:t>
            </a:r>
            <a:r>
              <a:rPr lang="fr-FR" sz="1600" dirty="0" smtClean="0">
                <a:solidFill>
                  <a:srgbClr val="222222"/>
                </a:solidFill>
                <a:latin typeface="Adobe Devanagari" panose="02040503050201020203" pitchFamily="18" charset="0"/>
                <a:cs typeface="Adobe Devanagari" panose="02040503050201020203" pitchFamily="18" charset="0"/>
              </a:rPr>
              <a:t>aussi dans </a:t>
            </a:r>
            <a:r>
              <a:rPr lang="fr-FR" sz="1600" dirty="0">
                <a:solidFill>
                  <a:srgbClr val="222222"/>
                </a:solidFill>
                <a:latin typeface="Adobe Devanagari" panose="02040503050201020203" pitchFamily="18" charset="0"/>
                <a:cs typeface="Adobe Devanagari" panose="02040503050201020203" pitchFamily="18" charset="0"/>
              </a:rPr>
              <a:t>les archives de police. Une fiche est présente dans le </a:t>
            </a:r>
            <a:r>
              <a:rPr lang="fr-FR" sz="1600" dirty="0" smtClean="0">
                <a:solidFill>
                  <a:srgbClr val="222222"/>
                </a:solidFill>
                <a:latin typeface="Adobe Devanagari" panose="02040503050201020203" pitchFamily="18" charset="0"/>
                <a:cs typeface="Adobe Devanagari" panose="02040503050201020203" pitchFamily="18" charset="0"/>
              </a:rPr>
              <a:t>fichier BB4 des </a:t>
            </a:r>
            <a:r>
              <a:rPr lang="fr-FR" sz="1600" dirty="0">
                <a:solidFill>
                  <a:srgbClr val="222222"/>
                </a:solidFill>
                <a:latin typeface="Adobe Devanagari" panose="02040503050201020203" pitchFamily="18" charset="0"/>
                <a:cs typeface="Adobe Devanagari" panose="02040503050201020203" pitchFamily="18" charset="0"/>
              </a:rPr>
              <a:t>archives de la police</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 ½Henri Sanson fils, exécuteur des </a:t>
            </a:r>
            <a:r>
              <a:rPr lang="fr-FR" sz="1600" u="sng" dirty="0" smtClean="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hautes œuvres, </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pédéraste effréné. Il vit avec un jeune homme, Hubert dit petit jean, qui est son aide-exécuteur». Henri Clément fait travailler </a:t>
            </a:r>
            <a:r>
              <a:rPr lang="fr-FR" sz="1600" u="sng" dirty="0" smtClean="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ses amants </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comme aides à ses côtés. Ainsi, le policier Louis </a:t>
            </a:r>
            <a:r>
              <a:rPr lang="fr-FR" sz="1600" u="sng" dirty="0" err="1">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Canler</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 note: ½le jour de l'exécution de </a:t>
            </a:r>
            <a:r>
              <a:rPr lang="fr-FR" sz="1600" u="sng" dirty="0" err="1">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Poullmann</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 j'aperçus parmi les charpentiers </a:t>
            </a:r>
            <a:r>
              <a:rPr lang="fr-FR" sz="1600" u="sng" dirty="0" smtClean="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et les </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charretiers qui entouraient l'échafaud, un jeune et beau garçon </a:t>
            </a:r>
            <a:r>
              <a:rPr lang="fr-FR" sz="1600" u="sng" dirty="0" smtClean="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aux manières </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délicates et en quelque sorte féminines». Ce personnage, </a:t>
            </a:r>
            <a:r>
              <a:rPr lang="fr-FR" sz="1600" u="sng" dirty="0" smtClean="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dit La</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
            </a:r>
            <a:b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b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belle J, n'est autre qu'Hubert dit la petite Jean, qui avant de </a:t>
            </a:r>
            <a:r>
              <a:rPr lang="fr-FR" sz="1600" u="sng" dirty="0" smtClean="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côtoyer le </a:t>
            </a:r>
            <a:r>
              <a:rPr lang="fr-FR" sz="1600" u="sng" dirty="0">
                <a:solidFill>
                  <a:srgbClr val="222222"/>
                </a:solidFill>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bourreau, opérait au Palais Royal.».</a:t>
            </a:r>
            <a:r>
              <a:rPr lang="fr-FR" sz="1600" u="sng" dirty="0">
                <a:solidFill>
                  <a:srgbClr val="222222"/>
                </a:solidFill>
                <a:latin typeface="Adobe Devanagari" panose="02040503050201020203" pitchFamily="18" charset="0"/>
                <a:cs typeface="Adobe Devanagari" panose="02040503050201020203" pitchFamily="18" charset="0"/>
              </a:rPr>
              <a:t/>
            </a:r>
            <a:br>
              <a:rPr lang="fr-FR" sz="1600" u="sng"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Henri-Clément qui avait exécuté en 1836 le poète et assassin Pierre-François Lacenaire, saisi par le démon du jeu et criblé de dettes, est arrêté à l'issue d'une exécution le 8 juin 1846 et conduit à la prison </a:t>
            </a:r>
            <a:r>
              <a:rPr lang="fr-FR" sz="1600" dirty="0" smtClean="0">
                <a:solidFill>
                  <a:srgbClr val="222222"/>
                </a:solidFill>
                <a:latin typeface="Adobe Devanagari" panose="02040503050201020203" pitchFamily="18" charset="0"/>
                <a:cs typeface="Adobe Devanagari" panose="02040503050201020203" pitchFamily="18" charset="0"/>
              </a:rPr>
              <a:t>de Clichy</a:t>
            </a:r>
            <a:r>
              <a:rPr lang="fr-FR" sz="1600" dirty="0">
                <a:solidFill>
                  <a:srgbClr val="222222"/>
                </a:solidFill>
                <a:latin typeface="Adobe Devanagari" panose="02040503050201020203" pitchFamily="18" charset="0"/>
                <a:cs typeface="Adobe Devanagari" panose="02040503050201020203" pitchFamily="18" charset="0"/>
              </a:rPr>
              <a:t>. Il en sortira en vendant ses biens et surtout en remettant en gage à son principal créancier les bois de justice. Las ! Lorsqu'il doit</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procéder, en mars 1847, à une nouvelle exécution, il avoue son forfait</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au ministre de la Justice, qui règlera les dettes du bourreau afin de récupérer la guillotine. Son licenciement le 18/03/1847 marquera la fin</a:t>
            </a:r>
            <a:br>
              <a:rPr lang="fr-FR" sz="1600" dirty="0">
                <a:solidFill>
                  <a:srgbClr val="222222"/>
                </a:solidFill>
                <a:latin typeface="Adobe Devanagari" panose="02040503050201020203" pitchFamily="18" charset="0"/>
                <a:cs typeface="Adobe Devanagari" panose="02040503050201020203" pitchFamily="18" charset="0"/>
              </a:rPr>
            </a:br>
            <a:r>
              <a:rPr lang="fr-FR" sz="1600" dirty="0">
                <a:solidFill>
                  <a:srgbClr val="222222"/>
                </a:solidFill>
                <a:latin typeface="Adobe Devanagari" panose="02040503050201020203" pitchFamily="18" charset="0"/>
                <a:cs typeface="Adobe Devanagari" panose="02040503050201020203" pitchFamily="18" charset="0"/>
              </a:rPr>
              <a:t>d'une dynastie, celle des Sanson. C'est alors qu'il entreprendra de reprendre les carnets de ses ancêtres pour le compte de l'éditeur </a:t>
            </a:r>
            <a:r>
              <a:rPr lang="fr-FR" sz="1600" dirty="0" err="1">
                <a:solidFill>
                  <a:srgbClr val="222222"/>
                </a:solidFill>
                <a:latin typeface="Adobe Devanagari" panose="02040503050201020203" pitchFamily="18" charset="0"/>
                <a:cs typeface="Adobe Devanagari" panose="02040503050201020203" pitchFamily="18" charset="0"/>
              </a:rPr>
              <a:t>Dupray</a:t>
            </a:r>
            <a:r>
              <a:rPr lang="fr-FR" sz="1600" dirty="0">
                <a:solidFill>
                  <a:srgbClr val="222222"/>
                </a:solidFill>
                <a:latin typeface="Adobe Devanagari" panose="02040503050201020203" pitchFamily="18" charset="0"/>
                <a:cs typeface="Adobe Devanagari" panose="02040503050201020203" pitchFamily="18" charset="0"/>
              </a:rPr>
              <a:t> de </a:t>
            </a:r>
            <a:r>
              <a:rPr lang="fr-FR" sz="1600" dirty="0" err="1">
                <a:solidFill>
                  <a:srgbClr val="222222"/>
                </a:solidFill>
                <a:latin typeface="Adobe Devanagari" panose="02040503050201020203" pitchFamily="18" charset="0"/>
                <a:cs typeface="Adobe Devanagari" panose="02040503050201020203" pitchFamily="18" charset="0"/>
              </a:rPr>
              <a:t>Maherie</a:t>
            </a:r>
            <a:r>
              <a:rPr lang="fr-FR" sz="1600" dirty="0">
                <a:solidFill>
                  <a:srgbClr val="222222"/>
                </a:solidFill>
                <a:latin typeface="Adobe Devanagari" panose="02040503050201020203" pitchFamily="18" charset="0"/>
                <a:cs typeface="Adobe Devanagari" panose="02040503050201020203" pitchFamily="18" charset="0"/>
              </a:rPr>
              <a:t>, dont les écrits de Charles-Henri (1739-1806) qui, bien que royaliste, eut le privilège de raccourcir la vie de Louis XVI. On apprend au passage que c'est le roi qui avait dessiné la lame en biseau.''</a:t>
            </a:r>
            <a:endParaRPr lang="fr-FR" sz="1600" dirty="0">
              <a:latin typeface="Adobe Devanagari" panose="02040503050201020203" pitchFamily="18" charset="0"/>
              <a:cs typeface="Adobe Devanagari" panose="02040503050201020203" pitchFamily="18" charset="0"/>
            </a:endParaRPr>
          </a:p>
        </p:txBody>
      </p:sp>
    </p:spTree>
    <p:extLst>
      <p:ext uri="{BB962C8B-B14F-4D97-AF65-F5344CB8AC3E}">
        <p14:creationId xmlns:p14="http://schemas.microsoft.com/office/powerpoint/2010/main" val="167472759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www.crushpixel.com/big-static22/preview4/medieval-blank-sheet-paper-on-5726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 y="1"/>
            <a:ext cx="12192001" cy="683879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Une Illustration De Vecteur De Bande Dessinée Bourreau Masqué Avec Grande  Hache Clip Art Libres De Droits, Svg, Vecteurs Et Illustration. Image  61545377"/>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0" b="100000" l="0" r="99692"/>
                    </a14:imgEffect>
                  </a14:imgLayer>
                </a14:imgProps>
              </a:ext>
              <a:ext uri="{28A0092B-C50C-407E-A947-70E740481C1C}">
                <a14:useLocalDpi xmlns:a14="http://schemas.microsoft.com/office/drawing/2010/main" val="0"/>
              </a:ext>
            </a:extLst>
          </a:blip>
          <a:srcRect/>
          <a:stretch>
            <a:fillRect/>
          </a:stretch>
        </p:blipFill>
        <p:spPr bwMode="auto">
          <a:xfrm>
            <a:off x="716915" y="632984"/>
            <a:ext cx="6283325" cy="5572826"/>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58466" y="5336943"/>
            <a:ext cx="1298448" cy="1444752"/>
          </a:xfrm>
          <a:prstGeom prst="rect">
            <a:avLst/>
          </a:prstGeom>
        </p:spPr>
      </p:pic>
      <p:pic>
        <p:nvPicPr>
          <p:cNvPr id="10244" name="Picture 4" descr="RAT : C'EST PAS DROLE"/>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8038768" y="632984"/>
            <a:ext cx="3493273" cy="3916701"/>
          </a:xfrm>
          <a:prstGeom prst="rect">
            <a:avLst/>
          </a:prstGeom>
          <a:noFill/>
          <a:extLst>
            <a:ext uri="{909E8E84-426E-40DD-AFC4-6F175D3DCCD1}">
              <a14:hiddenFill xmlns:a14="http://schemas.microsoft.com/office/drawing/2010/main">
                <a:solidFill>
                  <a:srgbClr val="FFFFFF"/>
                </a:solidFill>
              </a14:hiddenFill>
            </a:ext>
          </a:extLst>
        </p:spPr>
      </p:pic>
      <p:sp>
        <p:nvSpPr>
          <p:cNvPr id="2" name="ZoneTexte 1"/>
          <p:cNvSpPr txBox="1"/>
          <p:nvPr/>
        </p:nvSpPr>
        <p:spPr>
          <a:xfrm>
            <a:off x="11616856" y="6543923"/>
            <a:ext cx="184731" cy="369332"/>
          </a:xfrm>
          <a:prstGeom prst="rect">
            <a:avLst/>
          </a:prstGeom>
          <a:noFill/>
        </p:spPr>
        <p:txBody>
          <a:bodyPr wrap="none" rtlCol="0">
            <a:spAutoFit/>
          </a:bodyPr>
          <a:lstStyle/>
          <a:p>
            <a:endParaRPr lang="fr-FR" dirty="0"/>
          </a:p>
        </p:txBody>
      </p:sp>
      <p:sp>
        <p:nvSpPr>
          <p:cNvPr id="5" name="ZoneTexte 4"/>
          <p:cNvSpPr txBox="1"/>
          <p:nvPr/>
        </p:nvSpPr>
        <p:spPr>
          <a:xfrm>
            <a:off x="5716987" y="5534108"/>
            <a:ext cx="3808675" cy="369332"/>
          </a:xfrm>
          <a:prstGeom prst="rect">
            <a:avLst/>
          </a:prstGeom>
          <a:noFill/>
        </p:spPr>
        <p:txBody>
          <a:bodyPr wrap="square" rtlCol="0">
            <a:spAutoFit/>
          </a:bodyPr>
          <a:lstStyle/>
          <a:p>
            <a:r>
              <a:rPr lang="fr-FR" dirty="0" smtClean="0"/>
              <a:t>COMMENTAIRES et IMAGES DU NET:</a:t>
            </a:r>
            <a:endParaRPr lang="fr-FR" dirty="0"/>
          </a:p>
        </p:txBody>
      </p:sp>
      <p:graphicFrame>
        <p:nvGraphicFramePr>
          <p:cNvPr id="7" name="Objet 6">
            <a:hlinkClick r:id="" action="ppaction://noaction" highlightClick="1"/>
            <a:hlinkHover r:id="" action="ppaction://ole?verb=0" highlightClick="1"/>
          </p:cNvPr>
          <p:cNvGraphicFramePr>
            <a:graphicFrameLocks noChangeAspect="1"/>
          </p:cNvGraphicFramePr>
          <p:nvPr>
            <p:extLst>
              <p:ext uri="{D42A27DB-BD31-4B8C-83A1-F6EECF244321}">
                <p14:modId xmlns:p14="http://schemas.microsoft.com/office/powerpoint/2010/main" val="3952255339"/>
              </p:ext>
            </p:extLst>
          </p:nvPr>
        </p:nvGraphicFramePr>
        <p:xfrm>
          <a:off x="6619870" y="3221569"/>
          <a:ext cx="1418898" cy="1197195"/>
        </p:xfrm>
        <a:graphic>
          <a:graphicData uri="http://schemas.openxmlformats.org/presentationml/2006/ole">
            <mc:AlternateContent xmlns:mc="http://schemas.openxmlformats.org/markup-compatibility/2006">
              <mc:Choice xmlns:v="urn:schemas-microsoft-com:vml" Requires="v">
                <p:oleObj spid="_x0000_s1027" name="Acrobat Document" showAsIcon="1" r:id="rId8" imgW="914400" imgH="771480" progId="Acrobat.Document.DC">
                  <p:embed/>
                </p:oleObj>
              </mc:Choice>
              <mc:Fallback>
                <p:oleObj name="Acrobat Document" showAsIcon="1" r:id="rId8" imgW="914400" imgH="771480" progId="Acrobat.Document.DC">
                  <p:embed/>
                  <p:pic>
                    <p:nvPicPr>
                      <p:cNvPr id="0" name=""/>
                      <p:cNvPicPr/>
                      <p:nvPr/>
                    </p:nvPicPr>
                    <p:blipFill>
                      <a:blip r:embed="rId9"/>
                      <a:stretch>
                        <a:fillRect/>
                      </a:stretch>
                    </p:blipFill>
                    <p:spPr>
                      <a:xfrm>
                        <a:off x="6619870" y="3221569"/>
                        <a:ext cx="1418898" cy="1197195"/>
                      </a:xfrm>
                      <a:prstGeom prst="rect">
                        <a:avLst/>
                      </a:prstGeom>
                    </p:spPr>
                  </p:pic>
                </p:oleObj>
              </mc:Fallback>
            </mc:AlternateContent>
          </a:graphicData>
        </a:graphic>
      </p:graphicFrame>
      <p:sp>
        <p:nvSpPr>
          <p:cNvPr id="8" name="ZoneTexte 7"/>
          <p:cNvSpPr txBox="1"/>
          <p:nvPr/>
        </p:nvSpPr>
        <p:spPr>
          <a:xfrm>
            <a:off x="6395941" y="2723412"/>
            <a:ext cx="1868556" cy="584775"/>
          </a:xfrm>
          <a:prstGeom prst="rect">
            <a:avLst/>
          </a:prstGeom>
          <a:noFill/>
        </p:spPr>
        <p:txBody>
          <a:bodyPr wrap="square" rtlCol="0">
            <a:spAutoFit/>
          </a:bodyPr>
          <a:lstStyle/>
          <a:p>
            <a:r>
              <a:rPr lang="fr-FR" sz="1600" b="1" dirty="0" smtClean="0"/>
              <a:t>Pointé la souri pour ouvrir!</a:t>
            </a:r>
            <a:endParaRPr lang="fr-FR" sz="1600" b="1" dirty="0"/>
          </a:p>
        </p:txBody>
      </p:sp>
    </p:spTree>
    <p:extLst>
      <p:ext uri="{BB962C8B-B14F-4D97-AF65-F5344CB8AC3E}">
        <p14:creationId xmlns:p14="http://schemas.microsoft.com/office/powerpoint/2010/main" val="1598113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610</TotalTime>
  <Words>2361</Words>
  <Application>Microsoft Office PowerPoint</Application>
  <PresentationFormat>Grand écran</PresentationFormat>
  <Paragraphs>51</Paragraphs>
  <Slides>14</Slides>
  <Notes>0</Notes>
  <HiddenSlides>0</HiddenSlides>
  <MMClips>0</MMClips>
  <ScaleCrop>false</ScaleCrop>
  <HeadingPairs>
    <vt:vector size="8" baseType="variant">
      <vt:variant>
        <vt:lpstr>Polices utilisées</vt:lpstr>
      </vt:variant>
      <vt:variant>
        <vt:i4>9</vt:i4>
      </vt:variant>
      <vt:variant>
        <vt:lpstr>Thème</vt:lpstr>
      </vt:variant>
      <vt:variant>
        <vt:i4>1</vt:i4>
      </vt:variant>
      <vt:variant>
        <vt:lpstr>Serveurs OLE incorporés</vt:lpstr>
      </vt:variant>
      <vt:variant>
        <vt:i4>1</vt:i4>
      </vt:variant>
      <vt:variant>
        <vt:lpstr>Titres des diapositives</vt:lpstr>
      </vt:variant>
      <vt:variant>
        <vt:i4>14</vt:i4>
      </vt:variant>
    </vt:vector>
  </HeadingPairs>
  <TitlesOfParts>
    <vt:vector size="25" baseType="lpstr">
      <vt:lpstr>Adobe Devanagari</vt:lpstr>
      <vt:lpstr>Arial</vt:lpstr>
      <vt:lpstr>Arial</vt:lpstr>
      <vt:lpstr>Calibri</vt:lpstr>
      <vt:lpstr>Calibri Light</vt:lpstr>
      <vt:lpstr>ComicType</vt:lpstr>
      <vt:lpstr>FranklinGothicFS</vt:lpstr>
      <vt:lpstr>Lato</vt:lpstr>
      <vt:lpstr>Open Sans</vt:lpstr>
      <vt:lpstr>Thème Office</vt:lpstr>
      <vt:lpstr>Adobe Acrobat Document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28</cp:revision>
  <dcterms:created xsi:type="dcterms:W3CDTF">2024-04-27T20:55:28Z</dcterms:created>
  <dcterms:modified xsi:type="dcterms:W3CDTF">2024-04-28T16:53:30Z</dcterms:modified>
</cp:coreProperties>
</file>