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60" r:id="rId3"/>
    <p:sldId id="261" r:id="rId4"/>
    <p:sldId id="265" r:id="rId5"/>
    <p:sldId id="258" r:id="rId6"/>
    <p:sldId id="259" r:id="rId7"/>
    <p:sldId id="262" r:id="rId8"/>
    <p:sldId id="263" r:id="rId9"/>
    <p:sldId id="264" r:id="rId10"/>
    <p:sldId id="266" r:id="rId11"/>
    <p:sldId id="267" r:id="rId12"/>
    <p:sldId id="268" r:id="rId13"/>
    <p:sldId id="269" r:id="rId14"/>
    <p:sldId id="275" r:id="rId15"/>
    <p:sldId id="270" r:id="rId16"/>
    <p:sldId id="271" r:id="rId17"/>
    <p:sldId id="272" r:id="rId18"/>
    <p:sldId id="276" r:id="rId19"/>
    <p:sldId id="273" r:id="rId20"/>
    <p:sldId id="274"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3mk5HUIhE3vOAoYgVcPMsQ==" hashData="0FqEk1ZYycDkLn9K3ePQaHkMQC2ic43v56bckN+aUoIi/0lMBbZLIitgv4w/bjNqfSJLE/a2fKgugQSosj9fC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7" autoAdjust="0"/>
    <p:restoredTop sz="94627" autoAdjust="0"/>
  </p:normalViewPr>
  <p:slideViewPr>
    <p:cSldViewPr snapToGrid="0">
      <p:cViewPr varScale="1">
        <p:scale>
          <a:sx n="73" d="100"/>
          <a:sy n="73" d="100"/>
        </p:scale>
        <p:origin x="27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en-US" dirty="0"/>
          </a:p>
        </p:txBody>
      </p:sp>
      <p:sp>
        <p:nvSpPr>
          <p:cNvPr id="4" name="Date Placeholder 3"/>
          <p:cNvSpPr>
            <a:spLocks noGrp="1"/>
          </p:cNvSpPr>
          <p:nvPr>
            <p:ph type="dt" sz="half" idx="10"/>
          </p:nvPr>
        </p:nvSpPr>
        <p:spPr/>
        <p:txBody>
          <a:bodyPr/>
          <a:lstStyle/>
          <a:p>
            <a:fld id="{D1659BE4-106A-4E56-A71E-2CD131DE124F}" type="datetimeFigureOut">
              <a:rPr lang="fr-FR" smtClean="0"/>
              <a:t>20/02/2024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8F93EF55-DFC0-4DCD-AD10-2B843FCE2E0B}" type="slidenum">
              <a:rPr lang="fr-FR" smtClean="0"/>
              <a:t>‹N°›</a:t>
            </a:fld>
            <a:endParaRPr lang="fr-FR"/>
          </a:p>
        </p:txBody>
      </p:sp>
    </p:spTree>
    <p:extLst>
      <p:ext uri="{BB962C8B-B14F-4D97-AF65-F5344CB8AC3E}">
        <p14:creationId xmlns:p14="http://schemas.microsoft.com/office/powerpoint/2010/main" val="4359279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1659BE4-106A-4E56-A71E-2CD131DE124F}" type="datetimeFigureOut">
              <a:rPr lang="fr-FR" smtClean="0"/>
              <a:t>20/02/2024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8F93EF55-DFC0-4DCD-AD10-2B843FCE2E0B}" type="slidenum">
              <a:rPr lang="fr-FR" smtClean="0"/>
              <a:t>‹N°›</a:t>
            </a:fld>
            <a:endParaRPr lang="fr-FR"/>
          </a:p>
        </p:txBody>
      </p:sp>
    </p:spTree>
    <p:extLst>
      <p:ext uri="{BB962C8B-B14F-4D97-AF65-F5344CB8AC3E}">
        <p14:creationId xmlns:p14="http://schemas.microsoft.com/office/powerpoint/2010/main" val="37133074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D1659BE4-106A-4E56-A71E-2CD131DE124F}" type="datetimeFigureOut">
              <a:rPr lang="fr-FR" smtClean="0"/>
              <a:t>20/02/2024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8F93EF55-DFC0-4DCD-AD10-2B843FCE2E0B}" type="slidenum">
              <a:rPr lang="fr-FR" smtClean="0"/>
              <a:t>‹N°›</a:t>
            </a:fld>
            <a:endParaRPr lang="fr-FR"/>
          </a:p>
        </p:txBody>
      </p:sp>
    </p:spTree>
    <p:extLst>
      <p:ext uri="{BB962C8B-B14F-4D97-AF65-F5344CB8AC3E}">
        <p14:creationId xmlns:p14="http://schemas.microsoft.com/office/powerpoint/2010/main" val="14191724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D1659BE4-106A-4E56-A71E-2CD131DE124F}" type="datetimeFigureOut">
              <a:rPr lang="fr-FR" smtClean="0"/>
              <a:t>20/02/2024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8F93EF55-DFC0-4DCD-AD10-2B843FCE2E0B}" type="slidenum">
              <a:rPr lang="fr-FR" smtClean="0"/>
              <a:t>‹N°›</a:t>
            </a:fld>
            <a:endParaRPr lang="fr-FR"/>
          </a:p>
        </p:txBody>
      </p:sp>
    </p:spTree>
    <p:extLst>
      <p:ext uri="{BB962C8B-B14F-4D97-AF65-F5344CB8AC3E}">
        <p14:creationId xmlns:p14="http://schemas.microsoft.com/office/powerpoint/2010/main" val="18879985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D1659BE4-106A-4E56-A71E-2CD131DE124F}" type="datetimeFigureOut">
              <a:rPr lang="fr-FR" smtClean="0"/>
              <a:t>20/02/2024</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8F93EF55-DFC0-4DCD-AD10-2B843FCE2E0B}" type="slidenum">
              <a:rPr lang="fr-FR" smtClean="0"/>
              <a:t>‹N°›</a:t>
            </a:fld>
            <a:endParaRPr lang="fr-FR"/>
          </a:p>
        </p:txBody>
      </p:sp>
    </p:spTree>
    <p:extLst>
      <p:ext uri="{BB962C8B-B14F-4D97-AF65-F5344CB8AC3E}">
        <p14:creationId xmlns:p14="http://schemas.microsoft.com/office/powerpoint/2010/main" val="19225244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1659BE4-106A-4E56-A71E-2CD131DE124F}" type="datetimeFigureOut">
              <a:rPr lang="fr-FR" smtClean="0"/>
              <a:t>20/02/2024</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8F93EF55-DFC0-4DCD-AD10-2B843FCE2E0B}" type="slidenum">
              <a:rPr lang="fr-FR" smtClean="0"/>
              <a:t>‹N°›</a:t>
            </a:fld>
            <a:endParaRPr lang="fr-FR"/>
          </a:p>
        </p:txBody>
      </p:sp>
    </p:spTree>
    <p:extLst>
      <p:ext uri="{BB962C8B-B14F-4D97-AF65-F5344CB8AC3E}">
        <p14:creationId xmlns:p14="http://schemas.microsoft.com/office/powerpoint/2010/main" val="37630503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659BE4-106A-4E56-A71E-2CD131DE124F}" type="datetimeFigureOut">
              <a:rPr lang="fr-FR" smtClean="0"/>
              <a:t>20/02/2024</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8F93EF55-DFC0-4DCD-AD10-2B843FCE2E0B}" type="slidenum">
              <a:rPr lang="fr-FR" smtClean="0"/>
              <a:t>‹N°›</a:t>
            </a:fld>
            <a:endParaRPr lang="fr-FR"/>
          </a:p>
        </p:txBody>
      </p:sp>
    </p:spTree>
    <p:extLst>
      <p:ext uri="{BB962C8B-B14F-4D97-AF65-F5344CB8AC3E}">
        <p14:creationId xmlns:p14="http://schemas.microsoft.com/office/powerpoint/2010/main" val="9747996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D1659BE4-106A-4E56-A71E-2CD131DE124F}" type="datetimeFigureOut">
              <a:rPr lang="fr-FR" smtClean="0"/>
              <a:t>20/02/2024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8F93EF55-DFC0-4DCD-AD10-2B843FCE2E0B}" type="slidenum">
              <a:rPr lang="fr-FR" smtClean="0"/>
              <a:t>‹N°›</a:t>
            </a:fld>
            <a:endParaRPr lang="fr-FR"/>
          </a:p>
        </p:txBody>
      </p:sp>
    </p:spTree>
    <p:extLst>
      <p:ext uri="{BB962C8B-B14F-4D97-AF65-F5344CB8AC3E}">
        <p14:creationId xmlns:p14="http://schemas.microsoft.com/office/powerpoint/2010/main" val="9007041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D1659BE4-106A-4E56-A71E-2CD131DE124F}" type="datetimeFigureOut">
              <a:rPr lang="fr-FR" smtClean="0"/>
              <a:t>20/02/2024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8F93EF55-DFC0-4DCD-AD10-2B843FCE2E0B}" type="slidenum">
              <a:rPr lang="fr-FR" smtClean="0"/>
              <a:t>‹N°›</a:t>
            </a:fld>
            <a:endParaRPr lang="fr-FR"/>
          </a:p>
        </p:txBody>
      </p:sp>
    </p:spTree>
    <p:extLst>
      <p:ext uri="{BB962C8B-B14F-4D97-AF65-F5344CB8AC3E}">
        <p14:creationId xmlns:p14="http://schemas.microsoft.com/office/powerpoint/2010/main" val="38135509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1659BE4-106A-4E56-A71E-2CD131DE124F}" type="datetimeFigureOut">
              <a:rPr lang="fr-FR" smtClean="0"/>
              <a:t>20/02/2024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8F93EF55-DFC0-4DCD-AD10-2B843FCE2E0B}" type="slidenum">
              <a:rPr lang="fr-FR" smtClean="0"/>
              <a:t>‹N°›</a:t>
            </a:fld>
            <a:endParaRPr lang="fr-FR"/>
          </a:p>
        </p:txBody>
      </p:sp>
    </p:spTree>
    <p:extLst>
      <p:ext uri="{BB962C8B-B14F-4D97-AF65-F5344CB8AC3E}">
        <p14:creationId xmlns:p14="http://schemas.microsoft.com/office/powerpoint/2010/main" val="25750942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1659BE4-106A-4E56-A71E-2CD131DE124F}" type="datetimeFigureOut">
              <a:rPr lang="fr-FR" smtClean="0"/>
              <a:t>20/02/2024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8F93EF55-DFC0-4DCD-AD10-2B843FCE2E0B}" type="slidenum">
              <a:rPr lang="fr-FR" smtClean="0"/>
              <a:t>‹N°›</a:t>
            </a:fld>
            <a:endParaRPr lang="fr-FR"/>
          </a:p>
        </p:txBody>
      </p:sp>
    </p:spTree>
    <p:extLst>
      <p:ext uri="{BB962C8B-B14F-4D97-AF65-F5344CB8AC3E}">
        <p14:creationId xmlns:p14="http://schemas.microsoft.com/office/powerpoint/2010/main" val="37865890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659BE4-106A-4E56-A71E-2CD131DE124F}" type="datetimeFigureOut">
              <a:rPr lang="fr-FR" smtClean="0"/>
              <a:t>20/02/2024</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93EF55-DFC0-4DCD-AD10-2B843FCE2E0B}" type="slidenum">
              <a:rPr lang="fr-FR" smtClean="0"/>
              <a:t>‹N°›</a:t>
            </a:fld>
            <a:endParaRPr lang="fr-FR"/>
          </a:p>
        </p:txBody>
      </p:sp>
    </p:spTree>
    <p:extLst>
      <p:ext uri="{BB962C8B-B14F-4D97-AF65-F5344CB8AC3E}">
        <p14:creationId xmlns:p14="http://schemas.microsoft.com/office/powerpoint/2010/main" val="354534069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auction.catawiki.eu/a/th/3159-faberge-imperial-collection-auction" TargetMode="Externa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5" Type="http://schemas.openxmlformats.org/officeDocument/2006/relationships/hyperlink" Target="https://auction.catawiki.eu/a/th/3159-faberge-imperial-collection-auction" TargetMode="External"/><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s://fr.wikipedia.org/wiki/Or" TargetMode="External"/><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hyperlink" Target="https://fr.wikipedia.org/wiki/Cath%C3%A9drale_de_la_Dormition_de_Moscou" TargetMode="External"/><Relationship Id="rId5" Type="http://schemas.openxmlformats.org/officeDocument/2006/relationships/hyperlink" Target="https://fr.wikipedia.org/wiki/Velours" TargetMode="External"/><Relationship Id="rId4" Type="http://schemas.openxmlformats.org/officeDocument/2006/relationships/hyperlink" Target="https://fr.wikipedia.org/wiki/Laurier"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3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0327" y="2181498"/>
            <a:ext cx="1631394" cy="1375954"/>
          </a:xfrm>
          <a:prstGeom prst="rect">
            <a:avLst/>
          </a:prstGeom>
        </p:spPr>
      </p:pic>
    </p:spTree>
    <p:extLst>
      <p:ext uri="{BB962C8B-B14F-4D97-AF65-F5344CB8AC3E}">
        <p14:creationId xmlns:p14="http://schemas.microsoft.com/office/powerpoint/2010/main" val="2914647249"/>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Swan Lake - Tchaikovsky.wav"/>
          </p:stSnd>
        </p:sndAc>
      </p:transition>
    </mc:Choice>
    <mc:Fallback xmlns="">
      <p:transition spd="slow">
        <p:sndAc>
          <p:stSnd loop="1">
            <p:snd r:embed="rId5" name="Swan Lake - Tchaikovsky.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www.leportaildesantiquaires.com/images/sites/dossiers_faberge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2201" y="1331107"/>
            <a:ext cx="3543244" cy="4176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246738"/>
            <a:ext cx="8029184" cy="5632311"/>
          </a:xfrm>
          <a:prstGeom prst="rect">
            <a:avLst/>
          </a:prstGeom>
        </p:spPr>
        <p:txBody>
          <a:bodyPr wrap="square">
            <a:spAutoFit/>
          </a:bodyPr>
          <a:lstStyle/>
          <a:p>
            <a:r>
              <a:rPr lang="fr-FR" b="1" dirty="0">
                <a:latin typeface="Arial" panose="020B0604020202020204" pitchFamily="34" charset="0"/>
              </a:rPr>
              <a:t>Peter-Karl Fabergé est né en 1846 à Saint-Pétersbourg</a:t>
            </a:r>
            <a:r>
              <a:rPr lang="fr-FR" dirty="0">
                <a:latin typeface="Arial" panose="020B0604020202020204" pitchFamily="34" charset="0"/>
              </a:rPr>
              <a:t> dans une famille protestante française vivant en Picardie contrainte à l’exil après la révocation de l’édit de Nantes par Louis XIV.</a:t>
            </a:r>
          </a:p>
          <a:p>
            <a:r>
              <a:rPr lang="fr-FR" dirty="0">
                <a:latin typeface="Arial" panose="020B0604020202020204" pitchFamily="34" charset="0"/>
              </a:rPr>
              <a:t> </a:t>
            </a:r>
          </a:p>
          <a:p>
            <a:r>
              <a:rPr lang="fr-FR" b="1" dirty="0">
                <a:latin typeface="Arial" panose="020B0604020202020204" pitchFamily="34" charset="0"/>
              </a:rPr>
              <a:t>Les Fabergé émigrent en Allemagne</a:t>
            </a:r>
            <a:r>
              <a:rPr lang="fr-FR" dirty="0">
                <a:latin typeface="Arial" panose="020B0604020202020204" pitchFamily="34" charset="0"/>
              </a:rPr>
              <a:t>, c’est en 1800 que son grand-père Pierre, s’installe en  Livonie dans la ville de </a:t>
            </a:r>
            <a:r>
              <a:rPr lang="fr-FR" dirty="0" err="1">
                <a:latin typeface="Arial" panose="020B0604020202020204" pitchFamily="34" charset="0"/>
              </a:rPr>
              <a:t>Pernau</a:t>
            </a:r>
            <a:r>
              <a:rPr lang="fr-FR" dirty="0">
                <a:latin typeface="Arial" panose="020B0604020202020204" pitchFamily="34" charset="0"/>
              </a:rPr>
              <a:t> et prend la nationalité Russe.</a:t>
            </a:r>
          </a:p>
          <a:p>
            <a:r>
              <a:rPr lang="fr-FR" dirty="0">
                <a:latin typeface="Arial" panose="020B0604020202020204" pitchFamily="34" charset="0"/>
              </a:rPr>
              <a:t> </a:t>
            </a:r>
          </a:p>
          <a:p>
            <a:r>
              <a:rPr lang="fr-FR" b="1" dirty="0">
                <a:latin typeface="Arial" panose="020B0604020202020204" pitchFamily="34" charset="0"/>
              </a:rPr>
              <a:t>Les parents de Karl Fabergé, installés à </a:t>
            </a:r>
            <a:r>
              <a:rPr lang="fr-FR" b="1" dirty="0" smtClean="0">
                <a:latin typeface="Arial" panose="020B0604020202020204" pitchFamily="34" charset="0"/>
              </a:rPr>
              <a:t>Saint-Pétersbourg, sont </a:t>
            </a:r>
            <a:r>
              <a:rPr lang="fr-FR" b="1" dirty="0">
                <a:latin typeface="Arial" panose="020B0604020202020204" pitchFamily="34" charset="0"/>
              </a:rPr>
              <a:t>des bijoutiers au talent déjà assuré</a:t>
            </a:r>
            <a:r>
              <a:rPr lang="fr-FR" dirty="0">
                <a:latin typeface="Arial" panose="020B0604020202020204" pitchFamily="34" charset="0"/>
              </a:rPr>
              <a:t> dont la renommée n’est plus à faire à la Cour de Russie. Ils lui apportent un enseignement rigoureux et soigné dans ce métier de tradition familiale.</a:t>
            </a:r>
          </a:p>
          <a:p>
            <a:r>
              <a:rPr lang="fr-FR" dirty="0">
                <a:latin typeface="Arial" panose="020B0604020202020204" pitchFamily="34" charset="0"/>
              </a:rPr>
              <a:t> </a:t>
            </a:r>
          </a:p>
          <a:p>
            <a:r>
              <a:rPr lang="fr-FR" b="1" dirty="0">
                <a:latin typeface="Arial" panose="020B0604020202020204" pitchFamily="34" charset="0"/>
              </a:rPr>
              <a:t>Karl fait son apprentissage auprès des plus grands joailliers d’Europe</a:t>
            </a:r>
            <a:r>
              <a:rPr lang="fr-FR" dirty="0">
                <a:latin typeface="Arial" panose="020B0604020202020204" pitchFamily="34" charset="0"/>
              </a:rPr>
              <a:t> et entreprend un voyage d’études qui le mènera d’Angleterre en Allemagne et de France en Italie.</a:t>
            </a:r>
          </a:p>
          <a:p>
            <a:r>
              <a:rPr lang="fr-FR" dirty="0">
                <a:latin typeface="Arial" panose="020B0604020202020204" pitchFamily="34" charset="0"/>
              </a:rPr>
              <a:t> </a:t>
            </a:r>
          </a:p>
          <a:p>
            <a:r>
              <a:rPr lang="fr-FR" b="1" dirty="0">
                <a:latin typeface="Arial" panose="020B0604020202020204" pitchFamily="34" charset="0"/>
              </a:rPr>
              <a:t/>
            </a:r>
            <a:br>
              <a:rPr lang="fr-FR" b="1" dirty="0">
                <a:latin typeface="Arial" panose="020B0604020202020204" pitchFamily="34" charset="0"/>
              </a:rPr>
            </a:br>
            <a:r>
              <a:rPr lang="fr-FR" b="1" dirty="0">
                <a:latin typeface="Arial" panose="020B0604020202020204" pitchFamily="34" charset="0"/>
              </a:rPr>
              <a:t>En 1882, il reçoit la plus haute récompense, la médaille d’or de l’exposition </a:t>
            </a:r>
            <a:r>
              <a:rPr lang="fr-FR" b="1" dirty="0" err="1">
                <a:latin typeface="Arial" panose="020B0604020202020204" pitchFamily="34" charset="0"/>
              </a:rPr>
              <a:t>Pan-Russe</a:t>
            </a:r>
            <a:r>
              <a:rPr lang="fr-FR" dirty="0">
                <a:latin typeface="Arial" panose="020B0604020202020204" pitchFamily="34" charset="0"/>
              </a:rPr>
              <a:t> et se fait ainsi remarquer par la </a:t>
            </a:r>
            <a:r>
              <a:rPr lang="fr-FR" dirty="0" smtClean="0">
                <a:latin typeface="Arial" panose="020B0604020202020204" pitchFamily="34" charset="0"/>
              </a:rPr>
              <a:t>Cour.</a:t>
            </a:r>
            <a:endParaRPr lang="fr-FR" b="0" i="0" dirty="0">
              <a:effectLst/>
              <a:latin typeface="Arial" panose="020B0604020202020204" pitchFamily="34" charset="0"/>
            </a:endParaRPr>
          </a:p>
        </p:txBody>
      </p:sp>
      <p:sp>
        <p:nvSpPr>
          <p:cNvPr id="3" name="Rectangle 2"/>
          <p:cNvSpPr/>
          <p:nvPr/>
        </p:nvSpPr>
        <p:spPr>
          <a:xfrm>
            <a:off x="2659126" y="5140385"/>
            <a:ext cx="9293387" cy="1200329"/>
          </a:xfrm>
          <a:prstGeom prst="rect">
            <a:avLst/>
          </a:prstGeom>
        </p:spPr>
        <p:txBody>
          <a:bodyPr wrap="square">
            <a:spAutoFit/>
          </a:bodyPr>
          <a:lstStyle/>
          <a:p>
            <a:r>
              <a:rPr lang="fr-FR" dirty="0">
                <a:solidFill>
                  <a:srgbClr val="7B7055"/>
                </a:solidFill>
                <a:latin typeface="Arial" panose="020B0604020202020204" pitchFamily="34" charset="0"/>
              </a:rPr>
              <a:t/>
            </a:r>
            <a:br>
              <a:rPr lang="fr-FR" dirty="0">
                <a:solidFill>
                  <a:srgbClr val="7B7055"/>
                </a:solidFill>
                <a:latin typeface="Arial" panose="020B0604020202020204" pitchFamily="34" charset="0"/>
              </a:rPr>
            </a:br>
            <a:endParaRPr lang="fr-FR" dirty="0">
              <a:solidFill>
                <a:srgbClr val="7B7055"/>
              </a:solidFill>
              <a:latin typeface="Arial" panose="020B0604020202020204" pitchFamily="34" charset="0"/>
            </a:endParaRPr>
          </a:p>
          <a:p>
            <a:r>
              <a:rPr lang="fr-FR" dirty="0"/>
              <a:t/>
            </a:r>
            <a:br>
              <a:rPr lang="fr-FR" dirty="0"/>
            </a:br>
            <a:endParaRPr lang="fr-FR" dirty="0"/>
          </a:p>
        </p:txBody>
      </p:sp>
      <p:sp>
        <p:nvSpPr>
          <p:cNvPr id="4" name="Rectangle 3"/>
          <p:cNvSpPr/>
          <p:nvPr/>
        </p:nvSpPr>
        <p:spPr>
          <a:xfrm>
            <a:off x="2659126" y="5879049"/>
            <a:ext cx="9257187" cy="646331"/>
          </a:xfrm>
          <a:prstGeom prst="rect">
            <a:avLst/>
          </a:prstGeom>
        </p:spPr>
        <p:txBody>
          <a:bodyPr wrap="square">
            <a:spAutoFit/>
          </a:bodyPr>
          <a:lstStyle/>
          <a:p>
            <a:r>
              <a:rPr lang="fr-FR" dirty="0">
                <a:latin typeface="Arial" panose="020B0604020202020204" pitchFamily="34" charset="0"/>
              </a:rPr>
              <a:t>I</a:t>
            </a:r>
            <a:r>
              <a:rPr lang="fr-FR" b="1" dirty="0">
                <a:latin typeface="Arial" panose="020B0604020202020204" pitchFamily="34" charset="0"/>
              </a:rPr>
              <a:t>l décède à le 24 septembre 1920 à Lausanne</a:t>
            </a:r>
            <a:r>
              <a:rPr lang="fr-FR" dirty="0">
                <a:latin typeface="Arial" panose="020B0604020202020204" pitchFamily="34" charset="0"/>
              </a:rPr>
              <a:t>. Ses enfants l’enterreront auprès de son épouse dans le cimetière français de Cannes.</a:t>
            </a:r>
            <a:endParaRPr lang="fr-FR" dirty="0"/>
          </a:p>
        </p:txBody>
      </p:sp>
    </p:spTree>
    <p:extLst>
      <p:ext uri="{BB962C8B-B14F-4D97-AF65-F5344CB8AC3E}">
        <p14:creationId xmlns:p14="http://schemas.microsoft.com/office/powerpoint/2010/main" val="7282783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5112" y="1230186"/>
            <a:ext cx="6096000" cy="4247317"/>
          </a:xfrm>
          <a:prstGeom prst="rect">
            <a:avLst/>
          </a:prstGeom>
        </p:spPr>
        <p:txBody>
          <a:bodyPr>
            <a:spAutoFit/>
          </a:bodyPr>
          <a:lstStyle/>
          <a:p>
            <a:r>
              <a:rPr lang="fr-FR" b="1" dirty="0">
                <a:latin typeface="Arial" panose="020B0604020202020204" pitchFamily="34" charset="0"/>
              </a:rPr>
              <a:t>La Maison Fabergé va fabriquer des fleurs, des boîtes à musique, des animaux des objets décoratifs de vitrine, des pendulettes et des bijoux</a:t>
            </a:r>
            <a:r>
              <a:rPr lang="fr-FR" dirty="0">
                <a:latin typeface="Arial" panose="020B0604020202020204" pitchFamily="34" charset="0"/>
              </a:rPr>
              <a:t> d’une prodigieuse diversité utilisant toujours les métaux les plus précieux et les pierres les plus rares. Les ateliers transforment les objets les plus courants en véritables œuvres d’art.</a:t>
            </a:r>
          </a:p>
          <a:p>
            <a:r>
              <a:rPr lang="fr-FR" dirty="0">
                <a:latin typeface="Arial" panose="020B0604020202020204" pitchFamily="34" charset="0"/>
              </a:rPr>
              <a:t> </a:t>
            </a:r>
          </a:p>
          <a:p>
            <a:r>
              <a:rPr lang="fr-FR" b="1" dirty="0">
                <a:latin typeface="Arial" panose="020B0604020202020204" pitchFamily="34" charset="0"/>
              </a:rPr>
              <a:t/>
            </a:r>
            <a:br>
              <a:rPr lang="fr-FR" b="1" dirty="0">
                <a:latin typeface="Arial" panose="020B0604020202020204" pitchFamily="34" charset="0"/>
              </a:rPr>
            </a:br>
            <a:r>
              <a:rPr lang="fr-FR" b="1" dirty="0">
                <a:latin typeface="Arial" panose="020B0604020202020204" pitchFamily="34" charset="0"/>
              </a:rPr>
              <a:t>En plus de sa prédestination artistique, Karl présente un grand talent de gestionnaire et porte la renommée de la Maison Fabergé à son firmament</a:t>
            </a:r>
            <a:r>
              <a:rPr lang="fr-FR" dirty="0">
                <a:latin typeface="Arial" panose="020B0604020202020204" pitchFamily="34" charset="0"/>
              </a:rPr>
              <a:t> lorsqu’en 1884 le Tsar Alexandre  III lui accorde le « Privilège de Fournisseur de la Cour » ainsi lui sont ouvertes les portes de l’aristocratie Russe d’Alexandre III à son fils Nicolas II (couronné en 1896) et des Grands de ce monde.</a:t>
            </a:r>
            <a:endParaRPr lang="fr-FR" b="0" i="0" dirty="0">
              <a:effectLst/>
              <a:latin typeface="Arial" panose="020B0604020202020204" pitchFamily="34" charset="0"/>
            </a:endParaRPr>
          </a:p>
        </p:txBody>
      </p:sp>
      <p:pic>
        <p:nvPicPr>
          <p:cNvPr id="4098" name="Picture 2" descr="RÃ©sultat de recherche d'images pour &quot;fabergÃ©&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99841" y="530378"/>
            <a:ext cx="2159999" cy="21600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RÃ©sultat de recherche d'images pour &quot;fabergÃ©&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99841" y="3474752"/>
            <a:ext cx="4780800" cy="298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55112" y="5685483"/>
            <a:ext cx="6096000" cy="923330"/>
          </a:xfrm>
          <a:prstGeom prst="rect">
            <a:avLst/>
          </a:prstGeom>
        </p:spPr>
        <p:txBody>
          <a:bodyPr>
            <a:spAutoFit/>
          </a:bodyPr>
          <a:lstStyle/>
          <a:p>
            <a:r>
              <a:rPr lang="fr-FR" b="1" dirty="0">
                <a:latin typeface="Arial" panose="020B0604020202020204" pitchFamily="34" charset="0"/>
              </a:rPr>
              <a:t>Ainsi on estime que plus de 55 œufs-surprise sortiront des ateliers du joaillier.</a:t>
            </a:r>
            <a:endParaRPr lang="fr-FR" dirty="0">
              <a:latin typeface="Arial" panose="020B0604020202020204" pitchFamily="34" charset="0"/>
            </a:endParaRPr>
          </a:p>
          <a:p>
            <a:r>
              <a:rPr lang="fr-FR" dirty="0">
                <a:solidFill>
                  <a:srgbClr val="7B7055"/>
                </a:solidFill>
                <a:latin typeface="Arial" panose="020B0604020202020204" pitchFamily="34" charset="0"/>
              </a:rPr>
              <a:t> </a:t>
            </a:r>
            <a:endParaRPr lang="fr-FR" b="0" i="0" dirty="0">
              <a:solidFill>
                <a:srgbClr val="7B7055"/>
              </a:solidFill>
              <a:effectLst/>
              <a:latin typeface="Arial" panose="020B0604020202020204" pitchFamily="34" charset="0"/>
            </a:endParaRPr>
          </a:p>
        </p:txBody>
      </p:sp>
      <p:pic>
        <p:nvPicPr>
          <p:cNvPr id="4104" name="Picture 8" descr="http://www.leportaildesantiquaires.com/images/sites/faberge2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90241" y="530378"/>
            <a:ext cx="2687517" cy="216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01415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7222" y="1865045"/>
            <a:ext cx="6096000" cy="923330"/>
          </a:xfrm>
          <a:prstGeom prst="rect">
            <a:avLst/>
          </a:prstGeom>
        </p:spPr>
        <p:txBody>
          <a:bodyPr>
            <a:spAutoFit/>
          </a:bodyPr>
          <a:lstStyle/>
          <a:p>
            <a:r>
              <a:rPr lang="fr-FR" b="1" dirty="0">
                <a:latin typeface="Arial" panose="020B0604020202020204" pitchFamily="34" charset="0"/>
              </a:rPr>
              <a:t>Ce statut lui est accordé après avoir créé un bijou destiné à la Tsarine Maria </a:t>
            </a:r>
            <a:r>
              <a:rPr lang="fr-FR" b="1" dirty="0" err="1">
                <a:latin typeface="Arial" panose="020B0604020202020204" pitchFamily="34" charset="0"/>
              </a:rPr>
              <a:t>Fédorovna</a:t>
            </a:r>
            <a:r>
              <a:rPr lang="fr-FR" b="1" dirty="0">
                <a:latin typeface="Arial" panose="020B0604020202020204" pitchFamily="34" charset="0"/>
              </a:rPr>
              <a:t> pour les fêtes de Pâques</a:t>
            </a:r>
            <a:r>
              <a:rPr lang="fr-FR" dirty="0">
                <a:latin typeface="Arial" panose="020B0604020202020204" pitchFamily="34" charset="0"/>
              </a:rPr>
              <a:t>. </a:t>
            </a:r>
            <a:endParaRPr lang="fr-FR" dirty="0"/>
          </a:p>
        </p:txBody>
      </p:sp>
      <p:sp>
        <p:nvSpPr>
          <p:cNvPr id="3" name="Rectangle 2"/>
          <p:cNvSpPr/>
          <p:nvPr/>
        </p:nvSpPr>
        <p:spPr>
          <a:xfrm>
            <a:off x="267222" y="3692418"/>
            <a:ext cx="6096000" cy="1477328"/>
          </a:xfrm>
          <a:prstGeom prst="rect">
            <a:avLst/>
          </a:prstGeom>
        </p:spPr>
        <p:txBody>
          <a:bodyPr>
            <a:spAutoFit/>
          </a:bodyPr>
          <a:lstStyle/>
          <a:p>
            <a:r>
              <a:rPr lang="fr-FR" b="1" dirty="0">
                <a:latin typeface="Arial" panose="020B0604020202020204" pitchFamily="34" charset="0"/>
              </a:rPr>
              <a:t>Le précieux objet, premier d’une longue série, symbole de la résurrection intimement lié à la fête de Pâques</a:t>
            </a:r>
            <a:r>
              <a:rPr lang="fr-FR" dirty="0">
                <a:latin typeface="Arial" panose="020B0604020202020204" pitchFamily="34" charset="0"/>
              </a:rPr>
              <a:t>, représente un œuf d’or massif dont la coquille est émaillée de blanc aux reflets irisés et renferme en son </a:t>
            </a:r>
            <a:r>
              <a:rPr lang="fr-FR" dirty="0" smtClean="0">
                <a:latin typeface="Arial" panose="020B0604020202020204" pitchFamily="34" charset="0"/>
              </a:rPr>
              <a:t>cœur </a:t>
            </a:r>
            <a:r>
              <a:rPr lang="fr-FR" dirty="0">
                <a:latin typeface="Arial" panose="020B0604020202020204" pitchFamily="34" charset="0"/>
              </a:rPr>
              <a:t>une minuscule poulette d’or.</a:t>
            </a:r>
            <a:endParaRPr lang="fr-FR" dirty="0"/>
          </a:p>
        </p:txBody>
      </p:sp>
      <p:pic>
        <p:nvPicPr>
          <p:cNvPr id="4" name="Picture 2" descr="https://cdn.catawiki.net/assets/marketing/uploads-files/49011-9f22c2a540dadd59902eaf91d28a6beb3c906b45-story_inline_image.png"/>
          <p:cNvPicPr>
            <a:picLocks noChangeAspect="1" noChangeArrowheads="1"/>
          </p:cNvPicPr>
          <p:nvPr/>
        </p:nvPicPr>
        <p:blipFill rotWithShape="1">
          <a:blip r:embed="rId2">
            <a:extLst>
              <a:ext uri="{28A0092B-C50C-407E-A947-70E740481C1C}">
                <a14:useLocalDpi xmlns:a14="http://schemas.microsoft.com/office/drawing/2010/main" val="0"/>
              </a:ext>
            </a:extLst>
          </a:blip>
          <a:srcRect l="20258" r="20069"/>
          <a:stretch/>
        </p:blipFill>
        <p:spPr bwMode="auto">
          <a:xfrm>
            <a:off x="6676372" y="1162834"/>
            <a:ext cx="5060515" cy="46355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7806245" y="451030"/>
            <a:ext cx="2800767" cy="369332"/>
          </a:xfrm>
          <a:prstGeom prst="rect">
            <a:avLst/>
          </a:prstGeom>
        </p:spPr>
        <p:txBody>
          <a:bodyPr wrap="none">
            <a:spAutoFit/>
          </a:bodyPr>
          <a:lstStyle/>
          <a:p>
            <a:r>
              <a:rPr lang="fr-FR" dirty="0">
                <a:latin typeface="ProximaNova"/>
              </a:rPr>
              <a:t>« Premier Œuf à la poule </a:t>
            </a:r>
            <a:endParaRPr lang="fr-FR" dirty="0"/>
          </a:p>
        </p:txBody>
      </p:sp>
    </p:spTree>
    <p:extLst>
      <p:ext uri="{BB962C8B-B14F-4D97-AF65-F5344CB8AC3E}">
        <p14:creationId xmlns:p14="http://schemas.microsoft.com/office/powerpoint/2010/main" val="15782041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17743" y="1331821"/>
            <a:ext cx="6096000" cy="3693319"/>
          </a:xfrm>
          <a:prstGeom prst="rect">
            <a:avLst/>
          </a:prstGeom>
        </p:spPr>
        <p:txBody>
          <a:bodyPr>
            <a:spAutoFit/>
          </a:bodyPr>
          <a:lstStyle/>
          <a:p>
            <a:r>
              <a:rPr lang="fr-FR" b="0" i="0" dirty="0" smtClean="0">
                <a:effectLst/>
                <a:latin typeface="ProximaNova"/>
              </a:rPr>
              <a:t>Oubliez le chocolat... l’histoire commence avec le tsar Alexandre III en 1885. Sa jeune femme, Maria </a:t>
            </a:r>
            <a:r>
              <a:rPr lang="fr-FR" b="0" i="0" dirty="0" err="1" smtClean="0">
                <a:effectLst/>
                <a:latin typeface="ProximaNova"/>
              </a:rPr>
              <a:t>Flodorovna</a:t>
            </a:r>
            <a:r>
              <a:rPr lang="fr-FR" b="0" i="0" dirty="0" smtClean="0">
                <a:effectLst/>
                <a:latin typeface="ProximaNova"/>
              </a:rPr>
              <a:t>, née </a:t>
            </a:r>
            <a:r>
              <a:rPr lang="fr-FR" b="0" i="0" dirty="0" err="1" smtClean="0">
                <a:effectLst/>
                <a:latin typeface="ProximaNova"/>
              </a:rPr>
              <a:t>Dagmar</a:t>
            </a:r>
            <a:r>
              <a:rPr lang="fr-FR" b="0" i="0" dirty="0" smtClean="0">
                <a:effectLst/>
                <a:latin typeface="ProximaNova"/>
              </a:rPr>
              <a:t> de Danemark, a été unie au tsar de Russie à l’issue d’un mariage arrangé par sa famille. Se sentant seule dans un empire lointain, Maria souffrait du mal du pays et de mélancolie. Témoin de son chagrin, le tsar commanda un bijou en forme d’œuf en guise de cadeau de Pâques pour son épouse : ainsi est né le tout premier œuf de </a:t>
            </a:r>
            <a:r>
              <a:rPr lang="fr-FR" b="1" i="0" u="none" strike="noStrike" dirty="0" smtClean="0">
                <a:effectLst/>
                <a:latin typeface="ProximaNova"/>
                <a:hlinkClick r:id="rId2"/>
              </a:rPr>
              <a:t>Fabergé</a:t>
            </a:r>
            <a:r>
              <a:rPr lang="fr-FR" b="0" i="0" dirty="0" smtClean="0">
                <a:effectLst/>
                <a:latin typeface="ProximaNova"/>
              </a:rPr>
              <a:t>. Maria est immédiatement tombée sous le charme de cet œuf d’or particulièrement exquis, initiant la tradition séculaire consistant à offrir des œufs aux femmes et mères aristocrates. De joyeuses Pâques, n’est-ce pas ?</a:t>
            </a:r>
            <a:endParaRPr lang="fr-FR" dirty="0"/>
          </a:p>
        </p:txBody>
      </p:sp>
      <p:pic>
        <p:nvPicPr>
          <p:cNvPr id="1026" name="Picture 2" descr="Image associÃ©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24419" y="482904"/>
            <a:ext cx="1905000" cy="26955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6987909" y="1331821"/>
            <a:ext cx="2236510" cy="369332"/>
          </a:xfrm>
          <a:prstGeom prst="rect">
            <a:avLst/>
          </a:prstGeom>
        </p:spPr>
        <p:txBody>
          <a:bodyPr wrap="none">
            <a:spAutoFit/>
          </a:bodyPr>
          <a:lstStyle/>
          <a:p>
            <a:r>
              <a:rPr lang="fr-FR" dirty="0">
                <a:latin typeface="ProximaNova"/>
              </a:rPr>
              <a:t>, Maria </a:t>
            </a:r>
            <a:r>
              <a:rPr lang="fr-FR" dirty="0" err="1">
                <a:latin typeface="ProximaNova"/>
              </a:rPr>
              <a:t>Flodorovna</a:t>
            </a:r>
            <a:r>
              <a:rPr lang="fr-FR" dirty="0">
                <a:latin typeface="ProximaNova"/>
              </a:rPr>
              <a:t>, </a:t>
            </a:r>
            <a:endParaRPr lang="fr-FR" dirty="0"/>
          </a:p>
        </p:txBody>
      </p:sp>
      <p:pic>
        <p:nvPicPr>
          <p:cNvPr id="1028" name="Picture 4" descr="Illustra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29169" y="3651729"/>
            <a:ext cx="2095500" cy="294322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7099450" y="5082632"/>
            <a:ext cx="1544012" cy="369332"/>
          </a:xfrm>
          <a:prstGeom prst="rect">
            <a:avLst/>
          </a:prstGeom>
        </p:spPr>
        <p:txBody>
          <a:bodyPr wrap="none">
            <a:spAutoFit/>
          </a:bodyPr>
          <a:lstStyle/>
          <a:p>
            <a:r>
              <a:rPr lang="fr-FR" dirty="0">
                <a:latin typeface="ProximaNova"/>
              </a:rPr>
              <a:t>Alexandre III </a:t>
            </a:r>
            <a:endParaRPr lang="fr-FR" dirty="0"/>
          </a:p>
        </p:txBody>
      </p:sp>
    </p:spTree>
    <p:extLst>
      <p:ext uri="{BB962C8B-B14F-4D97-AF65-F5344CB8AC3E}">
        <p14:creationId xmlns:p14="http://schemas.microsoft.com/office/powerpoint/2010/main" val="8905977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784481" y="595838"/>
            <a:ext cx="5404043" cy="369332"/>
          </a:xfrm>
          <a:prstGeom prst="rect">
            <a:avLst/>
          </a:prstGeom>
        </p:spPr>
        <p:txBody>
          <a:bodyPr wrap="none">
            <a:spAutoFit/>
          </a:bodyPr>
          <a:lstStyle/>
          <a:p>
            <a:r>
              <a:rPr lang="fr-FR" dirty="0">
                <a:latin typeface="ProximaNova"/>
              </a:rPr>
              <a:t> l’œuf « Nécessaire » de Fabergé fabriqué en 1889</a:t>
            </a:r>
            <a:endParaRPr lang="fr-FR" dirty="0"/>
          </a:p>
        </p:txBody>
      </p:sp>
      <p:pic>
        <p:nvPicPr>
          <p:cNvPr id="2052" name="Picture 4" descr="https://cdn.catawiki.net/assets/marketing/uploads-files/49005-7b844b17fafd3c253daad000ef524533396a4c6f-story_inline_image.png"/>
          <p:cNvPicPr>
            <a:picLocks noChangeAspect="1" noChangeArrowheads="1"/>
          </p:cNvPicPr>
          <p:nvPr/>
        </p:nvPicPr>
        <p:blipFill rotWithShape="1">
          <a:blip r:embed="rId2">
            <a:extLst>
              <a:ext uri="{28A0092B-C50C-407E-A947-70E740481C1C}">
                <a14:useLocalDpi xmlns:a14="http://schemas.microsoft.com/office/drawing/2010/main" val="0"/>
              </a:ext>
            </a:extLst>
          </a:blip>
          <a:srcRect l="17639" r="18271"/>
          <a:stretch/>
        </p:blipFill>
        <p:spPr bwMode="auto">
          <a:xfrm>
            <a:off x="6374675" y="1389409"/>
            <a:ext cx="4600605" cy="4716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78675" y="2750459"/>
            <a:ext cx="6096000" cy="1200329"/>
          </a:xfrm>
          <a:prstGeom prst="rect">
            <a:avLst/>
          </a:prstGeom>
        </p:spPr>
        <p:txBody>
          <a:bodyPr>
            <a:spAutoFit/>
          </a:bodyPr>
          <a:lstStyle/>
          <a:p>
            <a:r>
              <a:rPr lang="fr-FR" dirty="0">
                <a:latin typeface="ProximaNova"/>
              </a:rPr>
              <a:t>Cet œuf était richement orné de diamants, de rubis et d’émeraudes, et était conçu de manière à contenir des objets de luxe tels que des broches et des brosses à cheveux.</a:t>
            </a:r>
            <a:endParaRPr lang="fr-FR" dirty="0"/>
          </a:p>
        </p:txBody>
      </p:sp>
    </p:spTree>
    <p:extLst>
      <p:ext uri="{BB962C8B-B14F-4D97-AF65-F5344CB8AC3E}">
        <p14:creationId xmlns:p14="http://schemas.microsoft.com/office/powerpoint/2010/main" val="1602860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RÃ©sultat de recherche d'images pour &quot;lâÂ« Horloge Åuf aux Colonnes&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6202" y="195942"/>
            <a:ext cx="4220482" cy="4349932"/>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www.noblesseetroyautes.com/wp-content/uploads/2011/04/oeuf19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45082" y="195942"/>
            <a:ext cx="3200400" cy="4154670"/>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RÃ©sultat de recherche d'images pour &quot;Åuf MosaÃ¯que faberge&quot;"/>
          <p:cNvPicPr>
            <a:picLocks noChangeAspect="1" noChangeArrowheads="1"/>
          </p:cNvPicPr>
          <p:nvPr/>
        </p:nvPicPr>
        <p:blipFill rotWithShape="1">
          <a:blip r:embed="rId4">
            <a:extLst>
              <a:ext uri="{28A0092B-C50C-407E-A947-70E740481C1C}">
                <a14:useLocalDpi xmlns:a14="http://schemas.microsoft.com/office/drawing/2010/main" val="0"/>
              </a:ext>
            </a:extLst>
          </a:blip>
          <a:srcRect l="20704" r="19913"/>
          <a:stretch/>
        </p:blipFill>
        <p:spPr bwMode="auto">
          <a:xfrm>
            <a:off x="8484324" y="195942"/>
            <a:ext cx="3448596" cy="406635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91440" y="4800600"/>
            <a:ext cx="12192000" cy="1754326"/>
          </a:xfrm>
          <a:prstGeom prst="rect">
            <a:avLst/>
          </a:prstGeom>
        </p:spPr>
        <p:txBody>
          <a:bodyPr wrap="square">
            <a:spAutoFit/>
          </a:bodyPr>
          <a:lstStyle/>
          <a:p>
            <a:r>
              <a:rPr lang="fr-FR" dirty="0">
                <a:latin typeface="ProximaNova"/>
              </a:rPr>
              <a:t>Étant donné leur rareté et leur nombre limité, il n’est pas étonnant que les œufs de Fabergé soient aujourd’hui considérés comme les objets de collection par excellence. Le roi George V et la reine Mary d’Angleterre étaient de grands admirateurs des </a:t>
            </a:r>
            <a:r>
              <a:rPr lang="fr-FR" b="1" dirty="0">
                <a:latin typeface="ProximaNova"/>
                <a:hlinkClick r:id="rId5"/>
              </a:rPr>
              <a:t>objets Fabergé</a:t>
            </a:r>
            <a:r>
              <a:rPr lang="fr-FR" dirty="0">
                <a:latin typeface="ProximaNova"/>
              </a:rPr>
              <a:t>, c’est pourquoi en 1933 ils ont fait l’acquisition de trois œufs impériaux de la plus belle facture : l’« Horloge Œuf aux Colonnes », le « Panier de Fleurs » et l’« Œuf Mosaïque ». Les œufs appartiennent désormais à la reine Elizabeth II, qui possède également de multiples objets signés Fabergé parmi lesquels des ornements, des boîtiers et des cadres photo.</a:t>
            </a:r>
            <a:endParaRPr lang="fr-FR" dirty="0"/>
          </a:p>
        </p:txBody>
      </p:sp>
    </p:spTree>
    <p:extLst>
      <p:ext uri="{BB962C8B-B14F-4D97-AF65-F5344CB8AC3E}">
        <p14:creationId xmlns:p14="http://schemas.microsoft.com/office/powerpoint/2010/main" val="2196631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8491" y="409197"/>
            <a:ext cx="6096000" cy="4524315"/>
          </a:xfrm>
          <a:prstGeom prst="rect">
            <a:avLst/>
          </a:prstGeom>
        </p:spPr>
        <p:txBody>
          <a:bodyPr>
            <a:spAutoFit/>
          </a:bodyPr>
          <a:lstStyle/>
          <a:p>
            <a:r>
              <a:rPr lang="fr-FR" dirty="0">
                <a:latin typeface="ProximaNova"/>
              </a:rPr>
              <a:t>Arrivez-vous à croire qu’il y a quelques années un œuf de Fabergé d’une valeur de 20 millions d’euros s’est retrouvé, non identifié, sur l’étalage d’une brocante aux États-Unis ? Au même titre que d’autres exemplaires, l’œuf était considéré comme perdu pendant plusieurs années. Il avait été aperçu en public pour la dernière fois en mars 1902 et avait été vendu, entre temps, à un humble ferrailleur pour la modique somme de 8 000 €. Ignorant la valeur du trésor qu’il avait entre les mains, il avait prévu de fondre l’œuvre pour en revendre l’or avant de tomber, en 2012, sur un article révélant qu’il s’agissait en réalité d’un œuf de Fabergé original d’une valeur de 20 million d’euros. Entreposé dans une cuisine pendant des années, l’œuf d’or légendaire a depuis intégré une collection privée et a été exposé en public à plusieurs occasions.</a:t>
            </a:r>
            <a:endParaRPr lang="fr-FR" dirty="0"/>
          </a:p>
        </p:txBody>
      </p:sp>
      <p:pic>
        <p:nvPicPr>
          <p:cNvPr id="7170" name="Picture 2" descr="https://cdn.catawiki.net/assets/marketing/uploads-files/49009-190e06d660df4589a5e4dd30c5a2c3daaf23e3bb-story_inline_image.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1617" r="27763"/>
          <a:stretch/>
        </p:blipFill>
        <p:spPr bwMode="auto">
          <a:xfrm>
            <a:off x="8216564" y="297212"/>
            <a:ext cx="2486091" cy="284400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Un brocanteur du Midwest a achete sans le savoir un oeuf Faberge valant plusieurs millions d'euros."/>
          <p:cNvPicPr>
            <a:picLocks noChangeAspect="1" noChangeArrowheads="1"/>
          </p:cNvPicPr>
          <p:nvPr/>
        </p:nvPicPr>
        <p:blipFill rotWithShape="1">
          <a:blip r:embed="rId3">
            <a:extLst>
              <a:ext uri="{28A0092B-C50C-407E-A947-70E740481C1C}">
                <a14:useLocalDpi xmlns:a14="http://schemas.microsoft.com/office/drawing/2010/main" val="0"/>
              </a:ext>
            </a:extLst>
          </a:blip>
          <a:srcRect l="4940" r="53851"/>
          <a:stretch/>
        </p:blipFill>
        <p:spPr bwMode="auto">
          <a:xfrm>
            <a:off x="8216564" y="3762737"/>
            <a:ext cx="2486091" cy="267652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605246" y="5370901"/>
            <a:ext cx="6096000" cy="923330"/>
          </a:xfrm>
          <a:prstGeom prst="rect">
            <a:avLst/>
          </a:prstGeom>
        </p:spPr>
        <p:txBody>
          <a:bodyPr>
            <a:spAutoFit/>
          </a:bodyPr>
          <a:lstStyle/>
          <a:p>
            <a:r>
              <a:rPr lang="fr-FR" dirty="0" smtClean="0">
                <a:latin typeface="gotham xnarrow ssm a"/>
              </a:rPr>
              <a:t>L'œuf , </a:t>
            </a:r>
            <a:r>
              <a:rPr lang="fr-FR" dirty="0">
                <a:latin typeface="gotham xnarrow ssm a"/>
              </a:rPr>
              <a:t>qui renferme une montre </a:t>
            </a:r>
            <a:r>
              <a:rPr lang="fr-FR" dirty="0" err="1">
                <a:latin typeface="gotham xnarrow ssm a"/>
              </a:rPr>
              <a:t>Vacheron</a:t>
            </a:r>
            <a:r>
              <a:rPr lang="fr-FR" dirty="0">
                <a:latin typeface="gotham xnarrow ssm a"/>
              </a:rPr>
              <a:t> Constantin, a été offert par le tsar Alexandre III à sa femme Maria </a:t>
            </a:r>
            <a:r>
              <a:rPr lang="fr-FR" dirty="0" err="1">
                <a:latin typeface="gotham xnarrow ssm a"/>
              </a:rPr>
              <a:t>Fiodorovna</a:t>
            </a:r>
            <a:r>
              <a:rPr lang="fr-FR" dirty="0">
                <a:latin typeface="gotham xnarrow ssm a"/>
              </a:rPr>
              <a:t>. </a:t>
            </a:r>
            <a:r>
              <a:rPr lang="fr-FR" dirty="0"/>
              <a:t>en 1887,</a:t>
            </a:r>
          </a:p>
        </p:txBody>
      </p:sp>
    </p:spTree>
    <p:extLst>
      <p:ext uri="{BB962C8B-B14F-4D97-AF65-F5344CB8AC3E}">
        <p14:creationId xmlns:p14="http://schemas.microsoft.com/office/powerpoint/2010/main" val="33088832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s://cdn.catawiki.net/assets/marketing/uploads-files/49013-01d319a9a32db36e1f716ca0c69316bf015ad346-story_inline_image.png"/>
          <p:cNvPicPr>
            <a:picLocks noChangeAspect="1" noChangeArrowheads="1"/>
          </p:cNvPicPr>
          <p:nvPr/>
        </p:nvPicPr>
        <p:blipFill rotWithShape="1">
          <a:blip r:embed="rId2">
            <a:extLst>
              <a:ext uri="{28A0092B-C50C-407E-A947-70E740481C1C}">
                <a14:useLocalDpi xmlns:a14="http://schemas.microsoft.com/office/drawing/2010/main" val="0"/>
              </a:ext>
            </a:extLst>
          </a:blip>
          <a:srcRect l="21750" r="21730"/>
          <a:stretch/>
        </p:blipFill>
        <p:spPr bwMode="auto">
          <a:xfrm>
            <a:off x="6096000" y="1177578"/>
            <a:ext cx="5460276" cy="474905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1822831"/>
            <a:ext cx="6096000" cy="2585323"/>
          </a:xfrm>
          <a:prstGeom prst="rect">
            <a:avLst/>
          </a:prstGeom>
        </p:spPr>
        <p:txBody>
          <a:bodyPr>
            <a:spAutoFit/>
          </a:bodyPr>
          <a:lstStyle/>
          <a:p>
            <a:r>
              <a:rPr lang="fr-FR" dirty="0">
                <a:latin typeface="Arial" panose="020B0604020202020204" pitchFamily="34" charset="0"/>
              </a:rPr>
              <a:t>L'œuf est fait d'</a:t>
            </a:r>
            <a:r>
              <a:rPr lang="fr-FR" dirty="0">
                <a:latin typeface="Arial" panose="020B0604020202020204" pitchFamily="34" charset="0"/>
                <a:hlinkClick r:id="rId3" tooltip="Or"/>
              </a:rPr>
              <a:t>or</a:t>
            </a:r>
            <a:r>
              <a:rPr lang="fr-FR" dirty="0">
                <a:latin typeface="Arial" panose="020B0604020202020204" pitchFamily="34" charset="0"/>
              </a:rPr>
              <a:t> avec un émail translucide jaune-vert qui fait référence à la robe en or revêtue par la tsarine lors de son couronnement. Il comporte des motifs en feuilles de </a:t>
            </a:r>
            <a:r>
              <a:rPr lang="fr-FR" dirty="0">
                <a:latin typeface="Arial" panose="020B0604020202020204" pitchFamily="34" charset="0"/>
                <a:hlinkClick r:id="rId4" tooltip="Laurier"/>
              </a:rPr>
              <a:t>laurier</a:t>
            </a:r>
            <a:r>
              <a:rPr lang="fr-FR" dirty="0">
                <a:latin typeface="Arial" panose="020B0604020202020204" pitchFamily="34" charset="0"/>
              </a:rPr>
              <a:t> doré avec à chaque intersection un aigle impérial émaillé. Ce motif est également tiré de la robe de couronnement portée par l'impératrice. À l'intérieur d'un compartiment doublé de </a:t>
            </a:r>
            <a:r>
              <a:rPr lang="fr-FR" dirty="0">
                <a:latin typeface="Arial" panose="020B0604020202020204" pitchFamily="34" charset="0"/>
                <a:hlinkClick r:id="rId5" tooltip="Velours"/>
              </a:rPr>
              <a:t>velours</a:t>
            </a:r>
            <a:r>
              <a:rPr lang="fr-FR" dirty="0">
                <a:latin typeface="Arial" panose="020B0604020202020204" pitchFamily="34" charset="0"/>
              </a:rPr>
              <a:t> se trouve une réplique du carrosse qui a conduit la tsarine Alexandra à son couronnement à la </a:t>
            </a:r>
            <a:r>
              <a:rPr lang="fr-FR" dirty="0">
                <a:latin typeface="Arial" panose="020B0604020202020204" pitchFamily="34" charset="0"/>
                <a:hlinkClick r:id="rId6" tooltip="Cathédrale de la Dormition de Moscou"/>
              </a:rPr>
              <a:t>cathédrale de la Dormition de Moscou</a:t>
            </a:r>
            <a:r>
              <a:rPr lang="fr-FR" dirty="0">
                <a:solidFill>
                  <a:srgbClr val="222222"/>
                </a:solidFill>
                <a:latin typeface="Arial" panose="020B0604020202020204" pitchFamily="34" charset="0"/>
              </a:rPr>
              <a:t>.</a:t>
            </a:r>
            <a:endParaRPr lang="fr-FR" dirty="0"/>
          </a:p>
        </p:txBody>
      </p:sp>
      <p:sp>
        <p:nvSpPr>
          <p:cNvPr id="3" name="Rectangle 2"/>
          <p:cNvSpPr/>
          <p:nvPr/>
        </p:nvSpPr>
        <p:spPr>
          <a:xfrm>
            <a:off x="6483390" y="514197"/>
            <a:ext cx="4583306" cy="369332"/>
          </a:xfrm>
          <a:prstGeom prst="rect">
            <a:avLst/>
          </a:prstGeom>
        </p:spPr>
        <p:txBody>
          <a:bodyPr wrap="none">
            <a:spAutoFit/>
          </a:bodyPr>
          <a:lstStyle/>
          <a:p>
            <a:r>
              <a:rPr lang="fr-FR" b="1" i="1" dirty="0">
                <a:latin typeface="Arial" panose="020B0604020202020204" pitchFamily="34" charset="0"/>
              </a:rPr>
              <a:t>Œuf au carrosse du </a:t>
            </a:r>
            <a:r>
              <a:rPr lang="fr-FR" b="1" i="1" dirty="0" smtClean="0">
                <a:latin typeface="Arial" panose="020B0604020202020204" pitchFamily="34" charset="0"/>
              </a:rPr>
              <a:t>couronnement 1897</a:t>
            </a:r>
            <a:endParaRPr lang="fr-FR" dirty="0"/>
          </a:p>
        </p:txBody>
      </p:sp>
    </p:spTree>
    <p:extLst>
      <p:ext uri="{BB962C8B-B14F-4D97-AF65-F5344CB8AC3E}">
        <p14:creationId xmlns:p14="http://schemas.microsoft.com/office/powerpoint/2010/main" val="12272109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http://www.leportaildesantiquaires.com/images/sites/faberge2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43312" y="629193"/>
            <a:ext cx="4953000" cy="5838826"/>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http://www.leportaildesantiquaires.com/images/sites/faberge2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5840" y="629193"/>
            <a:ext cx="4953000" cy="58388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09089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s://i2.wp.com/upload.wikimedia.org/wikipedia/commons/thumb/c/cc/Madonna_Lily_Egg.jpg/220px-Madonna_Lily_Eg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94469" y="1561964"/>
            <a:ext cx="2786652" cy="426407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222274" y="493264"/>
            <a:ext cx="6096000" cy="646331"/>
          </a:xfrm>
          <a:prstGeom prst="rect">
            <a:avLst/>
          </a:prstGeom>
        </p:spPr>
        <p:txBody>
          <a:bodyPr>
            <a:spAutoFit/>
          </a:bodyPr>
          <a:lstStyle/>
          <a:p>
            <a:r>
              <a:rPr lang="fr-FR" b="1" dirty="0">
                <a:latin typeface="Verdana" panose="020B0604030504040204" pitchFamily="34" charset="0"/>
              </a:rPr>
              <a:t>L’</a:t>
            </a:r>
            <a:r>
              <a:rPr lang="fr-FR" b="1" dirty="0" err="1">
                <a:latin typeface="Verdana" panose="020B0604030504040204" pitchFamily="34" charset="0"/>
              </a:rPr>
              <a:t>Oeuf</a:t>
            </a:r>
            <a:r>
              <a:rPr lang="fr-FR" b="1" dirty="0">
                <a:latin typeface="Verdana" panose="020B0604030504040204" pitchFamily="34" charset="0"/>
              </a:rPr>
              <a:t> aux lys de la Madone réalisé par Fabergé en 1899 </a:t>
            </a:r>
            <a:endParaRPr lang="fr-FR" dirty="0"/>
          </a:p>
        </p:txBody>
      </p:sp>
      <p:pic>
        <p:nvPicPr>
          <p:cNvPr id="10246" name="Picture 6" descr="L'oeuf au mugue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990" y="493264"/>
            <a:ext cx="4762500" cy="511492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755990" y="5874788"/>
            <a:ext cx="6096000" cy="646331"/>
          </a:xfrm>
          <a:prstGeom prst="rect">
            <a:avLst/>
          </a:prstGeom>
        </p:spPr>
        <p:txBody>
          <a:bodyPr>
            <a:spAutoFit/>
          </a:bodyPr>
          <a:lstStyle/>
          <a:p>
            <a:r>
              <a:rPr lang="fr-FR" dirty="0">
                <a:latin typeface="Open Sans"/>
              </a:rPr>
              <a:t>L’</a:t>
            </a:r>
            <a:r>
              <a:rPr lang="fr-FR" dirty="0" err="1">
                <a:latin typeface="Open Sans"/>
              </a:rPr>
              <a:t>oeuf</a:t>
            </a:r>
            <a:r>
              <a:rPr lang="fr-FR" dirty="0">
                <a:latin typeface="Open Sans"/>
              </a:rPr>
              <a:t> au muguet (perles fines, rubis, diamants, cristal, or, vermeil et </a:t>
            </a:r>
            <a:r>
              <a:rPr lang="fr-FR" dirty="0" smtClean="0">
                <a:latin typeface="Open Sans"/>
              </a:rPr>
              <a:t>émail)1898</a:t>
            </a:r>
            <a:endParaRPr lang="fr-FR" dirty="0"/>
          </a:p>
        </p:txBody>
      </p:sp>
    </p:spTree>
    <p:extLst>
      <p:ext uri="{BB962C8B-B14F-4D97-AF65-F5344CB8AC3E}">
        <p14:creationId xmlns:p14="http://schemas.microsoft.com/office/powerpoint/2010/main" val="37073226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s://i2.wp.com/plume-dhistoire.fr/wp-content/uploads/2019/01/Faberge-image-en-avant.jpg?resize=1100%2C57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8718" y="302306"/>
            <a:ext cx="10477500" cy="550545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255678" y="6039785"/>
            <a:ext cx="5583580" cy="369332"/>
          </a:xfrm>
          <a:prstGeom prst="rect">
            <a:avLst/>
          </a:prstGeom>
        </p:spPr>
        <p:txBody>
          <a:bodyPr wrap="none">
            <a:spAutoFit/>
          </a:bodyPr>
          <a:lstStyle/>
          <a:p>
            <a:r>
              <a:rPr lang="fr-FR" dirty="0">
                <a:latin typeface="Open Sans"/>
              </a:rPr>
              <a:t>chaque œuf constitue une œuvre d’art à part entière.</a:t>
            </a:r>
            <a:endParaRPr lang="fr-FR" dirty="0"/>
          </a:p>
        </p:txBody>
      </p:sp>
    </p:spTree>
    <p:extLst>
      <p:ext uri="{BB962C8B-B14F-4D97-AF65-F5344CB8AC3E}">
        <p14:creationId xmlns:p14="http://schemas.microsoft.com/office/powerpoint/2010/main" val="25032531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L'oeuf au paon - Fondation Edouard et Maurice Sandoz (Suiss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34870" y="2464843"/>
            <a:ext cx="5534025" cy="387667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971448" y="1060158"/>
            <a:ext cx="6096000" cy="923330"/>
          </a:xfrm>
          <a:prstGeom prst="rect">
            <a:avLst/>
          </a:prstGeom>
        </p:spPr>
        <p:txBody>
          <a:bodyPr>
            <a:spAutoFit/>
          </a:bodyPr>
          <a:lstStyle/>
          <a:p>
            <a:r>
              <a:rPr lang="fr-FR" dirty="0">
                <a:solidFill>
                  <a:srgbClr val="464646"/>
                </a:solidFill>
                <a:latin typeface="Open Sans"/>
              </a:rPr>
              <a:t> </a:t>
            </a:r>
            <a:r>
              <a:rPr lang="fr-FR" b="1" dirty="0">
                <a:latin typeface="Open Sans"/>
              </a:rPr>
              <a:t>L’Œuf au paon</a:t>
            </a:r>
            <a:r>
              <a:rPr lang="fr-FR" dirty="0">
                <a:latin typeface="Open Sans"/>
              </a:rPr>
              <a:t> cache par exemple un paon mécanique dont la fabrication a pris 3 ans… Lorsqu’on le remonte, il fait la roue en déployant ses plumes !</a:t>
            </a:r>
            <a:endParaRPr lang="fr-FR" dirty="0"/>
          </a:p>
        </p:txBody>
      </p:sp>
      <p:sp>
        <p:nvSpPr>
          <p:cNvPr id="3" name="Rectangle 2"/>
          <p:cNvSpPr/>
          <p:nvPr/>
        </p:nvSpPr>
        <p:spPr>
          <a:xfrm>
            <a:off x="220753" y="5068548"/>
            <a:ext cx="6096000" cy="1754326"/>
          </a:xfrm>
          <a:prstGeom prst="rect">
            <a:avLst/>
          </a:prstGeom>
        </p:spPr>
        <p:txBody>
          <a:bodyPr>
            <a:spAutoFit/>
          </a:bodyPr>
          <a:lstStyle/>
          <a:p>
            <a:r>
              <a:rPr lang="fr-FR" dirty="0">
                <a:latin typeface="Open Sans"/>
              </a:rPr>
              <a:t>L’œuf à la rose recouvert d’émail rouge, orné de flèches de Cupidon symbolisant l’amour que porte le tsar à son épouse. Il s’ouvre pour révéler un bouton de rose jaune articulé contenant deux surprises aujourd’hui perdues : une réplique miniature de la couronne impériale et un pendentif de rubis.</a:t>
            </a:r>
            <a:endParaRPr lang="fr-FR" dirty="0"/>
          </a:p>
        </p:txBody>
      </p:sp>
      <p:pic>
        <p:nvPicPr>
          <p:cNvPr id="12292" name="Picture 4" descr="L'Åuf Ã  la rose recouvert d'Ã©mail rouge, ornÃ© de flÃ¨ches de Cupidon symbolisant l'amour que porte le tsar Ã  son Ã©pouse. Il s'ouvre pour rÃ©vÃ©ler un bouton de rose jaune articulÃ© contenant deux surprises aujourd'hui perdues : une rÃ©plique miniature de la couronne impÃ©riale et un pendentif de rubi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753" y="915657"/>
            <a:ext cx="5715000" cy="3943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2070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aberge vejce - VzÃ¡cnÃ© vÅ¡iml stÅednÃ­ho vÄku idealis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12034" y="261257"/>
            <a:ext cx="3606074" cy="636161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RÃ©sultat de recherche d'images pour &quot;oeuf fabergÃ© de la croix rouge&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7277" y="261257"/>
            <a:ext cx="5265512" cy="636161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518409" y="475008"/>
            <a:ext cx="3663247" cy="369332"/>
          </a:xfrm>
          <a:prstGeom prst="rect">
            <a:avLst/>
          </a:prstGeom>
        </p:spPr>
        <p:txBody>
          <a:bodyPr wrap="none">
            <a:spAutoFit/>
          </a:bodyPr>
          <a:lstStyle/>
          <a:p>
            <a:pPr algn="just">
              <a:buFont typeface="Arial" panose="020B0604020202020204" pitchFamily="34" charset="0"/>
              <a:buChar char="•"/>
            </a:pPr>
            <a:r>
              <a:rPr lang="fr-FR" b="1" dirty="0">
                <a:solidFill>
                  <a:schemeClr val="bg1"/>
                </a:solidFill>
                <a:latin typeface="Open Sans"/>
              </a:rPr>
              <a:t>L’Œuf de la Croix Rouge (1915)</a:t>
            </a:r>
            <a:endParaRPr lang="fr-FR" dirty="0">
              <a:solidFill>
                <a:schemeClr val="bg1"/>
              </a:solidFill>
              <a:latin typeface="Open Sans"/>
            </a:endParaRPr>
          </a:p>
        </p:txBody>
      </p:sp>
      <p:sp>
        <p:nvSpPr>
          <p:cNvPr id="3" name="Rectangle 2"/>
          <p:cNvSpPr/>
          <p:nvPr/>
        </p:nvSpPr>
        <p:spPr>
          <a:xfrm>
            <a:off x="8572363" y="290342"/>
            <a:ext cx="2685415" cy="369332"/>
          </a:xfrm>
          <a:prstGeom prst="rect">
            <a:avLst/>
          </a:prstGeom>
        </p:spPr>
        <p:txBody>
          <a:bodyPr wrap="none">
            <a:spAutoFit/>
          </a:bodyPr>
          <a:lstStyle/>
          <a:p>
            <a:r>
              <a:rPr lang="fr-FR" b="1" dirty="0">
                <a:latin typeface="Open Sans"/>
              </a:rPr>
              <a:t>L’Œuf au Pélican (1898</a:t>
            </a:r>
            <a:endParaRPr lang="fr-FR" dirty="0"/>
          </a:p>
        </p:txBody>
      </p:sp>
    </p:spTree>
    <p:extLst>
      <p:ext uri="{BB962C8B-B14F-4D97-AF65-F5344CB8AC3E}">
        <p14:creationId xmlns:p14="http://schemas.microsoft.com/office/powerpoint/2010/main" val="29529168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0629" y="719695"/>
            <a:ext cx="12192000" cy="5078313"/>
          </a:xfrm>
          <a:prstGeom prst="rect">
            <a:avLst/>
          </a:prstGeom>
        </p:spPr>
        <p:txBody>
          <a:bodyPr wrap="square">
            <a:spAutoFit/>
          </a:bodyPr>
          <a:lstStyle/>
          <a:p>
            <a:pPr algn="just"/>
            <a:r>
              <a:rPr lang="fr-FR" dirty="0">
                <a:solidFill>
                  <a:srgbClr val="464646"/>
                </a:solidFill>
                <a:latin typeface="Open Sans"/>
              </a:rPr>
              <a:t>  </a:t>
            </a:r>
            <a:r>
              <a:rPr lang="fr-FR" dirty="0">
                <a:latin typeface="Open Sans"/>
              </a:rPr>
              <a:t>Deux richissimes américaines acquièrent, à elles deux, près de 250 pièces, dont 7 œufs : Marjorie </a:t>
            </a:r>
            <a:r>
              <a:rPr lang="fr-FR" dirty="0" err="1">
                <a:latin typeface="Open Sans"/>
              </a:rPr>
              <a:t>Merriweather</a:t>
            </a:r>
            <a:r>
              <a:rPr lang="fr-FR" dirty="0">
                <a:latin typeface="Open Sans"/>
              </a:rPr>
              <a:t> Post et Lillian Thomas Pratt. On peut encore admirer les 2 œufs de </a:t>
            </a:r>
            <a:r>
              <a:rPr lang="fr-FR" b="1" dirty="0">
                <a:latin typeface="Open Sans"/>
              </a:rPr>
              <a:t>Marjorie</a:t>
            </a:r>
            <a:r>
              <a:rPr lang="fr-FR" dirty="0">
                <a:latin typeface="Open Sans"/>
              </a:rPr>
              <a:t> et son exceptionnelle collection dans son ancienne demeure, devenu le </a:t>
            </a:r>
            <a:r>
              <a:rPr lang="fr-FR" i="1" dirty="0" err="1">
                <a:latin typeface="Open Sans"/>
              </a:rPr>
              <a:t>Hilwood</a:t>
            </a:r>
            <a:r>
              <a:rPr lang="fr-FR" i="1" dirty="0">
                <a:latin typeface="Open Sans"/>
              </a:rPr>
              <a:t> Museum</a:t>
            </a:r>
            <a:r>
              <a:rPr lang="fr-FR" dirty="0">
                <a:latin typeface="Open Sans"/>
              </a:rPr>
              <a:t> à Washington :</a:t>
            </a:r>
          </a:p>
          <a:p>
            <a:pPr algn="just">
              <a:buFont typeface="Arial" panose="020B0604020202020204" pitchFamily="34" charset="0"/>
              <a:buChar char="•"/>
            </a:pPr>
            <a:r>
              <a:rPr lang="fr-FR" b="1" dirty="0">
                <a:latin typeface="Open Sans"/>
              </a:rPr>
              <a:t>L’Œuf aux douze monogrammes (1895)</a:t>
            </a:r>
            <a:endParaRPr lang="fr-FR" dirty="0">
              <a:latin typeface="Open Sans"/>
            </a:endParaRPr>
          </a:p>
          <a:p>
            <a:pPr algn="just">
              <a:buFont typeface="Arial" panose="020B0604020202020204" pitchFamily="34" charset="0"/>
              <a:buChar char="•"/>
            </a:pPr>
            <a:r>
              <a:rPr lang="fr-FR" b="1" dirty="0">
                <a:latin typeface="Open Sans"/>
              </a:rPr>
              <a:t>L’Œuf Grisaille (1914)</a:t>
            </a:r>
            <a:endParaRPr lang="fr-FR" dirty="0">
              <a:latin typeface="Open Sans"/>
            </a:endParaRPr>
          </a:p>
          <a:p>
            <a:pPr algn="just"/>
            <a:r>
              <a:rPr lang="fr-FR" dirty="0">
                <a:latin typeface="Open Sans"/>
              </a:rPr>
              <a:t>   Les 5 œufs de </a:t>
            </a:r>
            <a:r>
              <a:rPr lang="fr-FR" b="1" dirty="0">
                <a:latin typeface="Open Sans"/>
              </a:rPr>
              <a:t>Lillian Thomas Pratt</a:t>
            </a:r>
            <a:r>
              <a:rPr lang="fr-FR" dirty="0">
                <a:latin typeface="Open Sans"/>
              </a:rPr>
              <a:t> ainsi que sa collection de plus de 400 œuvres d’art russes sont légués au </a:t>
            </a:r>
            <a:r>
              <a:rPr lang="fr-FR" i="1" dirty="0">
                <a:latin typeface="Open Sans"/>
              </a:rPr>
              <a:t>Museum of fine Arts</a:t>
            </a:r>
            <a:r>
              <a:rPr lang="fr-FR" dirty="0">
                <a:latin typeface="Open Sans"/>
              </a:rPr>
              <a:t> de Richmond en Virginie.</a:t>
            </a:r>
          </a:p>
          <a:p>
            <a:pPr algn="just">
              <a:buFont typeface="Arial" panose="020B0604020202020204" pitchFamily="34" charset="0"/>
              <a:buChar char="•"/>
            </a:pPr>
            <a:r>
              <a:rPr lang="fr-FR" b="1" dirty="0">
                <a:latin typeface="Open Sans"/>
              </a:rPr>
              <a:t>L’Œuf du tsarévitch (1912)</a:t>
            </a:r>
            <a:endParaRPr lang="fr-FR" dirty="0">
              <a:latin typeface="Open Sans"/>
            </a:endParaRPr>
          </a:p>
          <a:p>
            <a:pPr algn="just">
              <a:buFont typeface="Arial" panose="020B0604020202020204" pitchFamily="34" charset="0"/>
              <a:buChar char="•"/>
            </a:pPr>
            <a:r>
              <a:rPr lang="fr-FR" b="1" dirty="0">
                <a:latin typeface="Open Sans"/>
              </a:rPr>
              <a:t>L’Œuf de Pierre le Grand (1903)</a:t>
            </a:r>
            <a:endParaRPr lang="fr-FR" dirty="0">
              <a:latin typeface="Open Sans"/>
            </a:endParaRPr>
          </a:p>
          <a:p>
            <a:pPr algn="just">
              <a:buFont typeface="Arial" panose="020B0604020202020204" pitchFamily="34" charset="0"/>
              <a:buChar char="•"/>
            </a:pPr>
            <a:r>
              <a:rPr lang="fr-FR" b="1" dirty="0">
                <a:latin typeface="Open Sans"/>
              </a:rPr>
              <a:t>L’Œuf au Pélican (1898)</a:t>
            </a:r>
            <a:endParaRPr lang="fr-FR" dirty="0">
              <a:latin typeface="Open Sans"/>
            </a:endParaRPr>
          </a:p>
          <a:p>
            <a:pPr algn="just">
              <a:buFont typeface="Arial" panose="020B0604020202020204" pitchFamily="34" charset="0"/>
              <a:buChar char="•"/>
            </a:pPr>
            <a:r>
              <a:rPr lang="fr-FR" b="1" dirty="0">
                <a:latin typeface="Open Sans"/>
              </a:rPr>
              <a:t>L’Œuf de la Croix Rouge (1915)</a:t>
            </a:r>
            <a:endParaRPr lang="fr-FR" dirty="0">
              <a:latin typeface="Open Sans"/>
            </a:endParaRPr>
          </a:p>
          <a:p>
            <a:pPr algn="just">
              <a:buFont typeface="Arial" panose="020B0604020202020204" pitchFamily="34" charset="0"/>
              <a:buChar char="•"/>
            </a:pPr>
            <a:r>
              <a:rPr lang="fr-FR" b="1" dirty="0">
                <a:latin typeface="Open Sans"/>
              </a:rPr>
              <a:t>L’Œuf aux miniatures tournantes (1896)</a:t>
            </a:r>
            <a:endParaRPr lang="fr-FR" dirty="0">
              <a:latin typeface="Open Sans"/>
            </a:endParaRPr>
          </a:p>
          <a:p>
            <a:pPr algn="just"/>
            <a:r>
              <a:rPr lang="fr-FR" b="1" dirty="0">
                <a:latin typeface="Open Sans"/>
              </a:rPr>
              <a:t>   L’Œuf à la pendulette à serpent</a:t>
            </a:r>
            <a:r>
              <a:rPr lang="fr-FR" dirty="0">
                <a:latin typeface="Open Sans"/>
              </a:rPr>
              <a:t> est offert à </a:t>
            </a:r>
            <a:r>
              <a:rPr lang="fr-FR" b="1" dirty="0">
                <a:latin typeface="Open Sans"/>
              </a:rPr>
              <a:t>Rainier III de Monaco</a:t>
            </a:r>
            <a:r>
              <a:rPr lang="fr-FR" dirty="0">
                <a:latin typeface="Open Sans"/>
              </a:rPr>
              <a:t> lors du grand prix de Monaco en 1974 par un ami de la famille qui souhaite rester anonyme. Albert II de Monaco passe tous les jours devant cet objet magnifique, qui trône sur son bureau !</a:t>
            </a:r>
          </a:p>
          <a:p>
            <a:pPr algn="just"/>
            <a:r>
              <a:rPr lang="fr-FR" dirty="0">
                <a:latin typeface="Open Sans"/>
              </a:rPr>
              <a:t>   </a:t>
            </a:r>
            <a:r>
              <a:rPr lang="fr-FR" b="1" dirty="0">
                <a:latin typeface="Open Sans"/>
              </a:rPr>
              <a:t>Malcom Forbes</a:t>
            </a:r>
            <a:r>
              <a:rPr lang="fr-FR" dirty="0">
                <a:latin typeface="Open Sans"/>
              </a:rPr>
              <a:t> achète son premier œuf en 1955 lors d’une vente aux enchères au prix record de 50 000 dollars. Il finit par acquérir 9 œufs et des centaines d’autres pièces. Cette collection exceptionnelle est rachetée en 2015 par un milliardaire russe, </a:t>
            </a:r>
            <a:r>
              <a:rPr lang="fr-FR" b="1" dirty="0">
                <a:latin typeface="Open Sans"/>
              </a:rPr>
              <a:t>Viktor </a:t>
            </a:r>
            <a:r>
              <a:rPr lang="fr-FR" b="1" dirty="0" err="1">
                <a:latin typeface="Open Sans"/>
              </a:rPr>
              <a:t>Vekselber</a:t>
            </a:r>
            <a:r>
              <a:rPr lang="fr-FR" dirty="0" err="1">
                <a:latin typeface="Open Sans"/>
              </a:rPr>
              <a:t>g</a:t>
            </a:r>
            <a:r>
              <a:rPr lang="fr-FR" dirty="0">
                <a:latin typeface="Open Sans"/>
              </a:rPr>
              <a:t>, pour plus de 100 millions de dollars. </a:t>
            </a:r>
            <a:endParaRPr lang="fr-FR" b="0" i="0" dirty="0">
              <a:effectLst/>
              <a:latin typeface="Open Sans"/>
            </a:endParaRPr>
          </a:p>
        </p:txBody>
      </p:sp>
    </p:spTree>
    <p:extLst>
      <p:ext uri="{BB962C8B-B14F-4D97-AF65-F5344CB8AC3E}">
        <p14:creationId xmlns:p14="http://schemas.microsoft.com/office/powerpoint/2010/main" val="14419167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051" y="1132680"/>
            <a:ext cx="11834949" cy="4524315"/>
          </a:xfrm>
          <a:prstGeom prst="rect">
            <a:avLst/>
          </a:prstGeom>
        </p:spPr>
        <p:txBody>
          <a:bodyPr wrap="square">
            <a:spAutoFit/>
          </a:bodyPr>
          <a:lstStyle/>
          <a:p>
            <a:pPr algn="just"/>
            <a:r>
              <a:rPr lang="fr-FR" dirty="0">
                <a:latin typeface="Open Sans"/>
              </a:rPr>
              <a:t> Propriétaire </a:t>
            </a:r>
            <a:r>
              <a:rPr lang="fr-FR" dirty="0" smtClean="0">
                <a:latin typeface="Open Sans"/>
              </a:rPr>
              <a:t>du palais Chouvalov à </a:t>
            </a:r>
            <a:r>
              <a:rPr lang="fr-FR" dirty="0" err="1">
                <a:latin typeface="Open Sans"/>
              </a:rPr>
              <a:t>Saint-Péterbourg</a:t>
            </a:r>
            <a:r>
              <a:rPr lang="fr-FR" dirty="0">
                <a:latin typeface="Open Sans"/>
              </a:rPr>
              <a:t>, transformé en </a:t>
            </a:r>
            <a:r>
              <a:rPr lang="fr-FR" b="1" dirty="0">
                <a:latin typeface="Open Sans"/>
              </a:rPr>
              <a:t>musée Fabergé</a:t>
            </a:r>
            <a:r>
              <a:rPr lang="fr-FR" dirty="0">
                <a:latin typeface="Open Sans"/>
              </a:rPr>
              <a:t>, </a:t>
            </a:r>
            <a:r>
              <a:rPr lang="fr-FR" dirty="0" err="1">
                <a:latin typeface="Open Sans"/>
              </a:rPr>
              <a:t>Vekselberg</a:t>
            </a:r>
            <a:r>
              <a:rPr lang="fr-FR" dirty="0">
                <a:latin typeface="Open Sans"/>
              </a:rPr>
              <a:t> y expose les neuf œufs impériaux ainsi que d’innombrables autres objets du célèbre orfèvre, pour permettre aux touristes du monde entier d’en profiter. C’est à ce jour la plus grande collection privée d’œufs impériaux au monde ! Seul le Kremlin à Moscou le dépasse, avec un œuf supplémentaire. Voici les œufs visibles au musée Fabergé :</a:t>
            </a:r>
          </a:p>
          <a:p>
            <a:pPr algn="just">
              <a:buFont typeface="Arial" panose="020B0604020202020204" pitchFamily="34" charset="0"/>
              <a:buChar char="•"/>
            </a:pPr>
            <a:r>
              <a:rPr lang="fr-FR" b="1" dirty="0">
                <a:latin typeface="Open Sans"/>
              </a:rPr>
              <a:t>L’Œuf à la poule (1885), le tout premier de la série !</a:t>
            </a:r>
            <a:endParaRPr lang="fr-FR" dirty="0">
              <a:latin typeface="Open Sans"/>
            </a:endParaRPr>
          </a:p>
          <a:p>
            <a:pPr algn="just">
              <a:buFont typeface="Arial" panose="020B0604020202020204" pitchFamily="34" charset="0"/>
              <a:buChar char="•"/>
            </a:pPr>
            <a:r>
              <a:rPr lang="fr-FR" b="1" dirty="0">
                <a:latin typeface="Open Sans"/>
              </a:rPr>
              <a:t>L’Œuf de la Résurrection, qui pourrait être en fait la surprise de L’Œuf Régence, dit Œuf Renaissance (1894)</a:t>
            </a:r>
            <a:endParaRPr lang="fr-FR" dirty="0">
              <a:latin typeface="Open Sans"/>
            </a:endParaRPr>
          </a:p>
          <a:p>
            <a:pPr algn="just">
              <a:buFont typeface="Arial" panose="020B0604020202020204" pitchFamily="34" charset="0"/>
              <a:buChar char="•"/>
            </a:pPr>
            <a:r>
              <a:rPr lang="fr-FR" b="1" dirty="0">
                <a:latin typeface="Open Sans"/>
              </a:rPr>
              <a:t>L’Œuf aux fleurs de printemps (1899 – 1903)</a:t>
            </a:r>
            <a:endParaRPr lang="fr-FR" dirty="0">
              <a:latin typeface="Open Sans"/>
            </a:endParaRPr>
          </a:p>
          <a:p>
            <a:pPr algn="just">
              <a:buFont typeface="Arial" panose="020B0604020202020204" pitchFamily="34" charset="0"/>
              <a:buChar char="•"/>
            </a:pPr>
            <a:r>
              <a:rPr lang="fr-FR" b="1" dirty="0">
                <a:latin typeface="Open Sans"/>
              </a:rPr>
              <a:t>L’Œuf au muguet (1898)</a:t>
            </a:r>
            <a:endParaRPr lang="fr-FR" dirty="0">
              <a:latin typeface="Open Sans"/>
            </a:endParaRPr>
          </a:p>
          <a:p>
            <a:pPr algn="just">
              <a:buFont typeface="Arial" panose="020B0604020202020204" pitchFamily="34" charset="0"/>
              <a:buChar char="•"/>
            </a:pPr>
            <a:r>
              <a:rPr lang="fr-FR" b="1" dirty="0">
                <a:latin typeface="Open Sans"/>
              </a:rPr>
              <a:t>L’Œuf au coucou (1900)</a:t>
            </a:r>
            <a:endParaRPr lang="fr-FR" dirty="0">
              <a:latin typeface="Open Sans"/>
            </a:endParaRPr>
          </a:p>
          <a:p>
            <a:pPr algn="just">
              <a:buFont typeface="Arial" panose="020B0604020202020204" pitchFamily="34" charset="0"/>
              <a:buChar char="•"/>
            </a:pPr>
            <a:r>
              <a:rPr lang="fr-FR" b="1" dirty="0">
                <a:latin typeface="Open Sans"/>
              </a:rPr>
              <a:t>L’Œuf à l’oranger (1911)</a:t>
            </a:r>
            <a:endParaRPr lang="fr-FR" dirty="0">
              <a:latin typeface="Open Sans"/>
            </a:endParaRPr>
          </a:p>
          <a:p>
            <a:pPr algn="just">
              <a:buFont typeface="Arial" panose="020B0604020202020204" pitchFamily="34" charset="0"/>
              <a:buChar char="•"/>
            </a:pPr>
            <a:r>
              <a:rPr lang="fr-FR" b="1" dirty="0">
                <a:latin typeface="Open Sans"/>
              </a:rPr>
              <a:t>L’Œuf à la croix de Saint-Georges (1916)</a:t>
            </a:r>
            <a:endParaRPr lang="fr-FR" dirty="0">
              <a:latin typeface="Open Sans"/>
            </a:endParaRPr>
          </a:p>
          <a:p>
            <a:pPr algn="just">
              <a:buFont typeface="Arial" panose="020B0604020202020204" pitchFamily="34" charset="0"/>
              <a:buChar char="•"/>
            </a:pPr>
            <a:r>
              <a:rPr lang="fr-FR" b="1" dirty="0">
                <a:latin typeface="Open Sans"/>
              </a:rPr>
              <a:t>L’Œuf du 15</a:t>
            </a:r>
            <a:r>
              <a:rPr lang="fr-FR" b="1" baseline="30000" dirty="0">
                <a:latin typeface="Open Sans"/>
              </a:rPr>
              <a:t>ème</a:t>
            </a:r>
            <a:r>
              <a:rPr lang="fr-FR" b="1" dirty="0">
                <a:latin typeface="Open Sans"/>
              </a:rPr>
              <a:t> anniversaire (1911)</a:t>
            </a:r>
            <a:endParaRPr lang="fr-FR" dirty="0">
              <a:latin typeface="Open Sans"/>
            </a:endParaRPr>
          </a:p>
          <a:p>
            <a:pPr algn="just">
              <a:buFont typeface="Arial" panose="020B0604020202020204" pitchFamily="34" charset="0"/>
              <a:buChar char="•"/>
            </a:pPr>
            <a:r>
              <a:rPr lang="fr-FR" b="1" dirty="0">
                <a:latin typeface="Open Sans"/>
              </a:rPr>
              <a:t>L’Œuf à la rose (1895)</a:t>
            </a:r>
            <a:endParaRPr lang="fr-FR" dirty="0">
              <a:latin typeface="Open Sans"/>
            </a:endParaRPr>
          </a:p>
          <a:p>
            <a:pPr algn="just">
              <a:buFont typeface="Arial" panose="020B0604020202020204" pitchFamily="34" charset="0"/>
              <a:buChar char="•"/>
            </a:pPr>
            <a:r>
              <a:rPr lang="fr-FR" b="1" dirty="0">
                <a:latin typeface="Open Sans"/>
              </a:rPr>
              <a:t>L’Œuf au carrosse du couronnement (1897)</a:t>
            </a:r>
            <a:endParaRPr lang="fr-FR" dirty="0">
              <a:latin typeface="Open Sans"/>
            </a:endParaRPr>
          </a:p>
          <a:p>
            <a:pPr algn="just">
              <a:buFont typeface="Arial" panose="020B0604020202020204" pitchFamily="34" charset="0"/>
              <a:buChar char="•"/>
            </a:pPr>
            <a:r>
              <a:rPr lang="fr-FR" b="1" dirty="0">
                <a:latin typeface="Open Sans"/>
              </a:rPr>
              <a:t>La surprise de l’Œuf mauve, qui est perdu (1897)</a:t>
            </a:r>
            <a:endParaRPr lang="fr-FR" b="0" i="0" dirty="0">
              <a:effectLst/>
              <a:latin typeface="Open Sans"/>
            </a:endParaRPr>
          </a:p>
        </p:txBody>
      </p:sp>
      <p:pic>
        <p:nvPicPr>
          <p:cNvPr id="13320" name="Picture 8" descr="Image associÃ©e"/>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15503"/>
          <a:stretch/>
        </p:blipFill>
        <p:spPr bwMode="auto">
          <a:xfrm>
            <a:off x="6082938" y="3074943"/>
            <a:ext cx="5660571" cy="34172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88724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L'Åuf au Pamyat Azova (1891), rÃ©plique du navire sur lequel vogua le futur Nicolas II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35197" y="647564"/>
            <a:ext cx="4762500" cy="3810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30629" y="647564"/>
            <a:ext cx="12061371" cy="5909310"/>
          </a:xfrm>
          <a:prstGeom prst="rect">
            <a:avLst/>
          </a:prstGeom>
        </p:spPr>
        <p:txBody>
          <a:bodyPr wrap="square">
            <a:spAutoFit/>
          </a:bodyPr>
          <a:lstStyle/>
          <a:p>
            <a:pPr algn="just"/>
            <a:r>
              <a:rPr lang="fr-FR" dirty="0">
                <a:latin typeface="Open Sans"/>
              </a:rPr>
              <a:t>10 œufs reposent au </a:t>
            </a:r>
            <a:r>
              <a:rPr lang="fr-FR" b="1" dirty="0">
                <a:latin typeface="Open Sans"/>
              </a:rPr>
              <a:t>Kremlin</a:t>
            </a:r>
            <a:r>
              <a:rPr lang="fr-FR" dirty="0">
                <a:latin typeface="Open Sans"/>
              </a:rPr>
              <a:t> </a:t>
            </a:r>
            <a:r>
              <a:rPr lang="fr-FR" dirty="0" smtClean="0">
                <a:latin typeface="Open Sans"/>
              </a:rPr>
              <a:t>:</a:t>
            </a:r>
          </a:p>
          <a:p>
            <a:pPr algn="just"/>
            <a:endParaRPr lang="fr-FR" dirty="0">
              <a:latin typeface="Open Sans"/>
            </a:endParaRPr>
          </a:p>
          <a:p>
            <a:pPr algn="just">
              <a:buFont typeface="Arial" panose="020B0604020202020204" pitchFamily="34" charset="0"/>
              <a:buChar char="•"/>
            </a:pPr>
            <a:r>
              <a:rPr lang="fr-FR" b="1" dirty="0" smtClean="0">
                <a:latin typeface="Open Sans"/>
              </a:rPr>
              <a:t>L’Œuf au </a:t>
            </a:r>
            <a:r>
              <a:rPr lang="fr-FR" b="1" dirty="0" err="1" smtClean="0">
                <a:latin typeface="Open Sans"/>
              </a:rPr>
              <a:t>Pamyat</a:t>
            </a:r>
            <a:r>
              <a:rPr lang="fr-FR" b="1" dirty="0" smtClean="0">
                <a:latin typeface="Open Sans"/>
              </a:rPr>
              <a:t> </a:t>
            </a:r>
            <a:r>
              <a:rPr lang="fr-FR" b="1" dirty="0" err="1" smtClean="0">
                <a:latin typeface="Open Sans"/>
              </a:rPr>
              <a:t>Azoza</a:t>
            </a:r>
            <a:r>
              <a:rPr lang="fr-FR" b="1" dirty="0" smtClean="0">
                <a:latin typeface="Open Sans"/>
              </a:rPr>
              <a:t> (1891)</a:t>
            </a:r>
          </a:p>
          <a:p>
            <a:pPr algn="just">
              <a:buFont typeface="Arial" panose="020B0604020202020204" pitchFamily="34" charset="0"/>
              <a:buChar char="•"/>
            </a:pPr>
            <a:r>
              <a:rPr lang="fr-FR" b="1" dirty="0" smtClean="0">
                <a:latin typeface="Open Sans"/>
              </a:rPr>
              <a:t> </a:t>
            </a:r>
            <a:r>
              <a:rPr lang="fr-FR" dirty="0">
                <a:latin typeface="Open Sans"/>
              </a:rPr>
              <a:t>réplique du navire sur lequel vogua le futur Nicolas </a:t>
            </a:r>
            <a:r>
              <a:rPr lang="fr-FR" dirty="0" smtClean="0">
                <a:latin typeface="Open Sans"/>
              </a:rPr>
              <a:t>II</a:t>
            </a:r>
          </a:p>
          <a:p>
            <a:pPr algn="just"/>
            <a:endParaRPr lang="fr-FR" dirty="0"/>
          </a:p>
          <a:p>
            <a:pPr algn="just"/>
            <a:endParaRPr lang="fr-FR" dirty="0" smtClean="0">
              <a:latin typeface="Open Sans"/>
            </a:endParaRPr>
          </a:p>
          <a:p>
            <a:pPr algn="just">
              <a:buFont typeface="Arial" panose="020B0604020202020204" pitchFamily="34" charset="0"/>
              <a:buChar char="•"/>
            </a:pPr>
            <a:r>
              <a:rPr lang="fr-FR" b="1" dirty="0" smtClean="0">
                <a:latin typeface="Open Sans"/>
              </a:rPr>
              <a:t>L’Œuf </a:t>
            </a:r>
            <a:r>
              <a:rPr lang="fr-FR" b="1" dirty="0">
                <a:latin typeface="Open Sans"/>
              </a:rPr>
              <a:t>des muguets de la Madone (1899)</a:t>
            </a:r>
            <a:endParaRPr lang="fr-FR" dirty="0">
              <a:latin typeface="Open Sans"/>
            </a:endParaRPr>
          </a:p>
          <a:p>
            <a:pPr algn="just">
              <a:buFont typeface="Arial" panose="020B0604020202020204" pitchFamily="34" charset="0"/>
              <a:buChar char="•"/>
            </a:pPr>
            <a:r>
              <a:rPr lang="fr-FR" b="1" dirty="0">
                <a:latin typeface="Open Sans"/>
              </a:rPr>
              <a:t>L’Œuf au transsibérien (1900)</a:t>
            </a:r>
            <a:endParaRPr lang="fr-FR" dirty="0">
              <a:latin typeface="Open Sans"/>
            </a:endParaRPr>
          </a:p>
          <a:p>
            <a:pPr algn="just">
              <a:buFont typeface="Arial" panose="020B0604020202020204" pitchFamily="34" charset="0"/>
              <a:buChar char="•"/>
            </a:pPr>
            <a:r>
              <a:rPr lang="fr-FR" b="1" dirty="0">
                <a:latin typeface="Open Sans"/>
              </a:rPr>
              <a:t>L’Œuf aux trèfles (1902)</a:t>
            </a:r>
            <a:endParaRPr lang="fr-FR" dirty="0">
              <a:latin typeface="Open Sans"/>
            </a:endParaRPr>
          </a:p>
          <a:p>
            <a:pPr algn="just">
              <a:buFont typeface="Arial" panose="020B0604020202020204" pitchFamily="34" charset="0"/>
              <a:buChar char="•"/>
            </a:pPr>
            <a:r>
              <a:rPr lang="fr-FR" b="1" dirty="0">
                <a:latin typeface="Open Sans"/>
              </a:rPr>
              <a:t>L’Œuf à la cathédrale </a:t>
            </a:r>
            <a:r>
              <a:rPr lang="fr-FR" b="1" dirty="0" err="1">
                <a:latin typeface="Open Sans"/>
              </a:rPr>
              <a:t>Uspensky</a:t>
            </a:r>
            <a:r>
              <a:rPr lang="fr-FR" b="1" dirty="0">
                <a:latin typeface="Open Sans"/>
              </a:rPr>
              <a:t> (1906)</a:t>
            </a:r>
            <a:endParaRPr lang="fr-FR" dirty="0">
              <a:latin typeface="Open Sans"/>
            </a:endParaRPr>
          </a:p>
          <a:p>
            <a:pPr algn="just">
              <a:buFont typeface="Arial" panose="020B0604020202020204" pitchFamily="34" charset="0"/>
              <a:buChar char="•"/>
            </a:pPr>
            <a:r>
              <a:rPr lang="fr-FR" b="1" dirty="0">
                <a:latin typeface="Open Sans"/>
              </a:rPr>
              <a:t>L’Œuf au palais d’Alexandre (1908)</a:t>
            </a:r>
            <a:endParaRPr lang="fr-FR" dirty="0">
              <a:latin typeface="Open Sans"/>
            </a:endParaRPr>
          </a:p>
          <a:p>
            <a:pPr algn="just">
              <a:buFont typeface="Arial" panose="020B0604020202020204" pitchFamily="34" charset="0"/>
              <a:buChar char="•"/>
            </a:pPr>
            <a:r>
              <a:rPr lang="fr-FR" b="1" dirty="0">
                <a:latin typeface="Open Sans"/>
              </a:rPr>
              <a:t>L’Œuf au </a:t>
            </a:r>
            <a:r>
              <a:rPr lang="fr-FR" b="1" dirty="0" err="1">
                <a:latin typeface="Open Sans"/>
              </a:rPr>
              <a:t>Standart</a:t>
            </a:r>
            <a:r>
              <a:rPr lang="fr-FR" b="1" dirty="0">
                <a:latin typeface="Open Sans"/>
              </a:rPr>
              <a:t> (1909)</a:t>
            </a:r>
            <a:endParaRPr lang="fr-FR" dirty="0">
              <a:latin typeface="Open Sans"/>
            </a:endParaRPr>
          </a:p>
          <a:p>
            <a:pPr algn="just">
              <a:buFont typeface="Arial" panose="020B0604020202020204" pitchFamily="34" charset="0"/>
              <a:buChar char="•"/>
            </a:pPr>
            <a:r>
              <a:rPr lang="fr-FR" b="1" dirty="0">
                <a:latin typeface="Open Sans"/>
              </a:rPr>
              <a:t>L’Œuf équestre du tsar Alexandre III (1910)</a:t>
            </a:r>
            <a:endParaRPr lang="fr-FR" dirty="0">
              <a:latin typeface="Open Sans"/>
            </a:endParaRPr>
          </a:p>
          <a:p>
            <a:pPr algn="just">
              <a:buFont typeface="Arial" panose="020B0604020202020204" pitchFamily="34" charset="0"/>
              <a:buChar char="•"/>
            </a:pPr>
            <a:r>
              <a:rPr lang="fr-FR" b="1" dirty="0">
                <a:latin typeface="Open Sans"/>
              </a:rPr>
              <a:t>L’Œuf du tricentenaire des Romanov (1913)</a:t>
            </a:r>
            <a:endParaRPr lang="fr-FR" dirty="0">
              <a:latin typeface="Open Sans"/>
            </a:endParaRPr>
          </a:p>
          <a:p>
            <a:pPr algn="just">
              <a:buFont typeface="Arial" panose="020B0604020202020204" pitchFamily="34" charset="0"/>
              <a:buChar char="•"/>
            </a:pPr>
            <a:r>
              <a:rPr lang="fr-FR" b="1" dirty="0">
                <a:latin typeface="Open Sans"/>
              </a:rPr>
              <a:t>L’Œuf militaire en acier (1916)</a:t>
            </a:r>
            <a:endParaRPr lang="fr-FR" dirty="0">
              <a:latin typeface="Open Sans"/>
            </a:endParaRPr>
          </a:p>
          <a:p>
            <a:pPr algn="just"/>
            <a:r>
              <a:rPr lang="fr-FR" dirty="0">
                <a:latin typeface="Open Sans"/>
              </a:rPr>
              <a:t>3 autres œufs sont dans les collections de la reine d’Angleterre, achetés par le roi George V et la reine Mary, grands admirateurs des objets Fabergé. Aujourd’hui ils sont la propriété de </a:t>
            </a:r>
            <a:r>
              <a:rPr lang="fr-FR" b="1" dirty="0">
                <a:latin typeface="Open Sans"/>
              </a:rPr>
              <a:t>la reine Elisabeth II</a:t>
            </a:r>
            <a:r>
              <a:rPr lang="fr-FR" dirty="0">
                <a:latin typeface="Open Sans"/>
              </a:rPr>
              <a:t>, qui possède beaucoup d’autres objets Fabergé :</a:t>
            </a:r>
          </a:p>
          <a:p>
            <a:pPr algn="just">
              <a:buFont typeface="Arial" panose="020B0604020202020204" pitchFamily="34" charset="0"/>
              <a:buChar char="•"/>
            </a:pPr>
            <a:r>
              <a:rPr lang="fr-FR" b="1" dirty="0">
                <a:latin typeface="Open Sans"/>
              </a:rPr>
              <a:t>L’Œuf au panier de fleurs sauvages (1901)</a:t>
            </a:r>
            <a:endParaRPr lang="fr-FR" dirty="0">
              <a:latin typeface="Open Sans"/>
            </a:endParaRPr>
          </a:p>
          <a:p>
            <a:pPr algn="just">
              <a:buFont typeface="Arial" panose="020B0604020202020204" pitchFamily="34" charset="0"/>
              <a:buChar char="•"/>
            </a:pPr>
            <a:r>
              <a:rPr lang="fr-FR" b="1" dirty="0">
                <a:latin typeface="Open Sans"/>
              </a:rPr>
              <a:t>L’Œuf à la colonnade (1910)</a:t>
            </a:r>
            <a:endParaRPr lang="fr-FR" dirty="0">
              <a:latin typeface="Open Sans"/>
            </a:endParaRPr>
          </a:p>
          <a:p>
            <a:pPr algn="just">
              <a:buFont typeface="Arial" panose="020B0604020202020204" pitchFamily="34" charset="0"/>
              <a:buChar char="•"/>
            </a:pPr>
            <a:r>
              <a:rPr lang="fr-FR" b="1" dirty="0">
                <a:latin typeface="Open Sans"/>
              </a:rPr>
              <a:t>L’Œuf Mosaïque (1914)</a:t>
            </a:r>
            <a:endParaRPr lang="fr-FR" b="0" i="0" dirty="0">
              <a:effectLst/>
              <a:latin typeface="Open Sans"/>
            </a:endParaRPr>
          </a:p>
        </p:txBody>
      </p:sp>
    </p:spTree>
    <p:extLst>
      <p:ext uri="{BB962C8B-B14F-4D97-AF65-F5344CB8AC3E}">
        <p14:creationId xmlns:p14="http://schemas.microsoft.com/office/powerpoint/2010/main" val="2213330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Ã©sultat de recherche d'images pour &quot;oeuf fabergÃ© au coucou&quot;"/>
          <p:cNvPicPr>
            <a:picLocks noChangeAspect="1" noChangeArrowheads="1"/>
          </p:cNvPicPr>
          <p:nvPr/>
        </p:nvPicPr>
        <p:blipFill rotWithShape="1">
          <a:blip r:embed="rId2">
            <a:extLst>
              <a:ext uri="{28A0092B-C50C-407E-A947-70E740481C1C}">
                <a14:useLocalDpi xmlns:a14="http://schemas.microsoft.com/office/drawing/2010/main" val="0"/>
              </a:ext>
            </a:extLst>
          </a:blip>
          <a:srcRect t="6157"/>
          <a:stretch/>
        </p:blipFill>
        <p:spPr bwMode="auto">
          <a:xfrm>
            <a:off x="391885" y="0"/>
            <a:ext cx="5042263"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363430" y="6488668"/>
            <a:ext cx="2855333" cy="369332"/>
          </a:xfrm>
          <a:prstGeom prst="rect">
            <a:avLst/>
          </a:prstGeom>
        </p:spPr>
        <p:txBody>
          <a:bodyPr wrap="none">
            <a:spAutoFit/>
          </a:bodyPr>
          <a:lstStyle/>
          <a:p>
            <a:pPr algn="just">
              <a:buFont typeface="Arial" panose="020B0604020202020204" pitchFamily="34" charset="0"/>
              <a:buChar char="•"/>
            </a:pPr>
            <a:r>
              <a:rPr lang="fr-FR" b="1" dirty="0">
                <a:latin typeface="Open Sans"/>
              </a:rPr>
              <a:t>L’Œuf au coucou (1900)</a:t>
            </a:r>
            <a:endParaRPr lang="fr-FR" dirty="0">
              <a:latin typeface="Open Sans"/>
            </a:endParaRPr>
          </a:p>
        </p:txBody>
      </p:sp>
      <p:pic>
        <p:nvPicPr>
          <p:cNvPr id="3076" name="Picture 4" descr="RÃ©sultat de recherche d'images pour &quot;oeuf fabergÃ© equestre&quot;"/>
          <p:cNvPicPr>
            <a:picLocks noChangeAspect="1" noChangeArrowheads="1"/>
          </p:cNvPicPr>
          <p:nvPr/>
        </p:nvPicPr>
        <p:blipFill rotWithShape="1">
          <a:blip r:embed="rId3">
            <a:extLst>
              <a:ext uri="{28A0092B-C50C-407E-A947-70E740481C1C}">
                <a14:useLocalDpi xmlns:a14="http://schemas.microsoft.com/office/drawing/2010/main" val="0"/>
              </a:ext>
            </a:extLst>
          </a:blip>
          <a:srcRect l="3788" t="4055" r="5050" b="3237"/>
          <a:stretch/>
        </p:blipFill>
        <p:spPr bwMode="auto">
          <a:xfrm>
            <a:off x="6740434" y="0"/>
            <a:ext cx="4924697"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6740434" y="109249"/>
            <a:ext cx="4924233" cy="369332"/>
          </a:xfrm>
          <a:prstGeom prst="rect">
            <a:avLst/>
          </a:prstGeom>
        </p:spPr>
        <p:txBody>
          <a:bodyPr wrap="none">
            <a:spAutoFit/>
          </a:bodyPr>
          <a:lstStyle/>
          <a:p>
            <a:pPr algn="just">
              <a:buFont typeface="Arial" panose="020B0604020202020204" pitchFamily="34" charset="0"/>
              <a:buChar char="•"/>
            </a:pPr>
            <a:r>
              <a:rPr lang="fr-FR" b="1" dirty="0">
                <a:latin typeface="Open Sans"/>
              </a:rPr>
              <a:t>L’Œuf équestre du tsar Alexandre III (1910)</a:t>
            </a:r>
            <a:endParaRPr lang="fr-FR" dirty="0">
              <a:latin typeface="Open Sans"/>
            </a:endParaRPr>
          </a:p>
        </p:txBody>
      </p:sp>
    </p:spTree>
    <p:extLst>
      <p:ext uri="{BB962C8B-B14F-4D97-AF65-F5344CB8AC3E}">
        <p14:creationId xmlns:p14="http://schemas.microsoft.com/office/powerpoint/2010/main" val="10141413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2069" y="464127"/>
            <a:ext cx="11861074" cy="2862322"/>
          </a:xfrm>
          <a:prstGeom prst="rect">
            <a:avLst/>
          </a:prstGeom>
        </p:spPr>
        <p:txBody>
          <a:bodyPr wrap="square">
            <a:spAutoFit/>
          </a:bodyPr>
          <a:lstStyle/>
          <a:p>
            <a:pPr algn="just"/>
            <a:r>
              <a:rPr lang="fr-FR" dirty="0">
                <a:latin typeface="Open Sans"/>
              </a:rPr>
              <a:t>De nombreux autres œufs sont la possession de collectionneurs en France, en Angleterre, en Allemagne, au Qatar, aux Etats-Unis ou en Suisse, comme le magnifique </a:t>
            </a:r>
            <a:r>
              <a:rPr lang="fr-FR" b="1" dirty="0">
                <a:latin typeface="Open Sans"/>
              </a:rPr>
              <a:t>Œuf au Paon (1908), l’Œuf au cygne (1906) et l’Œuf </a:t>
            </a:r>
            <a:r>
              <a:rPr lang="fr-FR" b="1" dirty="0" err="1">
                <a:latin typeface="Open Sans"/>
              </a:rPr>
              <a:t>Youssopov</a:t>
            </a:r>
            <a:r>
              <a:rPr lang="fr-FR" b="1" dirty="0">
                <a:latin typeface="Open Sans"/>
              </a:rPr>
              <a:t> (1907)</a:t>
            </a:r>
            <a:r>
              <a:rPr lang="fr-FR" dirty="0">
                <a:latin typeface="Open Sans"/>
              </a:rPr>
              <a:t> propriétés de la </a:t>
            </a:r>
            <a:r>
              <a:rPr lang="fr-FR" b="1" dirty="0">
                <a:latin typeface="Open Sans"/>
              </a:rPr>
              <a:t>Fondation Edouard et Maurice Sandoz</a:t>
            </a:r>
            <a:r>
              <a:rPr lang="fr-FR" dirty="0" smtClean="0">
                <a:latin typeface="Open Sans"/>
              </a:rPr>
              <a:t>.</a:t>
            </a:r>
          </a:p>
          <a:p>
            <a:pPr algn="just"/>
            <a:endParaRPr lang="fr-FR" dirty="0">
              <a:latin typeface="Open Sans"/>
            </a:endParaRPr>
          </a:p>
          <a:p>
            <a:pPr algn="just"/>
            <a:r>
              <a:rPr lang="fr-FR" dirty="0">
                <a:latin typeface="Open Sans"/>
              </a:rPr>
              <a:t>   La collection de </a:t>
            </a:r>
            <a:r>
              <a:rPr lang="fr-FR" b="1" dirty="0" err="1">
                <a:latin typeface="Open Sans"/>
              </a:rPr>
              <a:t>Mathilda</a:t>
            </a:r>
            <a:r>
              <a:rPr lang="fr-FR" b="1" dirty="0">
                <a:latin typeface="Open Sans"/>
              </a:rPr>
              <a:t> </a:t>
            </a:r>
            <a:r>
              <a:rPr lang="fr-FR" b="1" dirty="0" err="1">
                <a:latin typeface="Open Sans"/>
              </a:rPr>
              <a:t>Gelding</a:t>
            </a:r>
            <a:r>
              <a:rPr lang="fr-FR" b="1" dirty="0">
                <a:latin typeface="Open Sans"/>
              </a:rPr>
              <a:t> Gray</a:t>
            </a:r>
            <a:r>
              <a:rPr lang="fr-FR" dirty="0">
                <a:latin typeface="Open Sans"/>
              </a:rPr>
              <a:t> peut être admirée au </a:t>
            </a:r>
            <a:r>
              <a:rPr lang="fr-FR" dirty="0" err="1">
                <a:latin typeface="Open Sans"/>
              </a:rPr>
              <a:t>Métropolitan</a:t>
            </a:r>
            <a:r>
              <a:rPr lang="fr-FR" dirty="0">
                <a:latin typeface="Open Sans"/>
              </a:rPr>
              <a:t> Museum of Art de New-York :</a:t>
            </a:r>
          </a:p>
          <a:p>
            <a:pPr algn="just">
              <a:buFont typeface="Arial" panose="020B0604020202020204" pitchFamily="34" charset="0"/>
              <a:buChar char="•"/>
            </a:pPr>
            <a:r>
              <a:rPr lang="fr-FR" b="1" dirty="0">
                <a:latin typeface="Open Sans"/>
              </a:rPr>
              <a:t>L’Œuf napoléonien (1912)</a:t>
            </a:r>
            <a:endParaRPr lang="fr-FR" dirty="0">
              <a:latin typeface="Open Sans"/>
            </a:endParaRPr>
          </a:p>
          <a:p>
            <a:pPr algn="just">
              <a:buFont typeface="Arial" panose="020B0604020202020204" pitchFamily="34" charset="0"/>
              <a:buChar char="•"/>
            </a:pPr>
            <a:r>
              <a:rPr lang="fr-FR" b="1" dirty="0">
                <a:latin typeface="Open Sans"/>
              </a:rPr>
              <a:t>L’Œuf du Caucase (1893)</a:t>
            </a:r>
            <a:endParaRPr lang="fr-FR" dirty="0">
              <a:latin typeface="Open Sans"/>
            </a:endParaRPr>
          </a:p>
          <a:p>
            <a:pPr algn="just">
              <a:buFont typeface="Arial" panose="020B0604020202020204" pitchFamily="34" charset="0"/>
              <a:buChar char="•"/>
            </a:pPr>
            <a:r>
              <a:rPr lang="fr-FR" b="1" dirty="0">
                <a:latin typeface="Open Sans"/>
              </a:rPr>
              <a:t>L’Œuf aux Palais danois (1890)</a:t>
            </a:r>
            <a:endParaRPr lang="fr-FR" dirty="0">
              <a:latin typeface="Open Sans"/>
            </a:endParaRPr>
          </a:p>
          <a:p>
            <a:pPr algn="just"/>
            <a:r>
              <a:rPr lang="fr-FR" dirty="0">
                <a:latin typeface="Open Sans"/>
              </a:rPr>
              <a:t>   Un œuf inachevé a été retrouvé, celui de 1917. Jamais présenté à tsarine, il est très émouvant car un hommage à son fils :</a:t>
            </a:r>
            <a:endParaRPr lang="fr-FR" b="0" i="0" dirty="0">
              <a:effectLst/>
              <a:latin typeface="Open Sans"/>
            </a:endParaRPr>
          </a:p>
        </p:txBody>
      </p:sp>
      <p:sp>
        <p:nvSpPr>
          <p:cNvPr id="3" name="Rectangle 2"/>
          <p:cNvSpPr/>
          <p:nvPr/>
        </p:nvSpPr>
        <p:spPr>
          <a:xfrm>
            <a:off x="56606" y="3326449"/>
            <a:ext cx="12192000" cy="3693319"/>
          </a:xfrm>
          <a:prstGeom prst="rect">
            <a:avLst/>
          </a:prstGeom>
        </p:spPr>
        <p:txBody>
          <a:bodyPr wrap="square">
            <a:spAutoFit/>
          </a:bodyPr>
          <a:lstStyle/>
          <a:p>
            <a:pPr algn="just">
              <a:buFont typeface="Arial" panose="020B0604020202020204" pitchFamily="34" charset="0"/>
              <a:buChar char="•"/>
            </a:pPr>
            <a:r>
              <a:rPr lang="fr-FR" b="1" dirty="0">
                <a:latin typeface="Open Sans"/>
              </a:rPr>
              <a:t>L’Œuf de la Constellation (1917)</a:t>
            </a:r>
            <a:endParaRPr lang="fr-FR" dirty="0">
              <a:latin typeface="Open Sans"/>
            </a:endParaRPr>
          </a:p>
          <a:p>
            <a:pPr algn="just"/>
            <a:r>
              <a:rPr lang="fr-FR" dirty="0">
                <a:latin typeface="Open Sans"/>
              </a:rPr>
              <a:t>   Sur les 50 œufs impériaux, </a:t>
            </a:r>
            <a:r>
              <a:rPr lang="fr-FR" b="1" dirty="0">
                <a:latin typeface="Open Sans"/>
              </a:rPr>
              <a:t>8 demeurent introuvables</a:t>
            </a:r>
            <a:r>
              <a:rPr lang="fr-FR" dirty="0">
                <a:latin typeface="Open Sans"/>
              </a:rPr>
              <a:t>. Depuis la Révolution, ils ont disparu sans laisser de trace, sans doute cachés quelque part, attendant d’être découverts…</a:t>
            </a:r>
          </a:p>
          <a:p>
            <a:pPr algn="just">
              <a:buFont typeface="Arial" panose="020B0604020202020204" pitchFamily="34" charset="0"/>
              <a:buChar char="•"/>
            </a:pPr>
            <a:r>
              <a:rPr lang="fr-FR" b="1" dirty="0">
                <a:latin typeface="Open Sans"/>
              </a:rPr>
              <a:t>L’Œuf à la poule dans un panier (1886)</a:t>
            </a:r>
            <a:endParaRPr lang="fr-FR" dirty="0">
              <a:latin typeface="Open Sans"/>
            </a:endParaRPr>
          </a:p>
          <a:p>
            <a:pPr algn="just">
              <a:buFont typeface="Arial" panose="020B0604020202020204" pitchFamily="34" charset="0"/>
              <a:buChar char="•"/>
            </a:pPr>
            <a:r>
              <a:rPr lang="fr-FR" b="1" dirty="0">
                <a:latin typeface="Open Sans"/>
              </a:rPr>
              <a:t>L’Œuf à l’ange (1888)</a:t>
            </a:r>
            <a:endParaRPr lang="fr-FR" dirty="0">
              <a:latin typeface="Open Sans"/>
            </a:endParaRPr>
          </a:p>
          <a:p>
            <a:pPr algn="just">
              <a:buFont typeface="Arial" panose="020B0604020202020204" pitchFamily="34" charset="0"/>
              <a:buChar char="•"/>
            </a:pPr>
            <a:r>
              <a:rPr lang="fr-FR" b="1" dirty="0">
                <a:latin typeface="Open Sans"/>
              </a:rPr>
              <a:t>L’Œuf aux perles (1889)</a:t>
            </a:r>
            <a:endParaRPr lang="fr-FR" dirty="0">
              <a:latin typeface="Open Sans"/>
            </a:endParaRPr>
          </a:p>
          <a:p>
            <a:pPr algn="just">
              <a:buFont typeface="Arial" panose="020B0604020202020204" pitchFamily="34" charset="0"/>
              <a:buChar char="•"/>
            </a:pPr>
            <a:r>
              <a:rPr lang="fr-FR" b="1" dirty="0">
                <a:latin typeface="Open Sans"/>
              </a:rPr>
              <a:t>L’Œuf aux portraits d’Alexandre III (1896)</a:t>
            </a:r>
            <a:endParaRPr lang="fr-FR" dirty="0">
              <a:latin typeface="Open Sans"/>
            </a:endParaRPr>
          </a:p>
          <a:p>
            <a:pPr algn="just">
              <a:buFont typeface="Arial" panose="020B0604020202020204" pitchFamily="34" charset="0"/>
              <a:buChar char="•"/>
            </a:pPr>
            <a:r>
              <a:rPr lang="fr-FR" b="1" dirty="0">
                <a:latin typeface="Open Sans"/>
              </a:rPr>
              <a:t>L’Œuf mauve (1897) sauf la surprise conservée dans la Collection </a:t>
            </a:r>
            <a:r>
              <a:rPr lang="fr-FR" b="1" dirty="0" err="1">
                <a:latin typeface="Open Sans"/>
              </a:rPr>
              <a:t>Vekselberg</a:t>
            </a:r>
            <a:endParaRPr lang="fr-FR" dirty="0">
              <a:latin typeface="Open Sans"/>
            </a:endParaRPr>
          </a:p>
          <a:p>
            <a:pPr algn="just">
              <a:buFont typeface="Arial" panose="020B0604020202020204" pitchFamily="34" charset="0"/>
              <a:buChar char="•"/>
            </a:pPr>
            <a:r>
              <a:rPr lang="fr-FR" b="1" dirty="0">
                <a:latin typeface="Open Sans"/>
              </a:rPr>
              <a:t>L’Œuf empire néphrite (1902)</a:t>
            </a:r>
            <a:endParaRPr lang="fr-FR" dirty="0">
              <a:latin typeface="Open Sans"/>
            </a:endParaRPr>
          </a:p>
          <a:p>
            <a:pPr algn="just">
              <a:buFont typeface="Arial" panose="020B0604020202020204" pitchFamily="34" charset="0"/>
              <a:buChar char="•"/>
            </a:pPr>
            <a:r>
              <a:rPr lang="fr-FR" b="1" dirty="0">
                <a:latin typeface="Open Sans"/>
              </a:rPr>
              <a:t>L’Œuf du Jubilé danois (1903)</a:t>
            </a:r>
            <a:endParaRPr lang="fr-FR" dirty="0">
              <a:latin typeface="Open Sans"/>
            </a:endParaRPr>
          </a:p>
          <a:p>
            <a:pPr algn="just">
              <a:buFont typeface="Arial" panose="020B0604020202020204" pitchFamily="34" charset="0"/>
              <a:buChar char="•"/>
            </a:pPr>
            <a:r>
              <a:rPr lang="fr-FR" b="1" dirty="0">
                <a:latin typeface="Open Sans"/>
              </a:rPr>
              <a:t>L’Œuf commémoratif en l’honneur du tsar Alexandre III</a:t>
            </a:r>
            <a:endParaRPr lang="fr-FR" dirty="0">
              <a:latin typeface="Open Sans"/>
            </a:endParaRPr>
          </a:p>
          <a:p>
            <a:pPr algn="just"/>
            <a:r>
              <a:rPr lang="fr-FR" dirty="0">
                <a:latin typeface="Open Sans"/>
              </a:rPr>
              <a:t>   Aujourd’hui encore, de nombreuses pièces Fabergé surgissent aux enchères presque chaque jour dans le monde !</a:t>
            </a:r>
          </a:p>
          <a:p>
            <a:pPr algn="just"/>
            <a:r>
              <a:rPr lang="fr-FR" dirty="0">
                <a:solidFill>
                  <a:srgbClr val="464646"/>
                </a:solidFill>
                <a:latin typeface="Open Sans"/>
              </a:rPr>
              <a:t> </a:t>
            </a:r>
            <a:endParaRPr lang="fr-FR" b="0" i="0" dirty="0">
              <a:solidFill>
                <a:srgbClr val="464646"/>
              </a:solidFill>
              <a:effectLst/>
              <a:latin typeface="Open Sans"/>
            </a:endParaRPr>
          </a:p>
        </p:txBody>
      </p:sp>
    </p:spTree>
    <p:extLst>
      <p:ext uri="{BB962C8B-B14F-4D97-AF65-F5344CB8AC3E}">
        <p14:creationId xmlns:p14="http://schemas.microsoft.com/office/powerpoint/2010/main" val="34111593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912000"/>
          </a:xfrm>
          <a:prstGeom prst="rect">
            <a:avLst/>
          </a:prstGeom>
        </p:spPr>
      </p:pic>
      <p:pic>
        <p:nvPicPr>
          <p:cNvPr id="1028" name="Picture 4" descr="RÃ©sultat de recherche d'images pour &quot;oeuf de fabergÃ© gif&quot;"/>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312126" y="1409382"/>
            <a:ext cx="7654834" cy="409214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049486" y="4758161"/>
            <a:ext cx="3984171" cy="646331"/>
          </a:xfrm>
          <a:prstGeom prst="rect">
            <a:avLst/>
          </a:prstGeom>
        </p:spPr>
        <p:style>
          <a:lnRef idx="1">
            <a:schemeClr val="accent4"/>
          </a:lnRef>
          <a:fillRef idx="2">
            <a:schemeClr val="accent4"/>
          </a:fillRef>
          <a:effectRef idx="1">
            <a:schemeClr val="accent4"/>
          </a:effectRef>
          <a:fontRef idx="minor">
            <a:schemeClr val="dk1"/>
          </a:fontRef>
        </p:style>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fr-FR" sz="3600" b="1" dirty="0" smtClean="0">
                <a:ln>
                  <a:solidFill>
                    <a:schemeClr val="accent1">
                      <a:lumMod val="75000"/>
                    </a:schemeClr>
                  </a:solidFill>
                </a:ln>
                <a:solidFill>
                  <a:srgbClr val="FF0000"/>
                </a:solidFill>
                <a:latin typeface="Script MT Bold" panose="03040602040607080904" pitchFamily="66" charset="0"/>
              </a:rPr>
              <a:t>A Bientôt …!!!</a:t>
            </a:r>
            <a:endParaRPr lang="fr-FR" sz="3600" b="1" dirty="0">
              <a:ln>
                <a:solidFill>
                  <a:schemeClr val="accent1">
                    <a:lumMod val="75000"/>
                  </a:schemeClr>
                </a:solidFill>
              </a:ln>
              <a:solidFill>
                <a:srgbClr val="FF0000"/>
              </a:solidFill>
              <a:latin typeface="Script MT Bold" panose="03040602040607080904" pitchFamily="66" charset="0"/>
            </a:endParaRPr>
          </a:p>
        </p:txBody>
      </p:sp>
      <p:sp>
        <p:nvSpPr>
          <p:cNvPr id="4" name="ZoneTexte 3"/>
          <p:cNvSpPr txBox="1"/>
          <p:nvPr/>
        </p:nvSpPr>
        <p:spPr>
          <a:xfrm>
            <a:off x="2429692" y="1589344"/>
            <a:ext cx="3548743" cy="369332"/>
          </a:xfrm>
          <a:prstGeom prst="rect">
            <a:avLst/>
          </a:prstGeom>
          <a:noFill/>
        </p:spPr>
        <p:txBody>
          <a:bodyPr wrap="square" rtlCol="0">
            <a:spAutoFit/>
          </a:bodyPr>
          <a:lstStyle/>
          <a:p>
            <a:r>
              <a:rPr lang="fr-FR" dirty="0" smtClean="0">
                <a:solidFill>
                  <a:srgbClr val="FF0000"/>
                </a:solidFill>
              </a:rPr>
              <a:t>Commentaires et photos du NET</a:t>
            </a:r>
            <a:r>
              <a:rPr lang="fr-FR" dirty="0" smtClean="0"/>
              <a:t>.</a:t>
            </a:r>
            <a:endParaRPr lang="fr-FR" dirty="0"/>
          </a:p>
        </p:txBody>
      </p:sp>
      <p:sp>
        <p:nvSpPr>
          <p:cNvPr id="5" name="ZoneTexte 4"/>
          <p:cNvSpPr txBox="1"/>
          <p:nvPr/>
        </p:nvSpPr>
        <p:spPr>
          <a:xfrm>
            <a:off x="7445828" y="1589344"/>
            <a:ext cx="2181498" cy="369332"/>
          </a:xfrm>
          <a:prstGeom prst="rect">
            <a:avLst/>
          </a:prstGeom>
          <a:noFill/>
        </p:spPr>
        <p:txBody>
          <a:bodyPr wrap="square" rtlCol="0">
            <a:spAutoFit/>
          </a:bodyPr>
          <a:lstStyle/>
          <a:p>
            <a:r>
              <a:rPr lang="fr-FR" dirty="0" smtClean="0">
                <a:solidFill>
                  <a:srgbClr val="FF0000"/>
                </a:solidFill>
              </a:rPr>
              <a:t>Fait le: 18 Juin 2019</a:t>
            </a:r>
            <a:endParaRPr lang="fr-FR" dirty="0">
              <a:solidFill>
                <a:srgbClr val="FF0000"/>
              </a:solidFill>
            </a:endParaRPr>
          </a:p>
        </p:txBody>
      </p:sp>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8249" y="5096300"/>
            <a:ext cx="1298448" cy="1444752"/>
          </a:xfrm>
          <a:prstGeom prst="rect">
            <a:avLst/>
          </a:prstGeom>
        </p:spPr>
      </p:pic>
    </p:spTree>
    <p:extLst>
      <p:ext uri="{BB962C8B-B14F-4D97-AF65-F5344CB8AC3E}">
        <p14:creationId xmlns:p14="http://schemas.microsoft.com/office/powerpoint/2010/main" val="14888484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docProps/app.xml><?xml version="1.0" encoding="utf-8"?>
<Properties xmlns="http://schemas.openxmlformats.org/officeDocument/2006/extended-properties" xmlns:vt="http://schemas.openxmlformats.org/officeDocument/2006/docPropsVTypes">
  <Template>Office Theme</Template>
  <TotalTime>133</TotalTime>
  <Words>2037</Words>
  <Application>Microsoft Office PowerPoint</Application>
  <PresentationFormat>Grand écran</PresentationFormat>
  <Paragraphs>103</Paragraphs>
  <Slides>20</Slides>
  <Notes>0</Notes>
  <HiddenSlides>0</HiddenSlides>
  <MMClips>0</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20</vt:i4>
      </vt:variant>
    </vt:vector>
  </HeadingPairs>
  <TitlesOfParts>
    <vt:vector size="29" baseType="lpstr">
      <vt:lpstr>Arial</vt:lpstr>
      <vt:lpstr>Calibri</vt:lpstr>
      <vt:lpstr>Calibri Light</vt:lpstr>
      <vt:lpstr>gotham xnarrow ssm a</vt:lpstr>
      <vt:lpstr>Open Sans</vt:lpstr>
      <vt:lpstr>ProximaNova</vt:lpstr>
      <vt:lpstr>Script MT Bold</vt:lpstr>
      <vt:lpstr>Verdana</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9</cp:revision>
  <dcterms:created xsi:type="dcterms:W3CDTF">2019-06-18T19:23:39Z</dcterms:created>
  <dcterms:modified xsi:type="dcterms:W3CDTF">2024-02-20T12:12:39Z</dcterms:modified>
</cp:coreProperties>
</file>