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1" r:id="rId6"/>
    <p:sldId id="347" r:id="rId7"/>
    <p:sldId id="348" r:id="rId8"/>
    <p:sldId id="349" r:id="rId9"/>
    <p:sldId id="351" r:id="rId10"/>
    <p:sldId id="350" r:id="rId11"/>
    <p:sldId id="352" r:id="rId12"/>
    <p:sldId id="297" r:id="rId13"/>
    <p:sldId id="279" r:id="rId14"/>
    <p:sldId id="264" r:id="rId15"/>
    <p:sldId id="267" r:id="rId16"/>
    <p:sldId id="269" r:id="rId17"/>
    <p:sldId id="265" r:id="rId18"/>
    <p:sldId id="309" r:id="rId19"/>
    <p:sldId id="344" r:id="rId20"/>
    <p:sldId id="343" r:id="rId21"/>
    <p:sldId id="266" r:id="rId22"/>
    <p:sldId id="272" r:id="rId23"/>
    <p:sldId id="275" r:id="rId24"/>
    <p:sldId id="277" r:id="rId25"/>
    <p:sldId id="268" r:id="rId26"/>
    <p:sldId id="278" r:id="rId27"/>
    <p:sldId id="280" r:id="rId28"/>
    <p:sldId id="270" r:id="rId29"/>
    <p:sldId id="271" r:id="rId30"/>
    <p:sldId id="281" r:id="rId31"/>
    <p:sldId id="282" r:id="rId32"/>
    <p:sldId id="314" r:id="rId33"/>
    <p:sldId id="313" r:id="rId34"/>
    <p:sldId id="323" r:id="rId35"/>
    <p:sldId id="315" r:id="rId36"/>
    <p:sldId id="327" r:id="rId37"/>
    <p:sldId id="321" r:id="rId38"/>
    <p:sldId id="332" r:id="rId39"/>
    <p:sldId id="334" r:id="rId40"/>
    <p:sldId id="317" r:id="rId41"/>
    <p:sldId id="318" r:id="rId42"/>
    <p:sldId id="354" r:id="rId43"/>
    <p:sldId id="320" r:id="rId44"/>
    <p:sldId id="322" r:id="rId45"/>
    <p:sldId id="326" r:id="rId46"/>
    <p:sldId id="331" r:id="rId47"/>
    <p:sldId id="329" r:id="rId48"/>
    <p:sldId id="325" r:id="rId49"/>
    <p:sldId id="330" r:id="rId50"/>
    <p:sldId id="333" r:id="rId51"/>
    <p:sldId id="335" r:id="rId52"/>
    <p:sldId id="336" r:id="rId53"/>
    <p:sldId id="339" r:id="rId54"/>
    <p:sldId id="355" r:id="rId55"/>
    <p:sldId id="337" r:id="rId56"/>
    <p:sldId id="338" r:id="rId57"/>
    <p:sldId id="341" r:id="rId58"/>
    <p:sldId id="342" r:id="rId59"/>
    <p:sldId id="302" r:id="rId60"/>
    <p:sldId id="300" r:id="rId61"/>
    <p:sldId id="286" r:id="rId62"/>
    <p:sldId id="298" r:id="rId63"/>
    <p:sldId id="307" r:id="rId64"/>
    <p:sldId id="301" r:id="rId65"/>
    <p:sldId id="308" r:id="rId66"/>
    <p:sldId id="305" r:id="rId67"/>
    <p:sldId id="295" r:id="rId68"/>
    <p:sldId id="364" r:id="rId69"/>
    <p:sldId id="361" r:id="rId70"/>
    <p:sldId id="362" r:id="rId71"/>
    <p:sldId id="357" r:id="rId72"/>
    <p:sldId id="356" r:id="rId73"/>
    <p:sldId id="359" r:id="rId74"/>
    <p:sldId id="360" r:id="rId75"/>
    <p:sldId id="262" r:id="rId76"/>
    <p:sldId id="310" r:id="rId7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296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4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0737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56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957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48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290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25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041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194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01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55274-29FE-4703-B08D-35E3C4EE5ACE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E8BD1-4759-4262-A0DD-3158ECBA3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348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22" r="3078"/>
          <a:stretch/>
        </p:blipFill>
        <p:spPr>
          <a:xfrm>
            <a:off x="0" y="1"/>
            <a:ext cx="919595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30021" y="167440"/>
            <a:ext cx="62472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Saint-Jean-Saint-Maurice-Sur-Loire</a:t>
            </a:r>
          </a:p>
        </p:txBody>
      </p:sp>
      <p:sp>
        <p:nvSpPr>
          <p:cNvPr id="3" name="Rectangle 2"/>
          <p:cNvSpPr/>
          <p:nvPr/>
        </p:nvSpPr>
        <p:spPr>
          <a:xfrm>
            <a:off x="467591" y="919654"/>
            <a:ext cx="8323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Loire en région Auvergne-Rhône-Alpes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2343" y="1442874"/>
            <a:ext cx="90816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né de l’union de deux villages : Saint-Jean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Saint-Maurice</a:t>
            </a:r>
            <a:endParaRPr lang="fr-FR" sz="28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804" y="4579249"/>
            <a:ext cx="1266391" cy="14027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3916" y="5727514"/>
            <a:ext cx="800732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Altitude de 520m à 803m ,population environ 1200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sont 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Jeanmauriçois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Jeanmauriçoises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9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ndAc>
          <p:stSnd loop="1">
            <p:snd r:embed="rId2" name="ARCHITECTURES_1_111_001.wav"/>
          </p:stSnd>
        </p:sndAc>
      </p:transition>
    </mc:Choice>
    <mc:Fallback xmlns="">
      <p:transition spd="slow" advTm="13000">
        <p:sndAc>
          <p:stSnd loop="1">
            <p:snd r:embed="rId6" name="ARCHITECTURES_1_111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Bulle ronde 1"/>
          <p:cNvSpPr/>
          <p:nvPr/>
        </p:nvSpPr>
        <p:spPr>
          <a:xfrm>
            <a:off x="6421583" y="3190008"/>
            <a:ext cx="2722417" cy="696192"/>
          </a:xfrm>
          <a:prstGeom prst="wedgeEllipseCallout">
            <a:avLst>
              <a:gd name="adj1" fmla="val -62029"/>
              <a:gd name="adj2" fmla="val 111072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00FF00"/>
                </a:solidFill>
                <a:latin typeface="Harlow Solid Italic" panose="04030604020F02020D02" pitchFamily="82" charset="0"/>
              </a:rPr>
              <a:t>Saint Maurice</a:t>
            </a:r>
            <a:endParaRPr lang="fr-FR" sz="2400" dirty="0"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Bulle ronde 3"/>
          <p:cNvSpPr/>
          <p:nvPr/>
        </p:nvSpPr>
        <p:spPr>
          <a:xfrm>
            <a:off x="1724891" y="3190008"/>
            <a:ext cx="2119745" cy="561109"/>
          </a:xfrm>
          <a:prstGeom prst="wedgeEllipseCallout">
            <a:avLst>
              <a:gd name="adj1" fmla="val 16161"/>
              <a:gd name="adj2" fmla="val 139833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00FF00"/>
                </a:solidFill>
                <a:latin typeface="Harlow Solid Italic" panose="04030604020F02020D02" pitchFamily="82" charset="0"/>
              </a:rPr>
              <a:t>Saint jean</a:t>
            </a:r>
            <a:endParaRPr lang="fr-FR" sz="2400" dirty="0"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68292" y="230180"/>
            <a:ext cx="62039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petit village médiéval près de Roanne </a:t>
            </a:r>
          </a:p>
        </p:txBody>
      </p:sp>
      <p:sp>
        <p:nvSpPr>
          <p:cNvPr id="6" name="Rectangle 5"/>
          <p:cNvSpPr/>
          <p:nvPr/>
        </p:nvSpPr>
        <p:spPr>
          <a:xfrm>
            <a:off x="318977" y="1045135"/>
            <a:ext cx="84301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partie de Saint-Jean est la moins intéressante 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plus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touristique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correspond au village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Saint-Maurice qui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apparaît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 un cap ou un bout du monde…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41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301" y="442344"/>
            <a:ext cx="89257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Situé sur un éperon rocheux à la confluence de la Loire et du Ris Serpentin la forteresse comprenait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 donjon et un château féodal délimité par les pans de murs subsistant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67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0" t="40745" r="11324" b="16722"/>
          <a:stretch/>
        </p:blipFill>
        <p:spPr>
          <a:xfrm>
            <a:off x="5195454" y="4291445"/>
            <a:ext cx="1984008" cy="99661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9799" y="5288063"/>
            <a:ext cx="8229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centres de vie : le bourg de Saint-Maurice à caractère médiéval, niché sur un promontoire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bourg de Saint-Jean occupant un territoire moins escarpé.</a:t>
            </a:r>
          </a:p>
        </p:txBody>
      </p:sp>
    </p:spTree>
    <p:extLst>
      <p:ext uri="{BB962C8B-B14F-4D97-AF65-F5344CB8AC3E}">
        <p14:creationId xmlns:p14="http://schemas.microsoft.com/office/powerpoint/2010/main" val="36424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87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820" y="5658994"/>
            <a:ext cx="792075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et le donjon étaient protégés par une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ceinture de fortifications dont la porte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Guy de la Mure </a:t>
            </a: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74173" y="18598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</a:t>
            </a:r>
          </a:p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Guy de la Mure </a:t>
            </a:r>
          </a:p>
        </p:txBody>
      </p:sp>
    </p:spTree>
    <p:extLst>
      <p:ext uri="{BB962C8B-B14F-4D97-AF65-F5344CB8AC3E}">
        <p14:creationId xmlns:p14="http://schemas.microsoft.com/office/powerpoint/2010/main" val="44767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23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1675" y="379999"/>
            <a:ext cx="841127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à la place d’un château en bois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Il permettait de surveiller les alentours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il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fut démantelé en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1626 par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troupes de Richelieu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19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35081" y="78662"/>
            <a:ext cx="9283207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Lors de la réfection effectuée en 1989 une dalle a été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aménagée en son sommet ce qui permet aux visiteurs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 un magnifique                             point de vue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41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442344"/>
            <a:ext cx="883227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donjon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grande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tour imposante de 17 m de haut dont l’accès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trouvait au premier étage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4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63"/>
          <a:stretch/>
        </p:blipFill>
        <p:spPr>
          <a:xfrm>
            <a:off x="4555959" y="0"/>
            <a:ext cx="458804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535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33185" y="192962"/>
            <a:ext cx="55903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 vous osez monter les 85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marches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récompense sera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rendez vous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une vue à 360 degrés.</a:t>
            </a:r>
          </a:p>
        </p:txBody>
      </p:sp>
    </p:spTree>
    <p:extLst>
      <p:ext uri="{BB962C8B-B14F-4D97-AF65-F5344CB8AC3E}">
        <p14:creationId xmlns:p14="http://schemas.microsoft.com/office/powerpoint/2010/main" val="140878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368" y="5471544"/>
            <a:ext cx="823174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Belvédère  avec des points de vue du village et sur la Loire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 de la campagne environnante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8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949" y="5353845"/>
            <a:ext cx="88842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ce petit village de la Loire, union de deux bourgs Saint Jean et Saint Maurice,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trouve 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chemins de Saint-Jacques de Compostelle</a:t>
            </a:r>
          </a:p>
        </p:txBody>
      </p:sp>
    </p:spTree>
    <p:extLst>
      <p:ext uri="{BB962C8B-B14F-4D97-AF65-F5344CB8AC3E}">
        <p14:creationId xmlns:p14="http://schemas.microsoft.com/office/powerpoint/2010/main" val="335842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7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47686" y="5807471"/>
            <a:ext cx="64527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joli bourg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tranquille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partie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bien préservée.</a:t>
            </a:r>
          </a:p>
        </p:txBody>
      </p:sp>
    </p:spTree>
    <p:extLst>
      <p:ext uri="{BB962C8B-B14F-4D97-AF65-F5344CB8AC3E}">
        <p14:creationId xmlns:p14="http://schemas.microsoft.com/office/powerpoint/2010/main" val="118337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0" r="230" b="3961"/>
          <a:stretch/>
        </p:blipFill>
        <p:spPr>
          <a:xfrm>
            <a:off x="-83126" y="-11394"/>
            <a:ext cx="4862946" cy="686939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819" y="-1"/>
            <a:ext cx="4364182" cy="684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76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6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17310" y="5603068"/>
            <a:ext cx="5580374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avec tour carrée de 1592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gravé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peint sur enduit, carré,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5784" y="303706"/>
            <a:ext cx="37641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du cadran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solaire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31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5" r="3647"/>
          <a:stretch/>
        </p:blipFill>
        <p:spPr>
          <a:xfrm>
            <a:off x="-1" y="0"/>
            <a:ext cx="9184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76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5426" y="480809"/>
            <a:ext cx="48301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manoir de la Mure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Chantois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8718" y="5336462"/>
            <a:ext cx="857798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Ce manoir datant de la fin du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XVI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début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XVII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siècle est un </a:t>
            </a:r>
          </a:p>
          <a:p>
            <a:pPr algn="ctr"/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xemple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l’architecture civile Renaissance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7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72"/>
          <a:stretch/>
        </p:blipFill>
        <p:spPr>
          <a:xfrm>
            <a:off x="0" y="-15510"/>
            <a:ext cx="4665957" cy="68735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6"/>
          <a:stretch/>
        </p:blipFill>
        <p:spPr>
          <a:xfrm>
            <a:off x="4665957" y="-15510"/>
            <a:ext cx="4571561" cy="68735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427" y="5087081"/>
            <a:ext cx="861406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municipalité décida d’installer la mairie dans le manoir  en 1974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manoir aujourd’hui est le siège des amis de Saint jean Saint Maurice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78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95355" cy="685923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355" y="0"/>
            <a:ext cx="4748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3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8127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748" y="6082922"/>
            <a:ext cx="82977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fleurie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est plaisant de 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promener dans ces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80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7"/>
          <a:stretch/>
        </p:blipFill>
        <p:spPr>
          <a:xfrm>
            <a:off x="-1" y="0"/>
            <a:ext cx="422252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9" r="35143" b="6892"/>
          <a:stretch/>
        </p:blipFill>
        <p:spPr>
          <a:xfrm>
            <a:off x="4222525" y="-2"/>
            <a:ext cx="492147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76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" y="141008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invite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travers ses ruelles à découvrir ses richesses culturelles et patrimoniales au chœur de son histoire et ses monuments </a:t>
            </a:r>
          </a:p>
        </p:txBody>
      </p:sp>
    </p:spTree>
    <p:extLst>
      <p:ext uri="{BB962C8B-B14F-4D97-AF65-F5344CB8AC3E}">
        <p14:creationId xmlns:p14="http://schemas.microsoft.com/office/powerpoint/2010/main" val="49399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8547" y="5630827"/>
            <a:ext cx="81814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promener dans 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historique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un vrai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bonheur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18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812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56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1403" y="494298"/>
            <a:ext cx="43156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Maisons anciennes en pierres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97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00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36399" y="5897571"/>
            <a:ext cx="34631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mairie du village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64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44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09154" y="179154"/>
            <a:ext cx="799060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L'église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Maurice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35082" y="856262"/>
            <a:ext cx="8894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l'origine remonte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siècle, était la chapelle du château, </a:t>
            </a:r>
          </a:p>
        </p:txBody>
      </p:sp>
    </p:spTree>
    <p:extLst>
      <p:ext uri="{BB962C8B-B14F-4D97-AF65-F5344CB8AC3E}">
        <p14:creationId xmlns:p14="http://schemas.microsoft.com/office/powerpoint/2010/main" val="161998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158" y="5326072"/>
            <a:ext cx="844780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Modeste édifice de style roman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très connue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les peintures murales du cœur et de la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eprésentation de saint Jacques</a:t>
            </a:r>
          </a:p>
        </p:txBody>
      </p:sp>
    </p:spTree>
    <p:extLst>
      <p:ext uri="{BB962C8B-B14F-4D97-AF65-F5344CB8AC3E}">
        <p14:creationId xmlns:p14="http://schemas.microsoft.com/office/powerpoint/2010/main" val="405548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036" y="141146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clocher mur s’est transformé en un beffroi d’allure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monumentale ,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partie haute, ce beffroi est percé de hautes baies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l’ensemble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coiffé d’une toiture basse à 4 pans.</a:t>
            </a:r>
          </a:p>
        </p:txBody>
      </p:sp>
    </p:spTree>
    <p:extLst>
      <p:ext uri="{BB962C8B-B14F-4D97-AF65-F5344CB8AC3E}">
        <p14:creationId xmlns:p14="http://schemas.microsoft.com/office/powerpoint/2010/main" val="29106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9"/>
          <a:stretch/>
        </p:blipFill>
        <p:spPr>
          <a:xfrm>
            <a:off x="-83127" y="0"/>
            <a:ext cx="475903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7"/>
          <a:stretch/>
        </p:blipFill>
        <p:spPr>
          <a:xfrm>
            <a:off x="4675908" y="-90315"/>
            <a:ext cx="4613566" cy="694831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037" y="5502009"/>
            <a:ext cx="65047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rez-de-chaussée s’ouvre sur une belle porte en arc brisé sans linteau ni tympan entourée de trois voussures</a:t>
            </a:r>
          </a:p>
        </p:txBody>
      </p:sp>
    </p:spTree>
    <p:extLst>
      <p:ext uri="{BB962C8B-B14F-4D97-AF65-F5344CB8AC3E}">
        <p14:creationId xmlns:p14="http://schemas.microsoft.com/office/powerpoint/2010/main" val="118770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8763" y="5473005"/>
            <a:ext cx="77204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D'aspect massif et trapu, le plan de l'église s'articule autour de trois nefs et d'un transept dont les bras se terminent par un mur à trois pans.</a:t>
            </a:r>
          </a:p>
        </p:txBody>
      </p:sp>
    </p:spTree>
    <p:extLst>
      <p:ext uri="{BB962C8B-B14F-4D97-AF65-F5344CB8AC3E}">
        <p14:creationId xmlns:p14="http://schemas.microsoft.com/office/powerpoint/2010/main" val="40553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7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5707" y="5970308"/>
            <a:ext cx="77588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nef avec le cœur entièrement  couvert de fresques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03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2900" y="5270581"/>
            <a:ext cx="89153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Saint-Maurice possède un chœur entièrement couvert de fresques classées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siècle,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 de gloire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 forgé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sépare le cœur du reste de l’édifice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439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"/>
          <a:stretch/>
        </p:blipFill>
        <p:spPr>
          <a:xfrm>
            <a:off x="0" y="0"/>
            <a:ext cx="9144000" cy="687586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0277" y="5319236"/>
            <a:ext cx="88634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l’embrasure d’une fenêtre sur le mur sud de l’édifice, une autre peinture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représente Saint-Jacques et atteste que Saint-Maurice était sur le chemin de Compostelle.</a:t>
            </a:r>
          </a:p>
        </p:txBody>
      </p:sp>
    </p:spTree>
    <p:extLst>
      <p:ext uri="{BB962C8B-B14F-4D97-AF65-F5344CB8AC3E}">
        <p14:creationId xmlns:p14="http://schemas.microsoft.com/office/powerpoint/2010/main" val="138625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98"/>
          <a:stretch/>
        </p:blipFill>
        <p:spPr>
          <a:xfrm>
            <a:off x="-1" y="0"/>
            <a:ext cx="4454770" cy="686500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769" y="0"/>
            <a:ext cx="4689231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1591" y="5558135"/>
            <a:ext cx="877794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fresque dates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, elle  représente saint jacques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Vêtu en pèlerin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ompostelle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80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520045" cy="686626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045" y="-1"/>
            <a:ext cx="4623956" cy="6866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357244"/>
            <a:ext cx="8811491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artistes du moyen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â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ge ont choisi d’évoquer les légendes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Saint Maurice Saint patron du village , c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es peintures ont été mises à jour en deux temps  en 1912 et 1923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40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025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2"/>
          <a:stretch/>
        </p:blipFill>
        <p:spPr>
          <a:xfrm>
            <a:off x="4580253" y="0"/>
            <a:ext cx="456374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49478" y="5648190"/>
            <a:ext cx="706155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quelques photos pour découvrir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richesse de l’intérieur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patrimoine très riche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93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7224"/>
            <a:ext cx="4530436" cy="689522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37" y="-1"/>
            <a:ext cx="461356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5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48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812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5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218709" cy="68615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92"/>
          <a:stretch/>
        </p:blipFill>
        <p:spPr>
          <a:xfrm>
            <a:off x="4218709" y="0"/>
            <a:ext cx="49252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34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1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17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8127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67607" y="5261174"/>
            <a:ext cx="386857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cœur de l’église est séparé de la nef par une poutre de gloire</a:t>
            </a: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4574062" y="3262745"/>
            <a:ext cx="1764393" cy="25146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72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88"/>
          <a:stretch/>
        </p:blipFill>
        <p:spPr>
          <a:xfrm>
            <a:off x="4405956" y="-1"/>
            <a:ext cx="4738045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72099" y="5320514"/>
            <a:ext cx="465696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Statue équestre de Saint Maurice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brandit un étendard marqué d’une croix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4405956" cy="685800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26052" y="1781084"/>
            <a:ext cx="3753852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vielle coutume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jeunes filles qui désiraient se marier lançaient une épingle dans la queue du cheval si l’épingle restait fichée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devait se marier dans l’année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67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322618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618" y="-2"/>
            <a:ext cx="4821382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1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7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25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81416" y="5904681"/>
            <a:ext cx="29530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L’arrière de l’église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8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1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07418" y="5170208"/>
            <a:ext cx="886011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bourg a gardé sa physionomie médiévale caractéristique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ses maisons étagées resserrées dans une seconde ceinture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fortifications en passant sous le porte du Ris Serpentin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94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946" y="5862843"/>
            <a:ext cx="5636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L’arrière de la porte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Ris Serpentin</a:t>
            </a:r>
          </a:p>
        </p:txBody>
      </p:sp>
    </p:spTree>
    <p:extLst>
      <p:ext uri="{BB962C8B-B14F-4D97-AF65-F5344CB8AC3E}">
        <p14:creationId xmlns:p14="http://schemas.microsoft.com/office/powerpoint/2010/main" val="20697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37"/>
          <a:stretch/>
        </p:blipFill>
        <p:spPr>
          <a:xfrm>
            <a:off x="0" y="-25971"/>
            <a:ext cx="9144000" cy="688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73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76643" y="5949526"/>
            <a:ext cx="70166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Petites ruelles pavées habitations toute en pierres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70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89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6712" y="5977143"/>
            <a:ext cx="76851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Belles habitations d’antan constructions authentiques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55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2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49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3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83"/>
          <a:stretch/>
        </p:blipFill>
        <p:spPr>
          <a:xfrm>
            <a:off x="-36001" y="-1"/>
            <a:ext cx="9180000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27600" y="210189"/>
            <a:ext cx="30316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village d’art</a:t>
            </a:r>
          </a:p>
        </p:txBody>
      </p:sp>
      <p:sp>
        <p:nvSpPr>
          <p:cNvPr id="5" name="Rectangle 4"/>
          <p:cNvSpPr/>
          <p:nvPr/>
        </p:nvSpPr>
        <p:spPr>
          <a:xfrm>
            <a:off x="199841" y="5288340"/>
            <a:ext cx="89441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pépinière de métiers d’art a été mise en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découvrant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grandes salles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 le village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offre à ses artisans,</a:t>
            </a:r>
          </a:p>
        </p:txBody>
      </p:sp>
    </p:spTree>
    <p:extLst>
      <p:ext uri="{BB962C8B-B14F-4D97-AF65-F5344CB8AC3E}">
        <p14:creationId xmlns:p14="http://schemas.microsoft.com/office/powerpoint/2010/main" val="72905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8"/>
          <a:stretch/>
        </p:blipFill>
        <p:spPr>
          <a:xfrm>
            <a:off x="0" y="0"/>
            <a:ext cx="917659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7264" y="320569"/>
            <a:ext cx="68820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aciéramiste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 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kézako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?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désignant des personnes travaillant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fois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l’acier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la céramique.</a:t>
            </a:r>
          </a:p>
        </p:txBody>
      </p:sp>
    </p:spTree>
    <p:extLst>
      <p:ext uri="{BB962C8B-B14F-4D97-AF65-F5344CB8AC3E}">
        <p14:creationId xmlns:p14="http://schemas.microsoft.com/office/powerpoint/2010/main" val="109640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" r="3422"/>
          <a:stretch/>
        </p:blipFill>
        <p:spPr>
          <a:xfrm>
            <a:off x="-1" y="-1"/>
            <a:ext cx="9171883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691" y="331599"/>
            <a:ext cx="8915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boutique se compose de petits éléments de décoration ,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belles créations de bijoux et  nombreuses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maquettes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984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4" r="3853"/>
          <a:stretch/>
        </p:blipFill>
        <p:spPr>
          <a:xfrm>
            <a:off x="0" y="0"/>
            <a:ext cx="920457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5535" y="571320"/>
            <a:ext cx="83258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Atelier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potier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à découvrir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toute une gamme de poteries à la fois élégantes, utilitaires, et accessibles à tous.</a:t>
            </a:r>
          </a:p>
        </p:txBody>
      </p:sp>
    </p:spTree>
    <p:extLst>
      <p:ext uri="{BB962C8B-B14F-4D97-AF65-F5344CB8AC3E}">
        <p14:creationId xmlns:p14="http://schemas.microsoft.com/office/powerpoint/2010/main" val="2435029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2" r="3872"/>
          <a:stretch/>
        </p:blipFill>
        <p:spPr>
          <a:xfrm>
            <a:off x="-1" y="0"/>
            <a:ext cx="9192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0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9"/>
          <a:stretch/>
        </p:blipFill>
        <p:spPr>
          <a:xfrm>
            <a:off x="0" y="-1"/>
            <a:ext cx="9142392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6419" y="5360799"/>
            <a:ext cx="88738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Atelier de tenture,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foulards ou sacs délicats et multicolores.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spécialiste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peinture sur soie,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l’artiste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expose les ficelles de sa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passion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47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00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17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97607" y="5949525"/>
            <a:ext cx="56060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 bar restaurant  pour se restaurer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10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036" y="3850476"/>
            <a:ext cx="819842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ou plutôt les villages sont en effet réputés pour la vue qu’ils offrent sur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Loire,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bourgs très tôt occupés par les gaulois pour leur situation stratégique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village est pittoresque,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bien restauré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plein de charme, et on se replonge dans les méandres de son passé médiéval.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16343" y="6297299"/>
            <a:ext cx="37561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: Mai 2024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42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706</TotalTime>
  <Words>871</Words>
  <Application>Microsoft Office PowerPoint</Application>
  <PresentationFormat>Affichage à l'écran (4:3)</PresentationFormat>
  <Paragraphs>88</Paragraphs>
  <Slides>76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76</vt:i4>
      </vt:variant>
    </vt:vector>
  </HeadingPairs>
  <TitlesOfParts>
    <vt:vector size="81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89</cp:revision>
  <dcterms:created xsi:type="dcterms:W3CDTF">2024-05-10T16:17:16Z</dcterms:created>
  <dcterms:modified xsi:type="dcterms:W3CDTF">2024-05-21T17:16:37Z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