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257" r:id="rId3"/>
    <p:sldId id="261" r:id="rId4"/>
    <p:sldId id="262" r:id="rId5"/>
    <p:sldId id="259" r:id="rId6"/>
    <p:sldId id="278" r:id="rId7"/>
    <p:sldId id="297" r:id="rId8"/>
    <p:sldId id="293" r:id="rId9"/>
    <p:sldId id="294" r:id="rId10"/>
    <p:sldId id="295" r:id="rId11"/>
    <p:sldId id="296" r:id="rId12"/>
    <p:sldId id="298" r:id="rId13"/>
    <p:sldId id="299" r:id="rId14"/>
    <p:sldId id="300" r:id="rId15"/>
    <p:sldId id="301" r:id="rId16"/>
    <p:sldId id="302" r:id="rId17"/>
    <p:sldId id="303" r:id="rId18"/>
    <p:sldId id="304" r:id="rId19"/>
    <p:sldId id="305" r:id="rId20"/>
    <p:sldId id="306" r:id="rId21"/>
    <p:sldId id="307" r:id="rId22"/>
    <p:sldId id="308" r:id="rId23"/>
    <p:sldId id="309" r:id="rId24"/>
    <p:sldId id="310" r:id="rId25"/>
    <p:sldId id="260" r:id="rId26"/>
    <p:sldId id="311" r:id="rId27"/>
    <p:sldId id="312" r:id="rId28"/>
    <p:sldId id="313" r:id="rId29"/>
    <p:sldId id="314" r:id="rId30"/>
    <p:sldId id="315" r:id="rId31"/>
    <p:sldId id="316" r:id="rId32"/>
    <p:sldId id="317" r:id="rId33"/>
    <p:sldId id="318" r:id="rId34"/>
    <p:sldId id="323" r:id="rId35"/>
    <p:sldId id="319" r:id="rId36"/>
    <p:sldId id="320" r:id="rId37"/>
    <p:sldId id="321" r:id="rId38"/>
    <p:sldId id="322" r:id="rId39"/>
    <p:sldId id="292" r:id="rId40"/>
    <p:sldId id="324" r:id="rId41"/>
    <p:sldId id="325" r:id="rId42"/>
    <p:sldId id="326" r:id="rId43"/>
    <p:sldId id="258" r:id="rId44"/>
  </p:sldIdLst>
  <p:sldSz cx="9144000" cy="5148263"/>
  <p:notesSz cx="6858000" cy="9144000"/>
  <p:defaultText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sPRTW5cvBD/uVlMCQW6w==" hashData="HyLkRu2GxOhWdWPbPPqow2WqvBM="/>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02" y="-90"/>
      </p:cViewPr>
      <p:guideLst>
        <p:guide orient="horz" pos="1623"/>
        <p:guide pos="2881"/>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357B9C-E69A-43F9-BAEC-82D3900BDDFB}" type="datetimeFigureOut">
              <a:rPr lang="fr-FR" smtClean="0"/>
              <a:pPr/>
              <a:t>19/05/2024</a:t>
            </a:fld>
            <a:endParaRPr lang="fr-FR"/>
          </a:p>
        </p:txBody>
      </p:sp>
      <p:sp>
        <p:nvSpPr>
          <p:cNvPr id="4" name="Espace réservé de l'image des diapositives 3"/>
          <p:cNvSpPr>
            <a:spLocks noGrp="1" noRot="1" noChangeAspect="1"/>
          </p:cNvSpPr>
          <p:nvPr>
            <p:ph type="sldImg" idx="2"/>
          </p:nvPr>
        </p:nvSpPr>
        <p:spPr>
          <a:xfrm>
            <a:off x="384175" y="685800"/>
            <a:ext cx="608965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05A572-EE3B-48FB-B9B8-71A5AE773E8D}"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4175" y="685800"/>
            <a:ext cx="608965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F05A572-EE3B-48FB-B9B8-71A5AE773E8D}" type="slidenum">
              <a:rPr lang="fr-FR" smtClean="0"/>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9300"/>
            <a:ext cx="7772400" cy="110354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7349"/>
            <a:ext cx="6400800" cy="1315667"/>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8237"/>
            <a:ext cx="7772400" cy="1022502"/>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2055"/>
            <a:ext cx="7772400" cy="1126182"/>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1264"/>
            <a:ext cx="4038600" cy="339761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1264"/>
            <a:ext cx="4038600" cy="339761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2401"/>
            <a:ext cx="4040188" cy="480266"/>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2668"/>
            <a:ext cx="4040188" cy="29662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8" y="1152401"/>
            <a:ext cx="4041775" cy="480266"/>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8" y="1632668"/>
            <a:ext cx="4041775" cy="29662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977"/>
            <a:ext cx="3008312" cy="872345"/>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978"/>
            <a:ext cx="5111750" cy="43939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7323"/>
            <a:ext cx="3008312" cy="3521555"/>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3784"/>
            <a:ext cx="5486400" cy="42544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60006"/>
            <a:ext cx="5486400" cy="3088958"/>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9232"/>
            <a:ext cx="5486400" cy="604206"/>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6170"/>
            <a:ext cx="2057400" cy="439270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6170"/>
            <a:ext cx="6019800" cy="439270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6170"/>
            <a:ext cx="8229600" cy="858044"/>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1264"/>
            <a:ext cx="8229600" cy="3397615"/>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71677"/>
            <a:ext cx="2133600" cy="274098"/>
          </a:xfrm>
          <a:prstGeom prst="rect">
            <a:avLst/>
          </a:prstGeom>
        </p:spPr>
        <p:txBody>
          <a:bodyPr vert="horz" lIns="91439" tIns="45720" rIns="91439" bIns="45720" rtlCol="0" anchor="ctr"/>
          <a:lstStyle>
            <a:lvl1pPr algn="l">
              <a:defRPr sz="1200">
                <a:solidFill>
                  <a:schemeClr val="tx1">
                    <a:tint val="75000"/>
                  </a:schemeClr>
                </a:solidFill>
              </a:defRPr>
            </a:lvl1p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3"/>
          </p:nvPr>
        </p:nvSpPr>
        <p:spPr>
          <a:xfrm>
            <a:off x="3124201" y="4771677"/>
            <a:ext cx="2895600" cy="274098"/>
          </a:xfrm>
          <a:prstGeom prst="rect">
            <a:avLst/>
          </a:prstGeom>
        </p:spPr>
        <p:txBody>
          <a:bodyPr vert="horz" lIns="91439" tIns="45720" rIns="91439"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71677"/>
            <a:ext cx="2133600" cy="274098"/>
          </a:xfrm>
          <a:prstGeom prst="rect">
            <a:avLst/>
          </a:prstGeom>
        </p:spPr>
        <p:txBody>
          <a:bodyPr vert="horz" lIns="91439" tIns="45720" rIns="91439" bIns="45720" rtlCol="0" anchor="ctr"/>
          <a:lstStyle>
            <a:lvl1pPr algn="r">
              <a:defRPr sz="1200">
                <a:solidFill>
                  <a:schemeClr val="tx1">
                    <a:tint val="75000"/>
                  </a:schemeClr>
                </a:solidFill>
              </a:defRPr>
            </a:lvl1pPr>
          </a:lstStyle>
          <a:p>
            <a:fld id="{729C7B30-DED1-4A29-94F9-42C7DECC1CE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gif"/><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58.gif"/><Relationship Id="rId3" Type="http://schemas.openxmlformats.org/officeDocument/2006/relationships/image" Target="../media/image53.gif"/><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Layout" Target="../slideLayouts/slideLayout7.xml"/><Relationship Id="rId6" Type="http://schemas.openxmlformats.org/officeDocument/2006/relationships/image" Target="../media/image56.gif"/><Relationship Id="rId5" Type="http://schemas.openxmlformats.org/officeDocument/2006/relationships/image" Target="../media/image55.png"/><Relationship Id="rId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0760000">
            <a:off x="4140001" y="1585467"/>
            <a:ext cx="3620877" cy="4015649"/>
          </a:xfrm>
          <a:prstGeom prst="rect">
            <a:avLst/>
          </a:prstGeom>
          <a:noFill/>
        </p:spPr>
        <p:txBody>
          <a:bodyPr wrap="none" rtlCol="0">
            <a:prstTxWarp prst="textArchUpPour">
              <a:avLst/>
            </a:prstTxWarp>
            <a:spAutoFit/>
          </a:bodyPr>
          <a:lstStyle/>
          <a:p>
            <a:r>
              <a:rPr lang="fr-FR" b="1" dirty="0" smtClean="0">
                <a:ln w="28575">
                  <a:solidFill>
                    <a:srgbClr val="FFFF00"/>
                  </a:solidFill>
                </a:ln>
                <a:solidFill>
                  <a:srgbClr val="00B050"/>
                </a:solidFill>
                <a:latin typeface="Bernard MT Condensed" pitchFamily="18" charset="0"/>
              </a:rPr>
              <a:t>nous  embarque</a:t>
            </a:r>
            <a:endParaRPr lang="fr-FR" b="1" dirty="0">
              <a:ln w="28575">
                <a:solidFill>
                  <a:srgbClr val="FFFF00"/>
                </a:solidFill>
              </a:ln>
              <a:solidFill>
                <a:srgbClr val="00B050"/>
              </a:solidFill>
              <a:latin typeface="Bernard MT Condensed" pitchFamily="18" charset="0"/>
            </a:endParaRPr>
          </a:p>
        </p:txBody>
      </p:sp>
      <p:sp>
        <p:nvSpPr>
          <p:cNvPr id="3" name="ZoneTexte 2"/>
          <p:cNvSpPr txBox="1">
            <a:spLocks noChangeAspect="1"/>
          </p:cNvSpPr>
          <p:nvPr/>
        </p:nvSpPr>
        <p:spPr>
          <a:xfrm>
            <a:off x="108000" y="108100"/>
            <a:ext cx="4067944" cy="3747883"/>
          </a:xfrm>
          <a:prstGeom prst="rect">
            <a:avLst/>
          </a:prstGeom>
          <a:noFill/>
        </p:spPr>
        <p:txBody>
          <a:bodyPr wrap="none" rtlCol="0">
            <a:prstTxWarp prst="textArchUpPour">
              <a:avLst/>
            </a:prstTxWarp>
            <a:spAutoFit/>
          </a:bodyPr>
          <a:lstStyle/>
          <a:p>
            <a:r>
              <a:rPr lang="fr-FR" sz="7200" b="1" dirty="0" smtClean="0">
                <a:ln w="41275">
                  <a:solidFill>
                    <a:schemeClr val="tx1"/>
                  </a:solidFill>
                </a:ln>
                <a:solidFill>
                  <a:srgbClr val="00B050"/>
                </a:solidFill>
                <a:latin typeface="Bernard MT Condensed" pitchFamily="18" charset="0"/>
              </a:rPr>
              <a:t>Lange</a:t>
            </a:r>
            <a:endParaRPr lang="fr-FR" sz="7200" b="1" dirty="0">
              <a:ln w="41275">
                <a:solidFill>
                  <a:schemeClr val="tx1"/>
                </a:solidFill>
              </a:ln>
              <a:solidFill>
                <a:srgbClr val="00B050"/>
              </a:solidFill>
              <a:latin typeface="Bernard MT Condensed" pitchFamily="18" charset="0"/>
            </a:endParaRPr>
          </a:p>
        </p:txBody>
      </p:sp>
      <p:sp>
        <p:nvSpPr>
          <p:cNvPr id="4" name="Rectangle 3"/>
          <p:cNvSpPr>
            <a:spLocks noChangeAspect="1"/>
          </p:cNvSpPr>
          <p:nvPr/>
        </p:nvSpPr>
        <p:spPr>
          <a:xfrm>
            <a:off x="3491880" y="72067"/>
            <a:ext cx="5652120" cy="954991"/>
          </a:xfrm>
          <a:prstGeom prst="rect">
            <a:avLst/>
          </a:prstGeom>
        </p:spPr>
        <p:txBody>
          <a:bodyPr wrap="square">
            <a:spAutoFit/>
          </a:bodyPr>
          <a:lstStyle/>
          <a:p>
            <a:pPr algn="ctr"/>
            <a:r>
              <a:rPr lang="fr-FR" sz="2800" b="1" dirty="0" smtClean="0">
                <a:ln w="0">
                  <a:noFill/>
                </a:ln>
                <a:latin typeface="Chiller" pitchFamily="82" charset="0"/>
              </a:rPr>
              <a:t>La  parole  est  laissée  au  photographe  </a:t>
            </a:r>
          </a:p>
          <a:p>
            <a:pPr algn="ctr"/>
            <a:r>
              <a:rPr lang="fr-FR" sz="2800" b="1" dirty="0" smtClean="0">
                <a:ln w="0">
                  <a:noFill/>
                </a:ln>
                <a:latin typeface="Chiller" pitchFamily="82" charset="0"/>
              </a:rPr>
              <a:t>et  poète  pour  des  commentaires…</a:t>
            </a:r>
            <a:endParaRPr lang="fr-FR" sz="2800" b="1" dirty="0">
              <a:ln w="0">
                <a:noFill/>
              </a:ln>
              <a:latin typeface="Chiller" pitchFamily="82" charset="0"/>
            </a:endParaRPr>
          </a:p>
        </p:txBody>
      </p:sp>
      <p:sp>
        <p:nvSpPr>
          <p:cNvPr id="5" name="Rectangle 4"/>
          <p:cNvSpPr/>
          <p:nvPr/>
        </p:nvSpPr>
        <p:spPr>
          <a:xfrm>
            <a:off x="0" y="4035734"/>
            <a:ext cx="9144000" cy="1109022"/>
          </a:xfrm>
          <a:prstGeom prst="rect">
            <a:avLst/>
          </a:prstGeom>
        </p:spPr>
        <p:txBody>
          <a:bodyPr wrap="square">
            <a:spAutoFit/>
          </a:bodyPr>
          <a:lstStyle/>
          <a:p>
            <a:pPr algn="ctr"/>
            <a:r>
              <a:rPr lang="fr-FR" sz="6600" dirty="0" smtClean="0">
                <a:ln w="44450">
                  <a:solidFill>
                    <a:srgbClr val="FF0000"/>
                  </a:solidFill>
                </a:ln>
                <a:solidFill>
                  <a:schemeClr val="bg1"/>
                </a:solidFill>
                <a:latin typeface="Cooper Black" pitchFamily="18" charset="0"/>
              </a:rPr>
              <a:t>en  Franconie    </a:t>
            </a:r>
            <a:r>
              <a:rPr lang="fr-FR" sz="6600" dirty="0" smtClean="0">
                <a:ln w="38100">
                  <a:solidFill>
                    <a:srgbClr val="FF0000"/>
                  </a:solidFill>
                </a:ln>
                <a:solidFill>
                  <a:schemeClr val="bg1"/>
                </a:solidFill>
                <a:latin typeface="Cooper Black" pitchFamily="18" charset="0"/>
              </a:rPr>
              <a:t>-    </a:t>
            </a:r>
            <a:r>
              <a:rPr lang="fr-FR" sz="6600" dirty="0" smtClean="0">
                <a:ln w="38100">
                  <a:solidFill>
                    <a:srgbClr val="FF0000"/>
                  </a:solidFill>
                </a:ln>
                <a:solidFill>
                  <a:schemeClr val="bg1"/>
                </a:solidFill>
                <a:latin typeface="Cooper Black" pitchFamily="18" charset="0"/>
              </a:rPr>
              <a:t>6</a:t>
            </a:r>
            <a:endParaRPr lang="fr-FR" sz="6600" dirty="0">
              <a:ln w="38100">
                <a:solidFill>
                  <a:srgbClr val="FF0000"/>
                </a:solidFill>
              </a:ln>
              <a:solidFill>
                <a:schemeClr val="bg1"/>
              </a:solidFill>
              <a:latin typeface="Cooper Black" pitchFamily="18" charset="0"/>
            </a:endParaRPr>
          </a:p>
        </p:txBody>
      </p:sp>
      <p:sp>
        <p:nvSpPr>
          <p:cNvPr id="6" name="ZoneTexte 5"/>
          <p:cNvSpPr txBox="1"/>
          <p:nvPr/>
        </p:nvSpPr>
        <p:spPr>
          <a:xfrm rot="-180000">
            <a:off x="755576" y="2630434"/>
            <a:ext cx="3096344" cy="1324665"/>
          </a:xfrm>
          <a:prstGeom prst="rect">
            <a:avLst/>
          </a:prstGeom>
          <a:noFill/>
        </p:spPr>
        <p:txBody>
          <a:bodyPr wrap="square" rtlCol="0">
            <a:spAutoFit/>
          </a:bodyPr>
          <a:lstStyle/>
          <a:p>
            <a:pPr algn="ctr"/>
            <a:r>
              <a:rPr lang="fr-FR" sz="2000" dirty="0" smtClean="0">
                <a:ln w="1905">
                  <a:noFill/>
                </a:ln>
                <a:solidFill>
                  <a:srgbClr val="FFFF00"/>
                </a:solidFill>
                <a:latin typeface="Cookie" pitchFamily="2" charset="0"/>
                <a:cs typeface="Dubai Medium" pitchFamily="34" charset="-78"/>
              </a:rPr>
              <a:t>Photos  prises  </a:t>
            </a:r>
          </a:p>
          <a:p>
            <a:pPr algn="ctr"/>
            <a:r>
              <a:rPr lang="fr-FR" sz="2000" dirty="0" smtClean="0">
                <a:ln w="1905">
                  <a:noFill/>
                </a:ln>
                <a:solidFill>
                  <a:srgbClr val="FFFF00"/>
                </a:solidFill>
                <a:latin typeface="Cookie" pitchFamily="2" charset="0"/>
                <a:cs typeface="Dubai Medium" pitchFamily="34" charset="-78"/>
              </a:rPr>
              <a:t>par  un fidèle randonneur</a:t>
            </a:r>
          </a:p>
          <a:p>
            <a:pPr algn="ctr"/>
            <a:r>
              <a:rPr lang="fr-FR" sz="2000" dirty="0" smtClean="0">
                <a:ln w="1905">
                  <a:noFill/>
                </a:ln>
                <a:solidFill>
                  <a:srgbClr val="FFFF00"/>
                </a:solidFill>
                <a:latin typeface="Cookie" pitchFamily="2" charset="0"/>
                <a:cs typeface="Dubai Medium" pitchFamily="34" charset="-78"/>
              </a:rPr>
              <a:t>pour  le  plaisir  du  partage</a:t>
            </a:r>
          </a:p>
          <a:p>
            <a:pPr algn="ctr"/>
            <a:r>
              <a:rPr lang="fr-FR" sz="2000" dirty="0" smtClean="0">
                <a:ln w="1905">
                  <a:noFill/>
                </a:ln>
                <a:solidFill>
                  <a:srgbClr val="FFFF00"/>
                </a:solidFill>
                <a:latin typeface="Cookie" pitchFamily="2" charset="0"/>
                <a:cs typeface="Dubai Medium" pitchFamily="34" charset="-78"/>
              </a:rPr>
              <a:t>de  la  nature  traversée</a:t>
            </a:r>
            <a:endParaRPr lang="fr-FR" sz="2000" dirty="0">
              <a:ln w="1905">
                <a:noFill/>
              </a:ln>
              <a:solidFill>
                <a:srgbClr val="FFFF00"/>
              </a:solidFill>
              <a:latin typeface="Cookie" pitchFamily="2" charset="0"/>
              <a:cs typeface="Dubai Medium" pitchFamily="34" charset="-78"/>
            </a:endParaRPr>
          </a:p>
        </p:txBody>
      </p:sp>
      <p:pic>
        <p:nvPicPr>
          <p:cNvPr id="7" name="Image 6" descr="0a0000004fc2601e3b7a01d5cee3b3abcc08820f78.gif"/>
          <p:cNvPicPr>
            <a:picLocks noChangeAspect="1"/>
          </p:cNvPicPr>
          <p:nvPr/>
        </p:nvPicPr>
        <p:blipFill>
          <a:blip r:embed="rId5" cstate="print"/>
          <a:stretch>
            <a:fillRect/>
          </a:stretch>
        </p:blipFill>
        <p:spPr>
          <a:xfrm rot="-180000">
            <a:off x="2771800" y="1853385"/>
            <a:ext cx="1110000" cy="900833"/>
          </a:xfrm>
          <a:prstGeom prst="rect">
            <a:avLst/>
          </a:prstGeom>
        </p:spPr>
      </p:pic>
      <p:sp>
        <p:nvSpPr>
          <p:cNvPr id="8" name="ZoneTexte 7"/>
          <p:cNvSpPr txBox="1"/>
          <p:nvPr/>
        </p:nvSpPr>
        <p:spPr>
          <a:xfrm>
            <a:off x="7956376" y="3315067"/>
            <a:ext cx="1187624" cy="1016604"/>
          </a:xfrm>
          <a:prstGeom prst="rect">
            <a:avLst/>
          </a:prstGeom>
          <a:noFill/>
        </p:spPr>
        <p:txBody>
          <a:bodyPr wrap="square" rtlCol="0">
            <a:spAutoFit/>
          </a:bodyPr>
          <a:lstStyle/>
          <a:p>
            <a:r>
              <a:rPr lang="fr-FR" sz="6000" b="1" dirty="0" smtClean="0">
                <a:ln w="15875">
                  <a:solidFill>
                    <a:schemeClr val="tx1">
                      <a:lumMod val="65000"/>
                      <a:lumOff val="35000"/>
                    </a:schemeClr>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Cooper Black" pitchFamily="18" charset="0"/>
              </a:rPr>
              <a:t>26</a:t>
            </a:r>
            <a:endParaRPr lang="fr-FR" sz="6000" b="1" dirty="0">
              <a:ln w="15875">
                <a:solidFill>
                  <a:schemeClr val="tx1">
                    <a:lumMod val="65000"/>
                    <a:lumOff val="35000"/>
                  </a:schemeClr>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Cooper Black" pitchFamily="18" charset="0"/>
            </a:endParaRPr>
          </a:p>
        </p:txBody>
      </p:sp>
      <p:pic>
        <p:nvPicPr>
          <p:cNvPr id="12" name="Keys of Moon  Towards New Horizons.wav">
            <a:hlinkClick r:id="" action="ppaction://media"/>
          </p:cNvPr>
          <p:cNvPicPr>
            <a:picLocks noRot="1" noChangeAspect="1"/>
          </p:cNvPicPr>
          <p:nvPr>
            <a:wavAudioFile r:embed="rId1" name="Keys of Moon  Towards New Horizons.wav"/>
          </p:nvPr>
        </p:nvPicPr>
        <p:blipFill>
          <a:blip r:embed="rId6" cstate="print"/>
          <a:stretch>
            <a:fillRect/>
          </a:stretch>
        </p:blipFill>
        <p:spPr>
          <a:xfrm>
            <a:off x="4499992" y="1494011"/>
            <a:ext cx="304800" cy="304800"/>
          </a:xfrm>
          <a:prstGeom prst="rect">
            <a:avLst/>
          </a:prstGeom>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2"/>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3"/>
                                        </p:tgtEl>
                                        <p:attrNameLst>
                                          <p:attrName>style.visibility</p:attrName>
                                        </p:attrNameLst>
                                      </p:cBhvr>
                                      <p:to>
                                        <p:strVal val="visible"/>
                                      </p:to>
                                    </p:set>
                                    <p:anim to="" calcmode="lin" valueType="num">
                                      <p:cBhvr>
                                        <p:cTn id="10" dur="1" fill="hold"/>
                                        <p:tgtEl>
                                          <p:spTgt spid="3"/>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2"/>
                                        </p:tgtEl>
                                        <p:attrNameLst>
                                          <p:attrName>style.visibility</p:attrName>
                                        </p:attrNameLst>
                                      </p:cBhvr>
                                      <p:to>
                                        <p:strVal val="visible"/>
                                      </p:to>
                                    </p:set>
                                    <p:anim to="" calcmode="lin" valueType="num">
                                      <p:cBhvr>
                                        <p:cTn id="14" dur="1" fill="hold"/>
                                        <p:tgtEl>
                                          <p:spTgt spid="2"/>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4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20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12"/>
                </p:tgtEl>
              </p:cMediaNode>
            </p:audio>
          </p:childTnLst>
        </p:cTn>
      </p:par>
    </p:tnLst>
    <p:bldLst>
      <p:bldP spid="2" grpId="0"/>
      <p:bldP spid="3" grpId="0"/>
      <p:bldP spid="4" grpId="0"/>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pic>
        <p:nvPicPr>
          <p:cNvPr id="25604" name="Picture 4" descr="Neckarsulm — Wikipédia"/>
          <p:cNvPicPr>
            <a:picLocks noChangeAspect="1" noChangeArrowheads="1"/>
          </p:cNvPicPr>
          <p:nvPr/>
        </p:nvPicPr>
        <p:blipFill>
          <a:blip r:embed="rId3" cstate="print"/>
          <a:srcRect/>
          <a:stretch>
            <a:fillRect/>
          </a:stretch>
        </p:blipFill>
        <p:spPr bwMode="auto">
          <a:xfrm>
            <a:off x="4644008" y="2574131"/>
            <a:ext cx="3407999" cy="2556000"/>
          </a:xfrm>
          <a:prstGeom prst="rect">
            <a:avLst/>
          </a:prstGeom>
          <a:noFill/>
        </p:spPr>
      </p:pic>
      <p:pic>
        <p:nvPicPr>
          <p:cNvPr id="25602" name="Picture 2" descr="Ebrach — Wikipédia"/>
          <p:cNvPicPr>
            <a:picLocks noChangeAspect="1" noChangeArrowheads="1"/>
          </p:cNvPicPr>
          <p:nvPr/>
        </p:nvPicPr>
        <p:blipFill>
          <a:blip r:embed="rId4" cstate="print"/>
          <a:srcRect/>
          <a:stretch>
            <a:fillRect/>
          </a:stretch>
        </p:blipFill>
        <p:spPr bwMode="auto">
          <a:xfrm>
            <a:off x="4644008" y="0"/>
            <a:ext cx="3822054" cy="2556000"/>
          </a:xfrm>
          <a:prstGeom prst="rect">
            <a:avLst/>
          </a:prstGeom>
          <a:noFill/>
        </p:spPr>
      </p:pic>
      <p:sp>
        <p:nvSpPr>
          <p:cNvPr id="2" name="Rectangle 1"/>
          <p:cNvSpPr/>
          <p:nvPr/>
        </p:nvSpPr>
        <p:spPr>
          <a:xfrm>
            <a:off x="683568" y="267742"/>
            <a:ext cx="3888432" cy="4528505"/>
          </a:xfrm>
          <a:prstGeom prst="rect">
            <a:avLst/>
          </a:prstGeom>
        </p:spPr>
        <p:txBody>
          <a:bodyPr wrap="square">
            <a:spAutoFit/>
          </a:bodyPr>
          <a:lstStyle/>
          <a:p>
            <a:pPr algn="ctr"/>
            <a:r>
              <a:rPr lang="fr-FR" sz="2400" b="1" dirty="0" smtClean="0">
                <a:latin typeface="Edwardian Script ITC" pitchFamily="66" charset="0"/>
              </a:rPr>
              <a:t>La Franconie (en allemand Franken) est une région géographique et historique du centre-sud de l'Allemagne. Depuis 1803, elle est annexée à la Bavière, dont elle représente aujourd'hui environ les deux cinquièmes nord du territoire. Elle rassemble trois des sept circonscriptions administratives (</a:t>
            </a:r>
            <a:r>
              <a:rPr lang="fr-FR" sz="2400" b="1" dirty="0" err="1" smtClean="0">
                <a:latin typeface="Edwardian Script ITC" pitchFamily="66" charset="0"/>
              </a:rPr>
              <a:t>Regierungsbezirke</a:t>
            </a:r>
            <a:r>
              <a:rPr lang="fr-FR" sz="2400" b="1" dirty="0" smtClean="0">
                <a:latin typeface="Edwardian Script ITC" pitchFamily="66" charset="0"/>
              </a:rPr>
              <a:t>) bavaroises : Moyenne-Franconie (</a:t>
            </a:r>
            <a:r>
              <a:rPr lang="fr-FR" sz="2400" b="1" dirty="0" err="1" smtClean="0">
                <a:latin typeface="Edwardian Script ITC" pitchFamily="66" charset="0"/>
              </a:rPr>
              <a:t>Mittelfranken</a:t>
            </a:r>
            <a:r>
              <a:rPr lang="fr-FR" sz="2400" b="1" dirty="0" smtClean="0">
                <a:latin typeface="Edwardian Script ITC" pitchFamily="66" charset="0"/>
              </a:rPr>
              <a:t>), Basse-Franconie (</a:t>
            </a:r>
            <a:r>
              <a:rPr lang="fr-FR" sz="2400" b="1" dirty="0" err="1" smtClean="0">
                <a:latin typeface="Edwardian Script ITC" pitchFamily="66" charset="0"/>
              </a:rPr>
              <a:t>Unterfranken</a:t>
            </a:r>
            <a:r>
              <a:rPr lang="fr-FR" sz="2400" b="1" dirty="0" smtClean="0">
                <a:latin typeface="Edwardian Script ITC" pitchFamily="66" charset="0"/>
              </a:rPr>
              <a:t>) et Haute-Franconie (</a:t>
            </a:r>
            <a:r>
              <a:rPr lang="fr-FR" sz="2400" b="1" dirty="0" err="1" smtClean="0">
                <a:latin typeface="Edwardian Script ITC" pitchFamily="66" charset="0"/>
              </a:rPr>
              <a:t>Oberfranken</a:t>
            </a:r>
            <a:r>
              <a:rPr lang="fr-FR" sz="2400" b="1" dirty="0" smtClean="0">
                <a:latin typeface="Edwardian Script ITC" pitchFamily="66" charset="0"/>
              </a:rPr>
              <a:t>).</a:t>
            </a:r>
            <a:endParaRPr lang="fr-FR" sz="2400" b="1" dirty="0">
              <a:latin typeface="Edwardian Script ITC" pitchFamily="66" charset="0"/>
            </a:endParaRPr>
          </a:p>
        </p:txBody>
      </p:sp>
      <p:pic>
        <p:nvPicPr>
          <p:cNvPr id="4100" name="Picture 4" descr="https://upload.wikimedia.org/wikipedia/commons/thumb/9/9c/Frankenrechen.svg/langfr-90px-Frankenrechen.svg.png"/>
          <p:cNvPicPr>
            <a:picLocks noChangeAspect="1" noChangeArrowheads="1"/>
          </p:cNvPicPr>
          <p:nvPr/>
        </p:nvPicPr>
        <p:blipFill>
          <a:blip r:embed="rId5" cstate="print"/>
          <a:srcRect/>
          <a:stretch>
            <a:fillRect/>
          </a:stretch>
        </p:blipFill>
        <p:spPr bwMode="auto">
          <a:xfrm>
            <a:off x="4644008" y="2574131"/>
            <a:ext cx="504056" cy="583005"/>
          </a:xfrm>
          <a:prstGeom prst="rect">
            <a:avLst/>
          </a:prstGeom>
          <a:noFill/>
        </p:spPr>
      </p:pic>
      <p:pic>
        <p:nvPicPr>
          <p:cNvPr id="4102" name="Picture 6" descr="https://upload.wikimedia.org/wikipedia/commons/thumb/4/4e/Flagge_Franken.svg/langfr-90px-Flagge_Franken.svg.png"/>
          <p:cNvPicPr>
            <a:picLocks noChangeAspect="1" noChangeArrowheads="1"/>
          </p:cNvPicPr>
          <p:nvPr/>
        </p:nvPicPr>
        <p:blipFill>
          <a:blip r:embed="rId6" cstate="print"/>
          <a:srcRect/>
          <a:stretch>
            <a:fillRect/>
          </a:stretch>
        </p:blipFill>
        <p:spPr bwMode="auto">
          <a:xfrm>
            <a:off x="7920000" y="0"/>
            <a:ext cx="504056" cy="302714"/>
          </a:xfrm>
          <a:prstGeom prst="rect">
            <a:avLst/>
          </a:prstGeom>
          <a:noFill/>
        </p:spPr>
      </p:pic>
      <p:pic>
        <p:nvPicPr>
          <p:cNvPr id="6" name="Image 5" descr="0a0000003.gif"/>
          <p:cNvPicPr>
            <a:picLocks noChangeAspect="1"/>
          </p:cNvPicPr>
          <p:nvPr/>
        </p:nvPicPr>
        <p:blipFill>
          <a:blip r:embed="rId7"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pic>
        <p:nvPicPr>
          <p:cNvPr id="9" name="Image 8" descr="Map_of_Franconia.png"/>
          <p:cNvPicPr>
            <a:picLocks noChangeAspect="1"/>
          </p:cNvPicPr>
          <p:nvPr/>
        </p:nvPicPr>
        <p:blipFill>
          <a:blip r:embed="rId3" cstate="print"/>
          <a:stretch>
            <a:fillRect/>
          </a:stretch>
        </p:blipFill>
        <p:spPr>
          <a:xfrm>
            <a:off x="4680000" y="0"/>
            <a:ext cx="3771856" cy="5148263"/>
          </a:xfrm>
          <a:prstGeom prst="rect">
            <a:avLst/>
          </a:prstGeom>
        </p:spPr>
      </p:pic>
      <p:sp>
        <p:nvSpPr>
          <p:cNvPr id="2" name="Rectangle 1"/>
          <p:cNvSpPr/>
          <p:nvPr/>
        </p:nvSpPr>
        <p:spPr>
          <a:xfrm>
            <a:off x="683568" y="267742"/>
            <a:ext cx="3888432" cy="4528505"/>
          </a:xfrm>
          <a:prstGeom prst="rect">
            <a:avLst/>
          </a:prstGeom>
        </p:spPr>
        <p:txBody>
          <a:bodyPr wrap="square">
            <a:spAutoFit/>
          </a:bodyPr>
          <a:lstStyle/>
          <a:p>
            <a:pPr algn="ctr"/>
            <a:r>
              <a:rPr lang="fr-FR" sz="2400" b="1" dirty="0" smtClean="0">
                <a:latin typeface="Edwardian Script ITC" pitchFamily="66" charset="0"/>
              </a:rPr>
              <a:t>Le nom « Franconie » vient des Francs, tribu germanique qui a conquis la plus grande partie de l'Europe occidentale au milieu du </a:t>
            </a:r>
            <a:r>
              <a:rPr lang="fr-FR" sz="2400" b="1" dirty="0" err="1" smtClean="0">
                <a:latin typeface="Edwardian Script ITC" pitchFamily="66" charset="0"/>
              </a:rPr>
              <a:t>viiie</a:t>
            </a:r>
            <a:r>
              <a:rPr lang="fr-FR" sz="2400" b="1" dirty="0" smtClean="0">
                <a:latin typeface="Edwardian Script ITC" pitchFamily="66" charset="0"/>
              </a:rPr>
              <a:t> siècle, On pourrait supposer que la Franconie était la patrie originaire de l'ethnie des Francs (en allemand, le mot "Franken" est utilisé pour désigner à la fois les Franconiens modernes et les Francs historiques), mais ce n'est pas le cas.  </a:t>
            </a:r>
          </a:p>
          <a:p>
            <a:pPr algn="ctr"/>
            <a:r>
              <a:rPr lang="fr-FR" sz="2400" b="1" dirty="0" smtClean="0">
                <a:latin typeface="Edwardian Script ITC" pitchFamily="66" charset="0"/>
              </a:rPr>
              <a:t>Cependant, une élite franque, dispersée dans tout l'Empire, a donné son nom à la Franconie.</a:t>
            </a:r>
            <a:endParaRPr lang="fr-FR" sz="2400" b="1" dirty="0">
              <a:latin typeface="Edwardian Script ITC" pitchFamily="66" charset="0"/>
            </a:endParaRPr>
          </a:p>
        </p:txBody>
      </p:sp>
      <p:pic>
        <p:nvPicPr>
          <p:cNvPr id="6" name="Image 5" descr="0a0000003.gif"/>
          <p:cNvPicPr>
            <a:picLocks noChangeAspect="1"/>
          </p:cNvPicPr>
          <p:nvPr/>
        </p:nvPicPr>
        <p:blipFill>
          <a:blip r:embed="rId4" cstate="print"/>
          <a:stretch>
            <a:fillRect/>
          </a:stretch>
        </p:blipFill>
        <p:spPr>
          <a:xfrm>
            <a:off x="8028385" y="4664298"/>
            <a:ext cx="371475" cy="371819"/>
          </a:xfrm>
          <a:prstGeom prst="rect">
            <a:avLst/>
          </a:prstGeom>
        </p:spPr>
      </p:pic>
      <p:pic>
        <p:nvPicPr>
          <p:cNvPr id="11" name="Picture 4" descr="https://upload.wikimedia.org/wikipedia/commons/thumb/9/9c/Frankenrechen.svg/langfr-90px-Frankenrechen.svg.png"/>
          <p:cNvPicPr>
            <a:picLocks noChangeAspect="1" noChangeArrowheads="1"/>
          </p:cNvPicPr>
          <p:nvPr/>
        </p:nvPicPr>
        <p:blipFill>
          <a:blip r:embed="rId5" cstate="print"/>
          <a:srcRect/>
          <a:stretch>
            <a:fillRect/>
          </a:stretch>
        </p:blipFill>
        <p:spPr bwMode="auto">
          <a:xfrm>
            <a:off x="4680000" y="0"/>
            <a:ext cx="857250" cy="991518"/>
          </a:xfrm>
          <a:prstGeom prst="rect">
            <a:avLst/>
          </a:prstGeom>
          <a:noFill/>
        </p:spPr>
      </p:pic>
      <p:pic>
        <p:nvPicPr>
          <p:cNvPr id="21506" name="Picture 2" descr="https://upload.wikimedia.org/wikipedia/commons/thumb/b/ba/Flag_of_Germany.svg/20px-Flag_of_Germany.svg.png"/>
          <p:cNvPicPr>
            <a:picLocks noChangeAspect="1" noChangeArrowheads="1"/>
          </p:cNvPicPr>
          <p:nvPr/>
        </p:nvPicPr>
        <p:blipFill>
          <a:blip r:embed="rId6" cstate="print"/>
          <a:srcRect/>
          <a:stretch>
            <a:fillRect/>
          </a:stretch>
        </p:blipFill>
        <p:spPr bwMode="auto">
          <a:xfrm>
            <a:off x="0" y="0"/>
            <a:ext cx="190500" cy="114406"/>
          </a:xfrm>
          <a:prstGeom prst="rect">
            <a:avLst/>
          </a:prstGeom>
          <a:noFill/>
        </p:spPr>
      </p:pic>
      <p:pic>
        <p:nvPicPr>
          <p:cNvPr id="21507" name="Picture 3" descr="Voir et modifier les données sur Wikidata"/>
          <p:cNvPicPr>
            <a:picLocks noChangeAspect="1" noChangeArrowheads="1"/>
          </p:cNvPicPr>
          <p:nvPr/>
        </p:nvPicPr>
        <p:blipFill>
          <a:blip r:embed="rId7" cstate="print"/>
          <a:srcRect/>
          <a:stretch>
            <a:fillRect/>
          </a:stretch>
        </p:blipFill>
        <p:spPr bwMode="auto">
          <a:xfrm>
            <a:off x="0" y="0"/>
            <a:ext cx="95250" cy="95338"/>
          </a:xfrm>
          <a:prstGeom prst="rect">
            <a:avLst/>
          </a:prstGeom>
          <a:noFill/>
        </p:spPr>
      </p:pic>
      <p:sp>
        <p:nvSpPr>
          <p:cNvPr id="8" name="Rectangle 7"/>
          <p:cNvSpPr/>
          <p:nvPr/>
        </p:nvSpPr>
        <p:spPr>
          <a:xfrm>
            <a:off x="6228000" y="-36000"/>
            <a:ext cx="1577676" cy="646331"/>
          </a:xfrm>
          <a:prstGeom prst="rect">
            <a:avLst/>
          </a:prstGeom>
        </p:spPr>
        <p:txBody>
          <a:bodyPr wrap="none">
            <a:spAutoFit/>
          </a:bodyPr>
          <a:lstStyle/>
          <a:p>
            <a:r>
              <a:rPr lang="fr-FR" sz="3600" b="1" dirty="0" smtClean="0">
                <a:latin typeface="Edwardian Script ITC" pitchFamily="66" charset="0"/>
              </a:rPr>
              <a:t>Franconie</a:t>
            </a:r>
            <a:endParaRPr lang="fr-FR" sz="3600"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sp>
        <p:nvSpPr>
          <p:cNvPr id="2" name="Rectangle 1"/>
          <p:cNvSpPr/>
          <p:nvPr/>
        </p:nvSpPr>
        <p:spPr>
          <a:xfrm>
            <a:off x="683568" y="504467"/>
            <a:ext cx="3888432" cy="3419484"/>
          </a:xfrm>
          <a:prstGeom prst="rect">
            <a:avLst/>
          </a:prstGeom>
        </p:spPr>
        <p:txBody>
          <a:bodyPr wrap="square">
            <a:spAutoFit/>
          </a:bodyPr>
          <a:lstStyle/>
          <a:p>
            <a:pPr algn="ctr"/>
            <a:r>
              <a:rPr lang="fr-FR" sz="2400" b="1" dirty="0" smtClean="0">
                <a:latin typeface="Edwardian Script ITC" pitchFamily="66" charset="0"/>
              </a:rPr>
              <a:t>La Franconie est située au nord et au sud du Main. Avec son affluent, la Regnitz, elle-même issue du confluent de la </a:t>
            </a:r>
            <a:r>
              <a:rPr lang="fr-FR" sz="2400" b="1" dirty="0" err="1" smtClean="0">
                <a:latin typeface="Edwardian Script ITC" pitchFamily="66" charset="0"/>
              </a:rPr>
              <a:t>Rednitz</a:t>
            </a:r>
            <a:r>
              <a:rPr lang="fr-FR" sz="2400" b="1" dirty="0" smtClean="0">
                <a:latin typeface="Edwardian Script ITC" pitchFamily="66" charset="0"/>
              </a:rPr>
              <a:t> et de la </a:t>
            </a:r>
            <a:r>
              <a:rPr lang="fr-FR" sz="2400" b="1" dirty="0" err="1" smtClean="0">
                <a:latin typeface="Edwardian Script ITC" pitchFamily="66" charset="0"/>
              </a:rPr>
              <a:t>Pegnitz</a:t>
            </a:r>
            <a:r>
              <a:rPr lang="fr-FR" sz="2400" b="1" dirty="0" smtClean="0">
                <a:latin typeface="Edwardian Script ITC" pitchFamily="66" charset="0"/>
              </a:rPr>
              <a:t>, il traverse la plupart des régions de la Franconie. D'autres grandes rivières arrosent le Nord, la </a:t>
            </a:r>
            <a:r>
              <a:rPr lang="fr-FR" sz="2400" b="1" dirty="0" err="1" smtClean="0">
                <a:latin typeface="Edwardian Script ITC" pitchFamily="66" charset="0"/>
              </a:rPr>
              <a:t>Werra</a:t>
            </a:r>
            <a:r>
              <a:rPr lang="fr-FR" sz="2400" b="1" dirty="0" smtClean="0">
                <a:latin typeface="Edwardian Script ITC" pitchFamily="66" charset="0"/>
              </a:rPr>
              <a:t>, en Thuringe et la </a:t>
            </a:r>
            <a:r>
              <a:rPr lang="fr-FR" sz="2400" b="1" dirty="0" err="1" smtClean="0">
                <a:latin typeface="Edwardian Script ITC" pitchFamily="66" charset="0"/>
              </a:rPr>
              <a:t>Tauber</a:t>
            </a:r>
            <a:r>
              <a:rPr lang="fr-FR" sz="2400" b="1" dirty="0" smtClean="0">
                <a:latin typeface="Edwardian Script ITC" pitchFamily="66" charset="0"/>
              </a:rPr>
              <a:t>, ainsi que la </a:t>
            </a:r>
            <a:r>
              <a:rPr lang="fr-FR" sz="2400" b="1" dirty="0" err="1" smtClean="0">
                <a:latin typeface="Edwardian Script ITC" pitchFamily="66" charset="0"/>
              </a:rPr>
              <a:t>Jagst</a:t>
            </a:r>
            <a:r>
              <a:rPr lang="fr-FR" sz="2400" b="1" dirty="0" smtClean="0">
                <a:latin typeface="Edwardian Script ITC" pitchFamily="66" charset="0"/>
              </a:rPr>
              <a:t> supérieure et le Kocher à l'ouest, deux affluents de la rive droite du Neckar. </a:t>
            </a:r>
            <a:endParaRPr lang="fr-FR" sz="2400" b="1" dirty="0">
              <a:latin typeface="Edwardian Script ITC" pitchFamily="66" charset="0"/>
            </a:endParaRPr>
          </a:p>
        </p:txBody>
      </p:sp>
      <p:pic>
        <p:nvPicPr>
          <p:cNvPr id="4100" name="Picture 4" descr="https://upload.wikimedia.org/wikipedia/commons/thumb/9/9c/Frankenrechen.svg/langfr-90px-Frankenrechen.svg.png"/>
          <p:cNvPicPr>
            <a:picLocks noChangeAspect="1" noChangeArrowheads="1"/>
          </p:cNvPicPr>
          <p:nvPr/>
        </p:nvPicPr>
        <p:blipFill>
          <a:blip r:embed="rId3" cstate="print"/>
          <a:srcRect/>
          <a:stretch>
            <a:fillRect/>
          </a:stretch>
        </p:blipFill>
        <p:spPr bwMode="auto">
          <a:xfrm>
            <a:off x="2267744" y="3943551"/>
            <a:ext cx="857250" cy="991518"/>
          </a:xfrm>
          <a:prstGeom prst="rect">
            <a:avLst/>
          </a:prstGeom>
          <a:noFill/>
        </p:spPr>
      </p:pic>
      <p:pic>
        <p:nvPicPr>
          <p:cNvPr id="4102" name="Picture 6" descr="https://upload.wikimedia.org/wikipedia/commons/thumb/4/4e/Flagge_Franken.svg/langfr-90px-Flagge_Franken.svg.png"/>
          <p:cNvPicPr>
            <a:picLocks noChangeAspect="1" noChangeArrowheads="1"/>
          </p:cNvPicPr>
          <p:nvPr/>
        </p:nvPicPr>
        <p:blipFill>
          <a:blip r:embed="rId4" cstate="print"/>
          <a:srcRect/>
          <a:stretch>
            <a:fillRect/>
          </a:stretch>
        </p:blipFill>
        <p:spPr bwMode="auto">
          <a:xfrm>
            <a:off x="6228184" y="267742"/>
            <a:ext cx="857250" cy="514827"/>
          </a:xfrm>
          <a:prstGeom prst="rect">
            <a:avLst/>
          </a:prstGeom>
          <a:noFill/>
        </p:spPr>
      </p:pic>
      <p:pic>
        <p:nvPicPr>
          <p:cNvPr id="6" name="Image 5" descr="0a0000003.gif"/>
          <p:cNvPicPr>
            <a:picLocks noChangeAspect="1"/>
          </p:cNvPicPr>
          <p:nvPr/>
        </p:nvPicPr>
        <p:blipFill>
          <a:blip r:embed="rId5" cstate="print"/>
          <a:stretch>
            <a:fillRect/>
          </a:stretch>
        </p:blipFill>
        <p:spPr>
          <a:xfrm>
            <a:off x="8028385" y="4664298"/>
            <a:ext cx="371475" cy="371819"/>
          </a:xfrm>
          <a:prstGeom prst="rect">
            <a:avLst/>
          </a:prstGeom>
        </p:spPr>
      </p:pic>
      <p:sp>
        <p:nvSpPr>
          <p:cNvPr id="7" name="Rectangle 6"/>
          <p:cNvSpPr/>
          <p:nvPr/>
        </p:nvSpPr>
        <p:spPr>
          <a:xfrm>
            <a:off x="4788024" y="972900"/>
            <a:ext cx="3635896" cy="3789158"/>
          </a:xfrm>
          <a:prstGeom prst="rect">
            <a:avLst/>
          </a:prstGeom>
        </p:spPr>
        <p:txBody>
          <a:bodyPr wrap="square">
            <a:spAutoFit/>
          </a:bodyPr>
          <a:lstStyle/>
          <a:p>
            <a:pPr lvl="0" algn="ctr"/>
            <a:r>
              <a:rPr lang="fr-FR" sz="2400" b="1" dirty="0" smtClean="0">
                <a:solidFill>
                  <a:prstClr val="black"/>
                </a:solidFill>
                <a:latin typeface="Edwardian Script ITC" pitchFamily="66" charset="0"/>
              </a:rPr>
              <a:t>Le paysage est caractérisé par les montagnes du </a:t>
            </a:r>
            <a:r>
              <a:rPr lang="fr-FR" sz="2400" b="1" dirty="0" err="1" smtClean="0">
                <a:solidFill>
                  <a:prstClr val="black"/>
                </a:solidFill>
                <a:latin typeface="Edwardian Script ITC" pitchFamily="66" charset="0"/>
              </a:rPr>
              <a:t>Mittelgebirge</a:t>
            </a:r>
            <a:r>
              <a:rPr lang="fr-FR" sz="2400" b="1" dirty="0" smtClean="0">
                <a:solidFill>
                  <a:prstClr val="black"/>
                </a:solidFill>
                <a:latin typeface="Edwardian Script ITC" pitchFamily="66" charset="0"/>
              </a:rPr>
              <a:t>, le Frankenhöhe et le Jura franconien. La frontière occidentale naturelle de la Franconie est formée par le Spessart et Rhön, qui la séparent de l'ancienne Franconie rhénane autour d'Aschaffenburg (qui fait officiellement partie de la Basse-Franconie), où les dialectes parlés se rattachent à la Hesse.</a:t>
            </a:r>
            <a:endParaRPr lang="fr-FR" sz="2400" b="1" dirty="0">
              <a:solidFill>
                <a:prstClr val="black"/>
              </a:solidFill>
              <a:latin typeface="Edwardian Script ITC" pitchFamily="66" charset="0"/>
            </a:endParaRPr>
          </a:p>
        </p:txBody>
      </p:sp>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écran 2024-05-17 220847.png"/>
          <p:cNvPicPr>
            <a:picLocks noChangeAspect="1"/>
          </p:cNvPicPr>
          <p:nvPr/>
        </p:nvPicPr>
        <p:blipFill>
          <a:blip r:embed="rId2" cstate="print"/>
          <a:stretch>
            <a:fillRect/>
          </a:stretch>
        </p:blipFill>
        <p:spPr>
          <a:xfrm>
            <a:off x="0" y="0"/>
            <a:ext cx="9144000" cy="3033034"/>
          </a:xfrm>
          <a:prstGeom prst="rect">
            <a:avLst/>
          </a:prstGeom>
        </p:spPr>
      </p:pic>
      <p:pic>
        <p:nvPicPr>
          <p:cNvPr id="3" name="Image 2" descr="Capture d’écran 2024-05-17 221003.png"/>
          <p:cNvPicPr>
            <a:picLocks noChangeAspect="1"/>
          </p:cNvPicPr>
          <p:nvPr/>
        </p:nvPicPr>
        <p:blipFill>
          <a:blip r:embed="rId3" cstate="print"/>
          <a:stretch>
            <a:fillRect/>
          </a:stretch>
        </p:blipFill>
        <p:spPr>
          <a:xfrm>
            <a:off x="-252000" y="2630434"/>
            <a:ext cx="9396000" cy="3153593"/>
          </a:xfrm>
          <a:prstGeom prst="rect">
            <a:avLst/>
          </a:prstGeom>
        </p:spPr>
      </p:pic>
      <p:sp>
        <p:nvSpPr>
          <p:cNvPr id="4" name="Rectangle 3"/>
          <p:cNvSpPr/>
          <p:nvPr/>
        </p:nvSpPr>
        <p:spPr>
          <a:xfrm>
            <a:off x="1763688" y="556040"/>
            <a:ext cx="57606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292080" y="339816"/>
            <a:ext cx="57606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6660232" y="1276787"/>
            <a:ext cx="792088"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nvSpPr>
        <p:spPr>
          <a:xfrm>
            <a:off x="7380312" y="411891"/>
            <a:ext cx="93610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4212000" y="2934505"/>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3203848" y="4360034"/>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4283968" y="1565086"/>
            <a:ext cx="792088"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p:cNvSpPr/>
          <p:nvPr/>
        </p:nvSpPr>
        <p:spPr>
          <a:xfrm>
            <a:off x="5148064" y="1493011"/>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p:cNvSpPr/>
          <p:nvPr/>
        </p:nvSpPr>
        <p:spPr>
          <a:xfrm>
            <a:off x="1512000" y="1801667"/>
            <a:ext cx="864096"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3" name="Image 12" descr="0a0000003.gif"/>
          <p:cNvPicPr>
            <a:picLocks noChangeAspect="1"/>
          </p:cNvPicPr>
          <p:nvPr/>
        </p:nvPicPr>
        <p:blipFill>
          <a:blip r:embed="rId4" cstate="print"/>
          <a:stretch>
            <a:fillRect/>
          </a:stretch>
        </p:blipFill>
        <p:spPr>
          <a:xfrm>
            <a:off x="8028385" y="4664298"/>
            <a:ext cx="371475" cy="371819"/>
          </a:xfrm>
          <a:prstGeom prst="rect">
            <a:avLst/>
          </a:prstGeom>
        </p:spPr>
      </p:pic>
      <p:sp>
        <p:nvSpPr>
          <p:cNvPr id="14" name="Rectangle 13"/>
          <p:cNvSpPr/>
          <p:nvPr/>
        </p:nvSpPr>
        <p:spPr>
          <a:xfrm>
            <a:off x="251520" y="3243001"/>
            <a:ext cx="2175596" cy="1324665"/>
          </a:xfrm>
          <a:prstGeom prst="rect">
            <a:avLst/>
          </a:prstGeom>
        </p:spPr>
        <p:txBody>
          <a:bodyPr wrap="none">
            <a:spAutoFit/>
          </a:bodyPr>
          <a:lstStyle/>
          <a:p>
            <a:pPr algn="ctr"/>
            <a:r>
              <a:rPr lang="fr-FR" sz="4000" b="1" dirty="0" smtClean="0">
                <a:latin typeface="Edwardian Script ITC" pitchFamily="66" charset="0"/>
              </a:rPr>
              <a:t>Quelques</a:t>
            </a:r>
          </a:p>
          <a:p>
            <a:pPr algn="ctr"/>
            <a:r>
              <a:rPr lang="fr-FR" sz="4000" b="1" dirty="0" smtClean="0">
                <a:latin typeface="Edwardian Script ITC" pitchFamily="66" charset="0"/>
              </a:rPr>
              <a:t>Villes   visitées</a:t>
            </a:r>
            <a:endParaRPr lang="fr-FR" sz="4000" dirty="0"/>
          </a:p>
        </p:txBody>
      </p:sp>
      <p:sp>
        <p:nvSpPr>
          <p:cNvPr id="15" name="Rectangle 14"/>
          <p:cNvSpPr/>
          <p:nvPr/>
        </p:nvSpPr>
        <p:spPr>
          <a:xfrm>
            <a:off x="8675948" y="700190"/>
            <a:ext cx="6485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000" r="-2000"/>
          </a:stretch>
        </a:blipFill>
        <a:effectLst/>
      </p:bgPr>
    </p:bg>
    <p:spTree>
      <p:nvGrpSpPr>
        <p:cNvPr id="1" name=""/>
        <p:cNvGrpSpPr/>
        <p:nvPr/>
      </p:nvGrpSpPr>
      <p:grpSpPr>
        <a:xfrm>
          <a:off x="0" y="0"/>
          <a:ext cx="0" cy="0"/>
          <a:chOff x="0" y="0"/>
          <a:chExt cx="0" cy="0"/>
        </a:xfrm>
      </p:grpSpPr>
      <p:sp>
        <p:nvSpPr>
          <p:cNvPr id="2" name="Rectangle 1"/>
          <p:cNvSpPr/>
          <p:nvPr/>
        </p:nvSpPr>
        <p:spPr>
          <a:xfrm>
            <a:off x="3240000" y="0"/>
            <a:ext cx="2119491" cy="707886"/>
          </a:xfrm>
          <a:prstGeom prst="rect">
            <a:avLst/>
          </a:prstGeom>
        </p:spPr>
        <p:txBody>
          <a:bodyPr wrap="none">
            <a:spAutoFit/>
          </a:bodyPr>
          <a:lstStyle/>
          <a:p>
            <a:r>
              <a:rPr lang="fr-FR" sz="4000" b="1" dirty="0" smtClean="0">
                <a:latin typeface="Edwardian Script ITC" pitchFamily="66" charset="0"/>
              </a:rPr>
              <a:t> </a:t>
            </a:r>
            <a:r>
              <a:rPr lang="fr-FR" sz="4000" b="1" dirty="0" smtClean="0">
                <a:latin typeface="Edwardian Script ITC" pitchFamily="66" charset="0"/>
              </a:rPr>
              <a:t>15 </a:t>
            </a:r>
            <a:r>
              <a:rPr lang="fr-FR" sz="4000" b="1" dirty="0" smtClean="0">
                <a:latin typeface="Edwardian Script ITC" pitchFamily="66" charset="0"/>
              </a:rPr>
              <a:t> </a:t>
            </a:r>
            <a:r>
              <a:rPr lang="fr-FR" sz="4000" b="1" dirty="0" err="1" smtClean="0">
                <a:latin typeface="Edwardian Script ITC" pitchFamily="66" charset="0"/>
              </a:rPr>
              <a:t>Ebrach</a:t>
            </a:r>
            <a:endParaRPr lang="fr-FR" sz="4000" dirty="0"/>
          </a:p>
        </p:txBody>
      </p:sp>
      <p:sp>
        <p:nvSpPr>
          <p:cNvPr id="3" name="Rectangle 2"/>
          <p:cNvSpPr/>
          <p:nvPr/>
        </p:nvSpPr>
        <p:spPr>
          <a:xfrm>
            <a:off x="1043608" y="972000"/>
            <a:ext cx="6768752" cy="3139321"/>
          </a:xfrm>
          <a:prstGeom prst="rect">
            <a:avLst/>
          </a:prstGeom>
          <a:solidFill>
            <a:schemeClr val="tx2">
              <a:lumMod val="40000"/>
              <a:lumOff val="60000"/>
            </a:schemeClr>
          </a:solidFill>
          <a:ln w="38100">
            <a:solidFill>
              <a:schemeClr val="tx1"/>
            </a:solidFill>
          </a:ln>
        </p:spPr>
        <p:txBody>
          <a:bodyPr wrap="square">
            <a:spAutoFit/>
          </a:bodyPr>
          <a:lstStyle/>
          <a:p>
            <a:pPr algn="ctr"/>
            <a:r>
              <a:rPr lang="fr-FR" dirty="0" smtClean="0"/>
              <a:t>Si je suis allé à </a:t>
            </a:r>
            <a:r>
              <a:rPr lang="fr-FR" dirty="0" err="1" smtClean="0"/>
              <a:t>Ebrach</a:t>
            </a:r>
            <a:r>
              <a:rPr lang="fr-FR" dirty="0" smtClean="0"/>
              <a:t>, c’est parce que j’avais lu dans un quelconque dépliant touristique, qu’on pouvait s’y balader dans les arbres « </a:t>
            </a:r>
            <a:r>
              <a:rPr lang="fr-FR" dirty="0" err="1" smtClean="0"/>
              <a:t>Baumwipfelpfad</a:t>
            </a:r>
            <a:r>
              <a:rPr lang="fr-FR" dirty="0" smtClean="0"/>
              <a:t>. »</a:t>
            </a:r>
          </a:p>
          <a:p>
            <a:pPr algn="ctr"/>
            <a:r>
              <a:rPr lang="fr-FR" dirty="0" smtClean="0"/>
              <a:t>Pourquoi alors me suis-je arrêté devant ce grand et triste édifice gris ? Peut-être parce qu’il était grand et que j’avais lu au passage : « </a:t>
            </a:r>
            <a:r>
              <a:rPr lang="fr-FR" dirty="0" err="1" smtClean="0"/>
              <a:t>Kloster</a:t>
            </a:r>
            <a:r>
              <a:rPr lang="fr-FR" dirty="0" smtClean="0"/>
              <a:t>. » Ce que j’ai découvert dans l’église de cette abbaye cistercienne, m’a finalement fait oublier ce pourquoi j’étais venu. On peut ne pas aimer le baroque, mais l’intérieur est impressionnant, autant que l’extérieur parait anodin. En temps que musicien, j’ai naturellement été intrigué par la présence de 3 orgues : l’un en tribune et deux autres qui se font face dans le chœur des moines.</a:t>
            </a:r>
            <a:endParaRPr lang="fr-FR" dirty="0"/>
          </a:p>
        </p:txBody>
      </p:sp>
      <p:pic>
        <p:nvPicPr>
          <p:cNvPr id="4" name="Image 3"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1000"/>
                                        <p:tgtEl>
                                          <p:spTgt spid="3"/>
                                        </p:tgtEl>
                                      </p:cBhvr>
                                    </p:animEffect>
                                  </p:childTnLst>
                                </p:cTn>
                              </p:par>
                              <p:par>
                                <p:cTn id="8" presetID="24" presetClass="entr" presetSubtype="0" fill="hold" nodeType="withEffect">
                                  <p:stCondLst>
                                    <p:cond delay="4000"/>
                                  </p:stCondLst>
                                  <p:childTnLst>
                                    <p:set>
                                      <p:cBhvr>
                                        <p:cTn id="9" dur="1" fill="hold">
                                          <p:stCondLst>
                                            <p:cond delay="0"/>
                                          </p:stCondLst>
                                        </p:cTn>
                                        <p:tgtEl>
                                          <p:spTgt spid="4"/>
                                        </p:tgtEl>
                                        <p:attrNameLst>
                                          <p:attrName>style.visibility</p:attrName>
                                        </p:attrNameLst>
                                      </p:cBhvr>
                                      <p:to>
                                        <p:strVal val="visible"/>
                                      </p:to>
                                    </p:set>
                                    <p:anim to="" calcmode="lin" valueType="num">
                                      <p:cBhvr>
                                        <p:cTn id="10"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9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3" name="Rectangle 2"/>
          <p:cNvSpPr/>
          <p:nvPr/>
        </p:nvSpPr>
        <p:spPr>
          <a:xfrm>
            <a:off x="4139952" y="0"/>
            <a:ext cx="2395207" cy="707886"/>
          </a:xfrm>
          <a:prstGeom prst="rect">
            <a:avLst/>
          </a:prstGeom>
        </p:spPr>
        <p:txBody>
          <a:bodyPr wrap="none">
            <a:spAutoFit/>
          </a:bodyPr>
          <a:lstStyle/>
          <a:p>
            <a:r>
              <a:rPr lang="fr-FR" sz="4000" b="1" dirty="0" smtClean="0">
                <a:latin typeface="Edwardian Script ITC" pitchFamily="66" charset="0"/>
              </a:rPr>
              <a:t>16 </a:t>
            </a:r>
            <a:r>
              <a:rPr lang="fr-FR" sz="4000" b="1" dirty="0" smtClean="0">
                <a:latin typeface="Edwardian Script ITC" pitchFamily="66" charset="0"/>
              </a:rPr>
              <a:t> </a:t>
            </a:r>
            <a:r>
              <a:rPr lang="fr-FR" sz="4000" b="1" dirty="0" err="1" smtClean="0">
                <a:latin typeface="Edwardian Script ITC" pitchFamily="66" charset="0"/>
              </a:rPr>
              <a:t>Ochesfurth</a:t>
            </a:r>
            <a:endParaRPr lang="fr-FR" sz="4000" dirty="0"/>
          </a:p>
        </p:txBody>
      </p:sp>
      <p:sp>
        <p:nvSpPr>
          <p:cNvPr id="4" name="Rectangle 3"/>
          <p:cNvSpPr/>
          <p:nvPr/>
        </p:nvSpPr>
        <p:spPr>
          <a:xfrm>
            <a:off x="2286000" y="2772000"/>
            <a:ext cx="4572000" cy="1754326"/>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Voici déjà le temps du retour. Au lieu de prendre par le chemin le plus rapide (l’autoroute), qui n’est pas forcément le plus court, j’ai délibérément fait un détour en suivant la courbe du Main, pour une dernière balade dans </a:t>
            </a:r>
            <a:r>
              <a:rPr lang="fr-FR" dirty="0" err="1" smtClean="0"/>
              <a:t>Ochesfurth</a:t>
            </a:r>
            <a:r>
              <a:rPr lang="fr-FR" dirty="0" smtClean="0"/>
              <a:t>.</a:t>
            </a:r>
            <a:endParaRPr lang="fr-FR" sz="1200" dirty="0"/>
          </a:p>
        </p:txBody>
      </p:sp>
      <p:pic>
        <p:nvPicPr>
          <p:cNvPr id="5" name="Image 4"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1000"/>
                                        <p:tgtEl>
                                          <p:spTgt spid="4"/>
                                        </p:tgtEl>
                                      </p:cBhvr>
                                    </p:animEffect>
                                  </p:childTnLst>
                                </p:cTn>
                              </p:par>
                              <p:par>
                                <p:cTn id="8" presetID="24" presetClass="entr" presetSubtype="0" fill="hold" nodeType="withEffect">
                                  <p:stCondLst>
                                    <p:cond delay="4000"/>
                                  </p:stCondLst>
                                  <p:childTnLst>
                                    <p:set>
                                      <p:cBhvr>
                                        <p:cTn id="9" dur="1" fill="hold">
                                          <p:stCondLst>
                                            <p:cond delay="0"/>
                                          </p:stCondLst>
                                        </p:cTn>
                                        <p:tgtEl>
                                          <p:spTgt spid="5"/>
                                        </p:tgtEl>
                                        <p:attrNameLst>
                                          <p:attrName>style.visibility</p:attrName>
                                        </p:attrNameLst>
                                      </p:cBhvr>
                                      <p:to>
                                        <p:strVal val="visible"/>
                                      </p:to>
                                    </p:set>
                                    <p:anim to="" calcmode="lin" valueType="num">
                                      <p:cBhvr>
                                        <p:cTn id="1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4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5029376_1536704733924838_2824444863876774199_n.jpg"/>
          <p:cNvPicPr>
            <a:picLocks noChangeAspect="1"/>
          </p:cNvPicPr>
          <p:nvPr/>
        </p:nvPicPr>
        <p:blipFill>
          <a:blip r:embed="rId2" cstate="print"/>
          <a:stretch>
            <a:fillRect/>
          </a:stretch>
        </p:blipFill>
        <p:spPr>
          <a:xfrm>
            <a:off x="3200400" y="0"/>
            <a:ext cx="2895750" cy="5148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000" r="-2000"/>
          </a:stretch>
        </a:blipFill>
        <a:effectLst/>
      </p:bgPr>
    </p:bg>
    <p:spTree>
      <p:nvGrpSpPr>
        <p:cNvPr id="1" name=""/>
        <p:cNvGrpSpPr/>
        <p:nvPr/>
      </p:nvGrpSpPr>
      <p:grpSpPr>
        <a:xfrm>
          <a:off x="0" y="0"/>
          <a:ext cx="0" cy="0"/>
          <a:chOff x="0" y="0"/>
          <a:chExt cx="0" cy="0"/>
        </a:xfrm>
      </p:grpSpPr>
      <p:sp>
        <p:nvSpPr>
          <p:cNvPr id="2" name="Rectangle 1"/>
          <p:cNvSpPr/>
          <p:nvPr/>
        </p:nvSpPr>
        <p:spPr>
          <a:xfrm>
            <a:off x="3204000" y="0"/>
            <a:ext cx="2925801" cy="707886"/>
          </a:xfrm>
          <a:prstGeom prst="rect">
            <a:avLst/>
          </a:prstGeom>
        </p:spPr>
        <p:txBody>
          <a:bodyPr wrap="none">
            <a:spAutoFit/>
          </a:bodyPr>
          <a:lstStyle/>
          <a:p>
            <a:r>
              <a:rPr lang="fr-FR" sz="4000" b="1" dirty="0" smtClean="0">
                <a:latin typeface="Edwardian Script ITC" pitchFamily="66" charset="0"/>
              </a:rPr>
              <a:t>   </a:t>
            </a:r>
            <a:r>
              <a:rPr lang="fr-FR" sz="4000" b="1" dirty="0" smtClean="0">
                <a:latin typeface="Edwardian Script ITC" pitchFamily="66" charset="0"/>
              </a:rPr>
              <a:t>17 </a:t>
            </a:r>
            <a:r>
              <a:rPr lang="fr-FR" sz="4000" b="1" dirty="0" smtClean="0">
                <a:latin typeface="Edwardian Script ITC" pitchFamily="66" charset="0"/>
              </a:rPr>
              <a:t> Neckarsulm</a:t>
            </a:r>
            <a:endParaRPr lang="fr-FR" sz="4000" dirty="0"/>
          </a:p>
        </p:txBody>
      </p:sp>
      <p:sp>
        <p:nvSpPr>
          <p:cNvPr id="3" name="Rectangle 2"/>
          <p:cNvSpPr/>
          <p:nvPr/>
        </p:nvSpPr>
        <p:spPr>
          <a:xfrm>
            <a:off x="2286000" y="900000"/>
            <a:ext cx="4572000" cy="2585323"/>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En rentrant, je pensais déjeuner sur les bords du Neckar, mais je n’ai pas trouvé le Neckar au centre de Neckarsulm. Je me suis contenté de faire un tour au centre-ville. Il n’avait guère plus d’intérêt que l’église où je ne me suis pas attardé, vu qu’on y préparait la célébration d’un mariage. </a:t>
            </a:r>
          </a:p>
          <a:p>
            <a:pPr algn="ctr"/>
            <a:r>
              <a:rPr lang="fr-FR" dirty="0" smtClean="0"/>
              <a:t>Voilà ! C’est tout ! C’est fini pour cette escapade en Franconie.</a:t>
            </a:r>
            <a:endParaRPr lang="fr-FR" dirty="0"/>
          </a:p>
        </p:txBody>
      </p:sp>
      <p:pic>
        <p:nvPicPr>
          <p:cNvPr id="7" name="Image 6"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1000"/>
                                        <p:tgtEl>
                                          <p:spTgt spid="3"/>
                                        </p:tgtEl>
                                      </p:cBhvr>
                                    </p:animEffect>
                                  </p:childTnLst>
                                </p:cTn>
                              </p:par>
                              <p:par>
                                <p:cTn id="8" presetID="24" presetClass="entr" presetSubtype="0" fill="hold" nodeType="withEffect">
                                  <p:stCondLst>
                                    <p:cond delay="4000"/>
                                  </p:stCondLst>
                                  <p:childTnLst>
                                    <p:set>
                                      <p:cBhvr>
                                        <p:cTn id="9" dur="1" fill="hold">
                                          <p:stCondLst>
                                            <p:cond delay="0"/>
                                          </p:stCondLst>
                                        </p:cTn>
                                        <p:tgtEl>
                                          <p:spTgt spid="7"/>
                                        </p:tgtEl>
                                        <p:attrNameLst>
                                          <p:attrName>style.visibility</p:attrName>
                                        </p:attrNameLst>
                                      </p:cBhvr>
                                      <p:to>
                                        <p:strVal val="visible"/>
                                      </p:to>
                                    </p:set>
                                    <p:anim to="" calcmode="lin" valueType="num">
                                      <p:cBhvr>
                                        <p:cTn id="10"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404001" y="4396067"/>
            <a:ext cx="2252087" cy="657194"/>
          </a:xfrm>
          <a:prstGeom prst="rect">
            <a:avLst/>
          </a:prstGeom>
          <a:noFill/>
        </p:spPr>
        <p:txBody>
          <a:bodyPr wrap="none" lIns="101598" tIns="50798" rIns="101598" bIns="50798" rtlCol="0">
            <a:spAutoFit/>
          </a:bodyPr>
          <a:lstStyle/>
          <a:p>
            <a:r>
              <a:rPr lang="fr-FR" sz="3600" b="1" dirty="0">
                <a:ln w="19050">
                  <a:solidFill>
                    <a:schemeClr val="tx1"/>
                  </a:solidFill>
                </a:ln>
                <a:solidFill>
                  <a:schemeClr val="bg1"/>
                </a:solidFill>
                <a:latin typeface="Cooper Black" pitchFamily="18" charset="0"/>
              </a:rPr>
              <a:t>Création</a:t>
            </a:r>
          </a:p>
        </p:txBody>
      </p:sp>
      <p:sp>
        <p:nvSpPr>
          <p:cNvPr id="4" name="Étoile à 12 branches 3"/>
          <p:cNvSpPr>
            <a:spLocks/>
          </p:cNvSpPr>
          <p:nvPr/>
        </p:nvSpPr>
        <p:spPr>
          <a:xfrm>
            <a:off x="380904" y="36034"/>
            <a:ext cx="1008000" cy="576533"/>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a:r>
              <a:rPr lang="fr-FR" sz="1200" dirty="0" smtClean="0">
                <a:solidFill>
                  <a:srgbClr val="FF0000"/>
                </a:solidFill>
                <a:latin typeface="Rockwell" pitchFamily="18" charset="0"/>
              </a:rPr>
              <a:t>2094</a:t>
            </a:r>
            <a:endParaRPr lang="fr-FR" sz="1200" dirty="0">
              <a:solidFill>
                <a:srgbClr val="FF0000"/>
              </a:solidFill>
              <a:latin typeface="Rockwell" pitchFamily="18" charset="0"/>
            </a:endParaRPr>
          </a:p>
        </p:txBody>
      </p:sp>
      <p:sp>
        <p:nvSpPr>
          <p:cNvPr id="10" name="ZoneTexte 9"/>
          <p:cNvSpPr txBox="1"/>
          <p:nvPr/>
        </p:nvSpPr>
        <p:spPr>
          <a:xfrm>
            <a:off x="1296000" y="72067"/>
            <a:ext cx="6480720" cy="1211705"/>
          </a:xfrm>
          <a:prstGeom prst="rect">
            <a:avLst/>
          </a:prstGeom>
          <a:noFill/>
        </p:spPr>
        <p:txBody>
          <a:bodyPr wrap="square" lIns="101598" tIns="50798" rIns="101598" bIns="50798" rtlCol="0">
            <a:spAutoFit/>
          </a:bodyPr>
          <a:lstStyle/>
          <a:p>
            <a:pPr algn="ctr"/>
            <a:r>
              <a:rPr lang="en-US" sz="3600" b="1" dirty="0" smtClean="0">
                <a:ln w="19050">
                  <a:solidFill>
                    <a:schemeClr val="tx1"/>
                  </a:solidFill>
                </a:ln>
                <a:solidFill>
                  <a:schemeClr val="bg1"/>
                </a:solidFill>
                <a:latin typeface="Cooper Black" pitchFamily="18" charset="0"/>
              </a:rPr>
              <a:t>Keys  of  Moon  </a:t>
            </a:r>
          </a:p>
          <a:p>
            <a:pPr algn="ctr"/>
            <a:r>
              <a:rPr lang="en-US" sz="3600" b="1" dirty="0" smtClean="0">
                <a:ln w="19050">
                  <a:solidFill>
                    <a:schemeClr val="tx1"/>
                  </a:solidFill>
                </a:ln>
                <a:solidFill>
                  <a:schemeClr val="bg1"/>
                </a:solidFill>
                <a:latin typeface="Cooper Black" pitchFamily="18" charset="0"/>
              </a:rPr>
              <a:t>Towards  New  </a:t>
            </a:r>
            <a:r>
              <a:rPr lang="en-US" sz="3600" b="1" dirty="0" smtClean="0">
                <a:ln w="19050">
                  <a:solidFill>
                    <a:schemeClr val="tx1"/>
                  </a:solidFill>
                </a:ln>
                <a:solidFill>
                  <a:schemeClr val="bg1"/>
                </a:solidFill>
                <a:latin typeface="Cooper Black" pitchFamily="18" charset="0"/>
              </a:rPr>
              <a:t>Horizons</a:t>
            </a:r>
            <a:endParaRPr lang="fr-FR" sz="3600" b="1" dirty="0">
              <a:ln w="19050">
                <a:solidFill>
                  <a:schemeClr val="tx1"/>
                </a:solidFill>
              </a:ln>
              <a:solidFill>
                <a:schemeClr val="bg1"/>
              </a:solidFill>
              <a:latin typeface="Cooper Black" pitchFamily="18" charset="0"/>
            </a:endParaRPr>
          </a:p>
        </p:txBody>
      </p:sp>
      <p:sp>
        <p:nvSpPr>
          <p:cNvPr id="11" name="ZoneTexte 10"/>
          <p:cNvSpPr txBox="1"/>
          <p:nvPr/>
        </p:nvSpPr>
        <p:spPr>
          <a:xfrm>
            <a:off x="5508000" y="4396067"/>
            <a:ext cx="2175720" cy="657194"/>
          </a:xfrm>
          <a:prstGeom prst="rect">
            <a:avLst/>
          </a:prstGeom>
          <a:noFill/>
        </p:spPr>
        <p:txBody>
          <a:bodyPr wrap="none" lIns="101598" tIns="50798" rIns="101598" bIns="50798" rtlCol="0">
            <a:spAutoFit/>
          </a:bodyPr>
          <a:lstStyle/>
          <a:p>
            <a:r>
              <a:rPr lang="fr-FR" sz="3600" b="1" dirty="0" smtClean="0">
                <a:ln w="19050">
                  <a:solidFill>
                    <a:schemeClr val="tx1"/>
                  </a:solidFill>
                </a:ln>
                <a:solidFill>
                  <a:schemeClr val="bg1"/>
                </a:solidFill>
                <a:latin typeface="Cooper Black" pitchFamily="18" charset="0"/>
              </a:rPr>
              <a:t>Internet</a:t>
            </a:r>
            <a:endParaRPr lang="fr-FR" sz="4000" b="1" dirty="0" smtClean="0">
              <a:ln w="19050">
                <a:solidFill>
                  <a:schemeClr val="tx1"/>
                </a:solidFill>
              </a:ln>
              <a:solidFill>
                <a:schemeClr val="bg1"/>
              </a:solidFill>
              <a:latin typeface="Cooper Black" pitchFamily="18" charset="0"/>
            </a:endParaRPr>
          </a:p>
        </p:txBody>
      </p:sp>
      <p:sp>
        <p:nvSpPr>
          <p:cNvPr id="5" name="ZoneTexte 4"/>
          <p:cNvSpPr txBox="1"/>
          <p:nvPr/>
        </p:nvSpPr>
        <p:spPr>
          <a:xfrm>
            <a:off x="3888000" y="2718281"/>
            <a:ext cx="974622" cy="302923"/>
          </a:xfrm>
          <a:prstGeom prst="rect">
            <a:avLst/>
          </a:prstGeom>
          <a:noFill/>
        </p:spPr>
        <p:txBody>
          <a:bodyPr wrap="none" lIns="101598" tIns="50798" rIns="101598" bIns="50798" rtlCol="0">
            <a:spAutoFit/>
          </a:bodyPr>
          <a:lstStyle/>
          <a:p>
            <a:r>
              <a:rPr lang="fr-FR" sz="1300" b="1" dirty="0" smtClean="0">
                <a:solidFill>
                  <a:srgbClr val="FF0000"/>
                </a:solidFill>
              </a:rPr>
              <a:t>19.05.2024</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780000" y="4287967"/>
            <a:ext cx="1584176" cy="665586"/>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7704001" y="36034"/>
            <a:ext cx="872729" cy="576533"/>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7200000" y="2702500"/>
            <a:ext cx="1080000" cy="1801667"/>
          </a:xfrm>
          <a:prstGeom prst="rect">
            <a:avLst/>
          </a:prstGeom>
        </p:spPr>
      </p:pic>
      <p:pic>
        <p:nvPicPr>
          <p:cNvPr id="17" name="Image 16" descr="0d0000030.gif"/>
          <p:cNvPicPr>
            <a:picLocks noChangeAspect="1"/>
          </p:cNvPicPr>
          <p:nvPr/>
        </p:nvPicPr>
        <p:blipFill>
          <a:blip r:embed="rId6" cstate="print"/>
          <a:stretch>
            <a:fillRect/>
          </a:stretch>
        </p:blipFill>
        <p:spPr>
          <a:xfrm>
            <a:off x="323529" y="2882667"/>
            <a:ext cx="1907179" cy="1621500"/>
          </a:xfrm>
          <a:prstGeom prst="rect">
            <a:avLst/>
          </a:prstGeom>
        </p:spPr>
      </p:pic>
      <p:pic>
        <p:nvPicPr>
          <p:cNvPr id="18" name="Image 17" descr="b1camera-2069707_960_720.png"/>
          <p:cNvPicPr>
            <a:picLocks noChangeAspect="1"/>
          </p:cNvPicPr>
          <p:nvPr/>
        </p:nvPicPr>
        <p:blipFill>
          <a:blip r:embed="rId7" cstate="print"/>
          <a:stretch>
            <a:fillRect/>
          </a:stretch>
        </p:blipFill>
        <p:spPr>
          <a:xfrm>
            <a:off x="7164000" y="720667"/>
            <a:ext cx="1465000" cy="1801667"/>
          </a:xfrm>
          <a:prstGeom prst="rect">
            <a:avLst/>
          </a:prstGeom>
        </p:spPr>
      </p:pic>
      <p:pic>
        <p:nvPicPr>
          <p:cNvPr id="20" name="Image 19" descr="artfichier_269913_8955356_202104103847547.gif"/>
          <p:cNvPicPr>
            <a:picLocks noChangeAspect="1"/>
          </p:cNvPicPr>
          <p:nvPr/>
        </p:nvPicPr>
        <p:blipFill>
          <a:blip r:embed="rId8" cstate="print"/>
          <a:stretch>
            <a:fillRect/>
          </a:stretch>
        </p:blipFill>
        <p:spPr>
          <a:xfrm>
            <a:off x="396000" y="684633"/>
            <a:ext cx="1635000" cy="1801667"/>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17"/>
                                        </p:tgtEl>
                                        <p:attrNameLst>
                                          <p:attrName>style.visibility</p:attrName>
                                        </p:attrNameLst>
                                      </p:cBhvr>
                                      <p:to>
                                        <p:strVal val="visible"/>
                                      </p:to>
                                    </p:set>
                                    <p:anim to="" calcmode="lin" valueType="num">
                                      <p:cBhvr>
                                        <p:cTn id="17" dur="1" fill="hold"/>
                                        <p:tgtEl>
                                          <p:spTgt spid="17"/>
                                        </p:tgtEl>
                                        <p:attrNameLst>
                                          <p:attrName/>
                                        </p:attrNameLst>
                                      </p:cBhvr>
                                    </p:anim>
                                  </p:childTnLst>
                                </p:cTn>
                              </p:par>
                              <p:par>
                                <p:cTn id="18" presetID="24" presetClass="entr" presetSubtype="0" fill="hold" nodeType="withEffect">
                                  <p:stCondLst>
                                    <p:cond delay="2000"/>
                                  </p:stCondLst>
                                  <p:childTnLst>
                                    <p:set>
                                      <p:cBhvr>
                                        <p:cTn id="19" dur="1" fill="hold">
                                          <p:stCondLst>
                                            <p:cond delay="0"/>
                                          </p:stCondLst>
                                        </p:cTn>
                                        <p:tgtEl>
                                          <p:spTgt spid="20"/>
                                        </p:tgtEl>
                                        <p:attrNameLst>
                                          <p:attrName>style.visibility</p:attrName>
                                        </p:attrNameLst>
                                      </p:cBhvr>
                                      <p:to>
                                        <p:strVal val="visible"/>
                                      </p:to>
                                    </p:set>
                                    <p:anim to="" calcmode="lin" valueType="num">
                                      <p:cBhvr>
                                        <p:cTn id="20" dur="1" fill="hold"/>
                                        <p:tgtEl>
                                          <p:spTgt spid="20"/>
                                        </p:tgtEl>
                                        <p:attrNameLst>
                                          <p:attrName/>
                                        </p:attrNameLst>
                                      </p:cBhvr>
                                    </p:anim>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0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0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24" presetClass="entr" presetSubtype="0" fill="hold" grpId="0" nodeType="with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540</TotalTime>
  <Words>331</Words>
  <Application>Microsoft Office PowerPoint</Application>
  <PresentationFormat>Personnalisé</PresentationFormat>
  <Paragraphs>33</Paragraphs>
  <Slides>43</Slides>
  <Notes>1</Notes>
  <HiddenSlides>0</HiddenSlides>
  <MMClips>1</MMClips>
  <ScaleCrop>false</ScaleCrop>
  <HeadingPairs>
    <vt:vector size="4" baseType="variant">
      <vt:variant>
        <vt:lpstr>Thème</vt:lpstr>
      </vt:variant>
      <vt:variant>
        <vt:i4>1</vt:i4>
      </vt:variant>
      <vt:variant>
        <vt:lpstr>Titres des diapositives</vt:lpstr>
      </vt:variant>
      <vt:variant>
        <vt:i4>43</vt:i4>
      </vt:variant>
    </vt:vector>
  </HeadingPairs>
  <TitlesOfParts>
    <vt:vector size="44"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93</cp:revision>
  <dcterms:created xsi:type="dcterms:W3CDTF">2020-05-12T17:47:43Z</dcterms:created>
  <dcterms:modified xsi:type="dcterms:W3CDTF">2024-05-19T18:05:35Z</dcterms:modified>
</cp:coreProperties>
</file>