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7" r:id="rId3"/>
    <p:sldId id="261" r:id="rId4"/>
    <p:sldId id="262" r:id="rId5"/>
    <p:sldId id="259" r:id="rId6"/>
    <p:sldId id="260" r:id="rId7"/>
    <p:sldId id="293" r:id="rId8"/>
    <p:sldId id="294" r:id="rId9"/>
    <p:sldId id="295" r:id="rId10"/>
    <p:sldId id="296" r:id="rId11"/>
    <p:sldId id="297" r:id="rId12"/>
    <p:sldId id="298" r:id="rId13"/>
    <p:sldId id="299" r:id="rId14"/>
    <p:sldId id="300" r:id="rId15"/>
    <p:sldId id="301" r:id="rId16"/>
    <p:sldId id="302" r:id="rId17"/>
    <p:sldId id="303" r:id="rId18"/>
    <p:sldId id="305" r:id="rId19"/>
    <p:sldId id="304" r:id="rId20"/>
    <p:sldId id="278" r:id="rId21"/>
    <p:sldId id="322" r:id="rId22"/>
    <p:sldId id="306" r:id="rId23"/>
    <p:sldId id="307" r:id="rId24"/>
    <p:sldId id="308" r:id="rId25"/>
    <p:sldId id="309" r:id="rId26"/>
    <p:sldId id="310" r:id="rId27"/>
    <p:sldId id="311" r:id="rId28"/>
    <p:sldId id="312" r:id="rId29"/>
    <p:sldId id="313" r:id="rId30"/>
    <p:sldId id="314" r:id="rId31"/>
    <p:sldId id="315" r:id="rId32"/>
    <p:sldId id="316" r:id="rId33"/>
    <p:sldId id="317" r:id="rId34"/>
    <p:sldId id="318" r:id="rId35"/>
    <p:sldId id="319" r:id="rId36"/>
    <p:sldId id="320" r:id="rId37"/>
    <p:sldId id="321" r:id="rId38"/>
    <p:sldId id="324" r:id="rId39"/>
    <p:sldId id="325" r:id="rId40"/>
    <p:sldId id="326" r:id="rId41"/>
    <p:sldId id="327" r:id="rId42"/>
    <p:sldId id="328" r:id="rId43"/>
    <p:sldId id="323" r:id="rId44"/>
    <p:sldId id="292" r:id="rId45"/>
    <p:sldId id="329" r:id="rId46"/>
    <p:sldId id="330" r:id="rId47"/>
    <p:sldId id="331" r:id="rId48"/>
    <p:sldId id="332" r:id="rId49"/>
    <p:sldId id="333" r:id="rId50"/>
    <p:sldId id="334" r:id="rId51"/>
    <p:sldId id="335" r:id="rId52"/>
    <p:sldId id="336" r:id="rId53"/>
    <p:sldId id="337" r:id="rId54"/>
    <p:sldId id="338" r:id="rId55"/>
    <p:sldId id="339" r:id="rId56"/>
    <p:sldId id="340" r:id="rId57"/>
    <p:sldId id="341" r:id="rId58"/>
    <p:sldId id="342" r:id="rId59"/>
    <p:sldId id="343" r:id="rId60"/>
    <p:sldId id="345" r:id="rId61"/>
    <p:sldId id="346" r:id="rId62"/>
    <p:sldId id="347" r:id="rId63"/>
    <p:sldId id="344" r:id="rId64"/>
    <p:sldId id="258" r:id="rId65"/>
  </p:sldIdLst>
  <p:sldSz cx="9144000" cy="5148263"/>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IHj6NIPusf0rD76mlPoJw==" hashData="+ZMg/NC3qFTkxqjComu0Xm6Biz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2" y="-90"/>
      </p:cViewPr>
      <p:guideLst>
        <p:guide orient="horz" pos="1623"/>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4175" y="685800"/>
            <a:ext cx="60896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384175" y="685800"/>
            <a:ext cx="608965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9300"/>
            <a:ext cx="7772400" cy="110354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7349"/>
            <a:ext cx="6400800" cy="1315667"/>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8237"/>
            <a:ext cx="7772400" cy="1022502"/>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2055"/>
            <a:ext cx="7772400" cy="1126182"/>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1264"/>
            <a:ext cx="4038600" cy="339761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2401"/>
            <a:ext cx="4040188"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2668"/>
            <a:ext cx="4040188"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8" y="1152401"/>
            <a:ext cx="4041775" cy="480266"/>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8" y="1632668"/>
            <a:ext cx="4041775" cy="29662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977"/>
            <a:ext cx="3008312" cy="872345"/>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978"/>
            <a:ext cx="5111750" cy="43939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7323"/>
            <a:ext cx="3008312" cy="3521555"/>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3784"/>
            <a:ext cx="5486400" cy="42544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60006"/>
            <a:ext cx="5486400" cy="3088958"/>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9232"/>
            <a:ext cx="5486400" cy="604206"/>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6170"/>
            <a:ext cx="2057400" cy="439270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6170"/>
            <a:ext cx="6019800" cy="439270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6170"/>
            <a:ext cx="8229600" cy="858044"/>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1264"/>
            <a:ext cx="8229600" cy="3397615"/>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71677"/>
            <a:ext cx="2133600" cy="274098"/>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71677"/>
            <a:ext cx="2895600" cy="274098"/>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71677"/>
            <a:ext cx="2133600" cy="274098"/>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7"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79.gif"/><Relationship Id="rId3" Type="http://schemas.openxmlformats.org/officeDocument/2006/relationships/image" Target="../media/image74.gif"/><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7.xml"/><Relationship Id="rId6" Type="http://schemas.openxmlformats.org/officeDocument/2006/relationships/image" Target="../media/image77.gif"/><Relationship Id="rId5" Type="http://schemas.openxmlformats.org/officeDocument/2006/relationships/image" Target="../media/image76.png"/><Relationship Id="rId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1" y="1585467"/>
            <a:ext cx="3620877" cy="4015649"/>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100"/>
            <a:ext cx="4067944" cy="3747883"/>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67"/>
            <a:ext cx="5652120" cy="954991"/>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5734"/>
            <a:ext cx="9144000" cy="1109022"/>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a:t>
            </a:r>
            <a:r>
              <a:rPr lang="fr-FR" sz="6600" dirty="0" smtClean="0">
                <a:ln w="38100">
                  <a:solidFill>
                    <a:srgbClr val="FF0000"/>
                  </a:solidFill>
                </a:ln>
                <a:solidFill>
                  <a:schemeClr val="bg1"/>
                </a:solidFill>
                <a:latin typeface="Cooper Black" pitchFamily="18" charset="0"/>
              </a:rPr>
              <a:t>4</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30434"/>
            <a:ext cx="3096344" cy="1324665"/>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3385"/>
            <a:ext cx="1110000" cy="900833"/>
          </a:xfrm>
          <a:prstGeom prst="rect">
            <a:avLst/>
          </a:prstGeom>
        </p:spPr>
      </p:pic>
      <p:sp>
        <p:nvSpPr>
          <p:cNvPr id="8" name="ZoneTexte 7"/>
          <p:cNvSpPr txBox="1"/>
          <p:nvPr/>
        </p:nvSpPr>
        <p:spPr>
          <a:xfrm>
            <a:off x="7956376" y="3315067"/>
            <a:ext cx="1187624" cy="1016604"/>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24</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10" name="Keys of Moon  Spirit of The Dream.wav">
            <a:hlinkClick r:id="" action="ppaction://media"/>
          </p:cNvPr>
          <p:cNvPicPr>
            <a:picLocks noRot="1" noChangeAspect="1"/>
          </p:cNvPicPr>
          <p:nvPr>
            <a:wavAudioFile r:embed="rId1" name="Keys of Moon  Spirit of The Dream.wav"/>
          </p:nvPr>
        </p:nvPicPr>
        <p:blipFill>
          <a:blip r:embed="rId6" cstate="print"/>
          <a:stretch>
            <a:fillRect/>
          </a:stretch>
        </p:blipFill>
        <p:spPr>
          <a:xfrm>
            <a:off x="4427984" y="1638027"/>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65540" name="Picture 4" descr="Würzburg, Weinberge, Main, Altstadt Photos | Adobe Stock"/>
          <p:cNvPicPr>
            <a:picLocks noChangeAspect="1" noChangeArrowheads="1"/>
          </p:cNvPicPr>
          <p:nvPr/>
        </p:nvPicPr>
        <p:blipFill>
          <a:blip r:embed="rId3" cstate="print"/>
          <a:srcRect/>
          <a:stretch>
            <a:fillRect/>
          </a:stretch>
        </p:blipFill>
        <p:spPr bwMode="auto">
          <a:xfrm>
            <a:off x="4643998" y="2592000"/>
            <a:ext cx="3852000" cy="2550023"/>
          </a:xfrm>
          <a:prstGeom prst="rect">
            <a:avLst/>
          </a:prstGeom>
          <a:noFill/>
        </p:spPr>
      </p:pic>
      <p:pic>
        <p:nvPicPr>
          <p:cNvPr id="65538" name="Picture 2" descr="Fichier:Oberzell, Klosterkirche von Norden, 1.jpeg — Wikipédia"/>
          <p:cNvPicPr>
            <a:picLocks noChangeAspect="1" noChangeArrowheads="1"/>
          </p:cNvPicPr>
          <p:nvPr/>
        </p:nvPicPr>
        <p:blipFill>
          <a:blip r:embed="rId4" cstate="print"/>
          <a:srcRect/>
          <a:stretch>
            <a:fillRect/>
          </a:stretch>
        </p:blipFill>
        <p:spPr bwMode="auto">
          <a:xfrm>
            <a:off x="4644007" y="-1"/>
            <a:ext cx="3840000" cy="2880000"/>
          </a:xfrm>
          <a:prstGeom prst="rect">
            <a:avLst/>
          </a:prstGeom>
          <a:noFill/>
        </p:spPr>
      </p:pic>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44008" y="4374331"/>
            <a:ext cx="504056" cy="583005"/>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6" cstate="print"/>
          <a:srcRect/>
          <a:stretch>
            <a:fillRect/>
          </a:stretch>
        </p:blipFill>
        <p:spPr bwMode="auto">
          <a:xfrm>
            <a:off x="7920000" y="197867"/>
            <a:ext cx="504056" cy="302714"/>
          </a:xfrm>
          <a:prstGeom prst="rect">
            <a:avLst/>
          </a:prstGeom>
          <a:noFill/>
        </p:spPr>
      </p:pic>
      <p:pic>
        <p:nvPicPr>
          <p:cNvPr id="6" name="Image 5" descr="0a0000003.gif"/>
          <p:cNvPicPr>
            <a:picLocks noChangeAspect="1"/>
          </p:cNvPicPr>
          <p:nvPr/>
        </p:nvPicPr>
        <p:blipFill>
          <a:blip r:embed="rId7"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742"/>
            <a:ext cx="3888432" cy="452850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3" cstate="print"/>
          <a:stretch>
            <a:fillRect/>
          </a:stretch>
        </p:blipFill>
        <p:spPr>
          <a:xfrm>
            <a:off x="8028385" y="4664298"/>
            <a:ext cx="371475" cy="371819"/>
          </a:xfrm>
          <a:prstGeom prst="rect">
            <a:avLst/>
          </a:prstGeom>
        </p:spPr>
      </p:pic>
      <p:sp>
        <p:nvSpPr>
          <p:cNvPr id="8" name="Rectangle 7"/>
          <p:cNvSpPr/>
          <p:nvPr/>
        </p:nvSpPr>
        <p:spPr>
          <a:xfrm>
            <a:off x="5616000" y="540000"/>
            <a:ext cx="2608406" cy="646331"/>
          </a:xfrm>
          <a:prstGeom prst="rect">
            <a:avLst/>
          </a:prstGeom>
        </p:spPr>
        <p:txBody>
          <a:bodyPr wrap="none">
            <a:spAutoFit/>
          </a:bodyPr>
          <a:lstStyle/>
          <a:p>
            <a:r>
              <a:rPr lang="fr-FR" sz="3600" b="1" dirty="0" smtClean="0">
                <a:latin typeface="Edwardian Script ITC" pitchFamily="66" charset="0"/>
              </a:rPr>
              <a:t>Franconie  actuelle</a:t>
            </a:r>
            <a:endParaRPr lang="fr-FR" sz="3600" dirty="0"/>
          </a:p>
        </p:txBody>
      </p:sp>
      <p:pic>
        <p:nvPicPr>
          <p:cNvPr id="11" name="Picture 4" descr="https://upload.wikimedia.org/wikipedia/commons/thumb/9/9c/Frankenrechen.svg/langfr-90px-Frankenrechen.svg.png"/>
          <p:cNvPicPr>
            <a:picLocks noChangeAspect="1" noChangeArrowheads="1"/>
          </p:cNvPicPr>
          <p:nvPr/>
        </p:nvPicPr>
        <p:blipFill>
          <a:blip r:embed="rId4" cstate="print"/>
          <a:srcRect/>
          <a:stretch>
            <a:fillRect/>
          </a:stretch>
        </p:blipFill>
        <p:spPr bwMode="auto">
          <a:xfrm>
            <a:off x="4644008" y="72067"/>
            <a:ext cx="857250" cy="991518"/>
          </a:xfrm>
          <a:prstGeom prst="rect">
            <a:avLst/>
          </a:prstGeom>
          <a:noFill/>
        </p:spPr>
      </p:pic>
      <p:pic>
        <p:nvPicPr>
          <p:cNvPr id="21506" name="Picture 2" descr="https://upload.wikimedia.org/wikipedia/commons/thumb/b/ba/Flag_of_Germany.svg/20px-Flag_of_Germany.svg.png"/>
          <p:cNvPicPr>
            <a:picLocks noChangeAspect="1" noChangeArrowheads="1"/>
          </p:cNvPicPr>
          <p:nvPr/>
        </p:nvPicPr>
        <p:blipFill>
          <a:blip r:embed="rId5" cstate="print"/>
          <a:srcRect/>
          <a:stretch>
            <a:fillRect/>
          </a:stretch>
        </p:blipFill>
        <p:spPr bwMode="auto">
          <a:xfrm>
            <a:off x="0" y="0"/>
            <a:ext cx="190500" cy="114406"/>
          </a:xfrm>
          <a:prstGeom prst="rect">
            <a:avLst/>
          </a:prstGeom>
          <a:noFill/>
        </p:spPr>
      </p:pic>
      <p:pic>
        <p:nvPicPr>
          <p:cNvPr id="21507" name="Picture 3" descr="Voir et modifier les données sur Wikidata"/>
          <p:cNvPicPr>
            <a:picLocks noChangeAspect="1" noChangeArrowheads="1"/>
          </p:cNvPicPr>
          <p:nvPr/>
        </p:nvPicPr>
        <p:blipFill>
          <a:blip r:embed="rId6" cstate="print"/>
          <a:srcRect/>
          <a:stretch>
            <a:fillRect/>
          </a:stretch>
        </p:blipFill>
        <p:spPr bwMode="auto">
          <a:xfrm>
            <a:off x="0" y="0"/>
            <a:ext cx="95250" cy="95338"/>
          </a:xfrm>
          <a:prstGeom prst="rect">
            <a:avLst/>
          </a:prstGeom>
          <a:noFill/>
        </p:spPr>
      </p:pic>
      <p:pic>
        <p:nvPicPr>
          <p:cNvPr id="13" name="Image 12" descr="Franconie.png"/>
          <p:cNvPicPr>
            <a:picLocks noChangeAspect="1"/>
          </p:cNvPicPr>
          <p:nvPr/>
        </p:nvPicPr>
        <p:blipFill>
          <a:blip r:embed="rId7" cstate="print"/>
          <a:stretch>
            <a:fillRect/>
          </a:stretch>
        </p:blipFill>
        <p:spPr>
          <a:xfrm>
            <a:off x="4644000" y="1584000"/>
            <a:ext cx="3812945" cy="2664296"/>
          </a:xfrm>
          <a:prstGeom prst="rect">
            <a:avLst/>
          </a:prstGeom>
        </p:spPr>
      </p:pic>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467"/>
            <a:ext cx="3888432" cy="3419484"/>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43551"/>
            <a:ext cx="857250" cy="991518"/>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742"/>
            <a:ext cx="857250" cy="514827"/>
          </a:xfrm>
          <a:prstGeom prst="rect">
            <a:avLst/>
          </a:prstGeom>
          <a:noFill/>
        </p:spPr>
      </p:pic>
      <p:pic>
        <p:nvPicPr>
          <p:cNvPr id="6" name="Image 5" descr="0a0000003.gif"/>
          <p:cNvPicPr>
            <a:picLocks noChangeAspect="1"/>
          </p:cNvPicPr>
          <p:nvPr/>
        </p:nvPicPr>
        <p:blipFill>
          <a:blip r:embed="rId5" cstate="print"/>
          <a:stretch>
            <a:fillRect/>
          </a:stretch>
        </p:blipFill>
        <p:spPr>
          <a:xfrm>
            <a:off x="8028385" y="4664298"/>
            <a:ext cx="371475" cy="371819"/>
          </a:xfrm>
          <a:prstGeom prst="rect">
            <a:avLst/>
          </a:prstGeom>
        </p:spPr>
      </p:pic>
      <p:sp>
        <p:nvSpPr>
          <p:cNvPr id="7" name="Rectangle 6"/>
          <p:cNvSpPr/>
          <p:nvPr/>
        </p:nvSpPr>
        <p:spPr>
          <a:xfrm>
            <a:off x="4788024" y="972900"/>
            <a:ext cx="3635896" cy="3789158"/>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3034"/>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30434"/>
            <a:ext cx="9396000" cy="3153593"/>
          </a:xfrm>
          <a:prstGeom prst="rect">
            <a:avLst/>
          </a:prstGeom>
        </p:spPr>
      </p:pic>
      <p:sp>
        <p:nvSpPr>
          <p:cNvPr id="4" name="Rectangle 3"/>
          <p:cNvSpPr/>
          <p:nvPr/>
        </p:nvSpPr>
        <p:spPr>
          <a:xfrm>
            <a:off x="1763688" y="556040"/>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816"/>
            <a:ext cx="57606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6787"/>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891"/>
            <a:ext cx="936104"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4505"/>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60034"/>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5086"/>
            <a:ext cx="792088"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3011"/>
            <a:ext cx="7200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1667"/>
            <a:ext cx="864096"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5" y="4664298"/>
            <a:ext cx="371475" cy="371819"/>
          </a:xfrm>
          <a:prstGeom prst="rect">
            <a:avLst/>
          </a:prstGeom>
        </p:spPr>
      </p:pic>
      <p:sp>
        <p:nvSpPr>
          <p:cNvPr id="14" name="Rectangle 13"/>
          <p:cNvSpPr/>
          <p:nvPr/>
        </p:nvSpPr>
        <p:spPr>
          <a:xfrm>
            <a:off x="251520" y="3243001"/>
            <a:ext cx="2175596" cy="1324665"/>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700190"/>
            <a:ext cx="648580" cy="288299"/>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3" name="Rectangle 2"/>
          <p:cNvSpPr/>
          <p:nvPr/>
        </p:nvSpPr>
        <p:spPr>
          <a:xfrm>
            <a:off x="4320000" y="936000"/>
            <a:ext cx="4086375" cy="707886"/>
          </a:xfrm>
          <a:prstGeom prst="rect">
            <a:avLst/>
          </a:prstGeom>
        </p:spPr>
        <p:txBody>
          <a:bodyPr wrap="none">
            <a:spAutoFit/>
          </a:bodyPr>
          <a:lstStyle/>
          <a:p>
            <a:r>
              <a:rPr lang="fr-FR" sz="4000" b="1" dirty="0" smtClean="0">
                <a:latin typeface="Edwardian Script ITC" pitchFamily="66" charset="0"/>
              </a:rPr>
              <a:t>10 </a:t>
            </a:r>
            <a:r>
              <a:rPr lang="fr-FR" sz="4000" b="1" dirty="0" smtClean="0">
                <a:latin typeface="Edwardian Script ITC" pitchFamily="66" charset="0"/>
              </a:rPr>
              <a:t> Monastère </a:t>
            </a:r>
            <a:r>
              <a:rPr lang="fr-FR" sz="4000" b="1" dirty="0" smtClean="0">
                <a:latin typeface="Edwardian Script ITC" pitchFamily="66" charset="0"/>
              </a:rPr>
              <a:t>d’</a:t>
            </a:r>
            <a:r>
              <a:rPr lang="fr-FR" sz="4000" b="1" dirty="0" err="1" smtClean="0">
                <a:latin typeface="Edwardian Script ITC" pitchFamily="66" charset="0"/>
              </a:rPr>
              <a:t>Oberzell</a:t>
            </a:r>
            <a:endParaRPr lang="fr-FR" sz="4000" dirty="0"/>
          </a:p>
        </p:txBody>
      </p:sp>
      <p:sp>
        <p:nvSpPr>
          <p:cNvPr id="4" name="Rectangle 3"/>
          <p:cNvSpPr/>
          <p:nvPr/>
        </p:nvSpPr>
        <p:spPr>
          <a:xfrm>
            <a:off x="2286000" y="2772000"/>
            <a:ext cx="4572000" cy="1477328"/>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Fondé en 1128, le monastère d’</a:t>
            </a:r>
            <a:r>
              <a:rPr lang="fr-FR" dirty="0" err="1" smtClean="0"/>
              <a:t>Oberzell</a:t>
            </a:r>
            <a:r>
              <a:rPr lang="fr-FR" dirty="0" smtClean="0"/>
              <a:t> est géré par des sœurs franciscaines. Il n’est séparé du Main que par une voie verte. Après en avoir visité l’église, j’en ai fait le tour des jardins.</a:t>
            </a:r>
            <a:endParaRPr lang="fr-FR" sz="1200" dirty="0"/>
          </a:p>
        </p:txBody>
      </p:sp>
      <p:pic>
        <p:nvPicPr>
          <p:cNvPr id="5" name="Image 4"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a:stretch>
        </a:blipFill>
        <a:effectLst/>
      </p:bgPr>
    </p:bg>
    <p:spTree>
      <p:nvGrpSpPr>
        <p:cNvPr id="1" name=""/>
        <p:cNvGrpSpPr/>
        <p:nvPr/>
      </p:nvGrpSpPr>
      <p:grpSpPr>
        <a:xfrm>
          <a:off x="0" y="0"/>
          <a:ext cx="0" cy="0"/>
          <a:chOff x="0" y="0"/>
          <a:chExt cx="0" cy="0"/>
        </a:xfrm>
      </p:grpSpPr>
      <p:sp>
        <p:nvSpPr>
          <p:cNvPr id="2" name="Rectangle 1"/>
          <p:cNvSpPr/>
          <p:nvPr/>
        </p:nvSpPr>
        <p:spPr>
          <a:xfrm>
            <a:off x="3240000" y="0"/>
            <a:ext cx="2478564" cy="707886"/>
          </a:xfrm>
          <a:prstGeom prst="rect">
            <a:avLst/>
          </a:prstGeom>
        </p:spPr>
        <p:txBody>
          <a:bodyPr wrap="none">
            <a:spAutoFit/>
          </a:bodyPr>
          <a:lstStyle/>
          <a:p>
            <a:r>
              <a:rPr lang="fr-FR" sz="4000" b="1" dirty="0" smtClean="0">
                <a:latin typeface="Edwardian Script ITC" pitchFamily="66" charset="0"/>
              </a:rPr>
              <a:t> </a:t>
            </a:r>
            <a:r>
              <a:rPr lang="fr-FR" sz="4000" b="1" dirty="0" smtClean="0">
                <a:latin typeface="Edwardian Script ITC" pitchFamily="66" charset="0"/>
              </a:rPr>
              <a:t>11 </a:t>
            </a:r>
            <a:r>
              <a:rPr lang="fr-FR" sz="4000" b="1" dirty="0" smtClean="0">
                <a:latin typeface="Edwardian Script ITC" pitchFamily="66" charset="0"/>
              </a:rPr>
              <a:t> Würzburg</a:t>
            </a:r>
            <a:endParaRPr lang="fr-FR" sz="4000" dirty="0"/>
          </a:p>
        </p:txBody>
      </p:sp>
      <p:sp>
        <p:nvSpPr>
          <p:cNvPr id="3" name="Rectangle 2"/>
          <p:cNvSpPr/>
          <p:nvPr/>
        </p:nvSpPr>
        <p:spPr>
          <a:xfrm>
            <a:off x="2286000" y="1620000"/>
            <a:ext cx="4572000" cy="2585323"/>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J’étais déjà venu à Würzburg, mais je n’avais vu la forteresse </a:t>
            </a:r>
            <a:r>
              <a:rPr lang="fr-FR" dirty="0" err="1" smtClean="0"/>
              <a:t>Marienberg</a:t>
            </a:r>
            <a:r>
              <a:rPr lang="fr-FR" dirty="0" smtClean="0"/>
              <a:t> que de loin. Mon objectif premier était donc d’y monter. Le monument est impressionnant. Il abrite plusieurs musées. De là-haut, la vue sur la ville et sa centaine d’églises est splendide. Je n’ai pas retrouvé dans la ville elle-même mon premier émerveillement. Était-ce à cause des travaux de voierie ?</a:t>
            </a:r>
            <a:endParaRPr lang="fr-FR" dirty="0"/>
          </a:p>
        </p:txBody>
      </p:sp>
      <p:pic>
        <p:nvPicPr>
          <p:cNvPr id="4" name="Image 3"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6229398_1534206797507965_4252262300503085812_n.jpg"/>
          <p:cNvPicPr>
            <a:picLocks noChangeAspect="1"/>
          </p:cNvPicPr>
          <p:nvPr/>
        </p:nvPicPr>
        <p:blipFill>
          <a:blip r:embed="rId2" cstate="print"/>
          <a:stretch>
            <a:fillRect/>
          </a:stretch>
        </p:blipFill>
        <p:spPr>
          <a:xfrm>
            <a:off x="1018410" y="0"/>
            <a:ext cx="7107179"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0381967_1534206780841300_939028574481866272_n.jpg"/>
          <p:cNvPicPr>
            <a:picLocks noChangeAspect="1"/>
          </p:cNvPicPr>
          <p:nvPr/>
        </p:nvPicPr>
        <p:blipFill>
          <a:blip r:embed="rId2" cstate="print"/>
          <a:stretch>
            <a:fillRect/>
          </a:stretch>
        </p:blipFill>
        <p:spPr>
          <a:xfrm>
            <a:off x="851484" y="0"/>
            <a:ext cx="7441031"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548590_1534206867507958_7363446937711058410_n.jpg"/>
          <p:cNvPicPr>
            <a:picLocks noChangeAspect="1"/>
          </p:cNvPicPr>
          <p:nvPr/>
        </p:nvPicPr>
        <p:blipFill>
          <a:blip r:embed="rId2" cstate="print"/>
          <a:stretch>
            <a:fillRect/>
          </a:stretch>
        </p:blipFill>
        <p:spPr>
          <a:xfrm>
            <a:off x="1139824" y="0"/>
            <a:ext cx="6864351" cy="514826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921448_1534207044174607_8486632148534231865_n.jpg"/>
          <p:cNvPicPr>
            <a:picLocks noChangeAspect="1"/>
          </p:cNvPicPr>
          <p:nvPr/>
        </p:nvPicPr>
        <p:blipFill>
          <a:blip r:embed="rId2" cstate="print"/>
          <a:stretch>
            <a:fillRect/>
          </a:stretch>
        </p:blipFill>
        <p:spPr>
          <a:xfrm>
            <a:off x="2857497" y="0"/>
            <a:ext cx="3619691" cy="5148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0" r="-3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a:off x="3204000" y="0"/>
            <a:ext cx="2667718" cy="707886"/>
          </a:xfrm>
          <a:prstGeom prst="rect">
            <a:avLst/>
          </a:prstGeom>
        </p:spPr>
        <p:txBody>
          <a:bodyPr wrap="none">
            <a:spAutoFit/>
          </a:bodyPr>
          <a:lstStyle/>
          <a:p>
            <a:r>
              <a:rPr lang="fr-FR" sz="4000" b="1" dirty="0" smtClean="0">
                <a:latin typeface="Edwardian Script ITC" pitchFamily="66" charset="0"/>
              </a:rPr>
              <a:t>   </a:t>
            </a:r>
            <a:r>
              <a:rPr lang="fr-FR" sz="4000" b="1" dirty="0" smtClean="0">
                <a:latin typeface="Edwardian Script ITC" pitchFamily="66" charset="0"/>
              </a:rPr>
              <a:t>12 </a:t>
            </a:r>
            <a:r>
              <a:rPr lang="fr-FR" sz="4000" b="1" dirty="0" smtClean="0">
                <a:latin typeface="Edwardian Script ITC" pitchFamily="66" charset="0"/>
              </a:rPr>
              <a:t> </a:t>
            </a:r>
            <a:r>
              <a:rPr lang="fr-FR" sz="4000" b="1" dirty="0" err="1" smtClean="0">
                <a:latin typeface="Edwardian Script ITC" pitchFamily="66" charset="0"/>
              </a:rPr>
              <a:t>Dettelbach</a:t>
            </a:r>
            <a:endParaRPr lang="fr-FR" sz="4000" dirty="0"/>
          </a:p>
        </p:txBody>
      </p:sp>
      <p:sp>
        <p:nvSpPr>
          <p:cNvPr id="3" name="Rectangle 2"/>
          <p:cNvSpPr/>
          <p:nvPr/>
        </p:nvSpPr>
        <p:spPr>
          <a:xfrm>
            <a:off x="2286000" y="900000"/>
            <a:ext cx="4572000" cy="3139321"/>
          </a:xfrm>
          <a:prstGeom prst="rect">
            <a:avLst/>
          </a:prstGeom>
          <a:solidFill>
            <a:schemeClr val="tx2">
              <a:lumMod val="40000"/>
              <a:lumOff val="60000"/>
            </a:schemeClr>
          </a:solidFill>
          <a:ln w="38100">
            <a:solidFill>
              <a:schemeClr val="tx1"/>
            </a:solidFill>
          </a:ln>
        </p:spPr>
        <p:txBody>
          <a:bodyPr>
            <a:spAutoFit/>
          </a:bodyPr>
          <a:lstStyle/>
          <a:p>
            <a:pPr algn="ctr"/>
            <a:r>
              <a:rPr lang="fr-FR" dirty="0" err="1" smtClean="0"/>
              <a:t>Dettelbach</a:t>
            </a:r>
            <a:r>
              <a:rPr lang="fr-FR" dirty="0" smtClean="0"/>
              <a:t> est aussi un bien joli village viticole. On peut faire le tour de ses remparts, admirer ses maisons à colombages, et d’autres encore, nombreuses, flanquées de tel ou autre sculpture pieuse. Mais parmi les curiosités du coin il y a surtout, hors la vieille ville, l’église de pèlerinage « Maria </a:t>
            </a:r>
            <a:r>
              <a:rPr lang="fr-FR" dirty="0" err="1" smtClean="0"/>
              <a:t>im</a:t>
            </a:r>
            <a:r>
              <a:rPr lang="fr-FR" dirty="0" smtClean="0"/>
              <a:t> Sand » (Marie dans le sable ?) Construite en 1608, elle est bigrement baroque. De quoi vous en mettre plein la vue.</a:t>
            </a:r>
          </a:p>
          <a:p>
            <a:pPr algn="ctr"/>
            <a:r>
              <a:rPr lang="fr-FR" dirty="0" smtClean="0"/>
              <a:t>Au besoin, un bac vous permet aussi de rejoindre ici l’autre rive du Main.</a:t>
            </a:r>
            <a:endParaRPr lang="fr-FR" dirty="0"/>
          </a:p>
        </p:txBody>
      </p:sp>
      <p:pic>
        <p:nvPicPr>
          <p:cNvPr id="7" name="Image 6" descr="0a0000003.gif"/>
          <p:cNvPicPr>
            <a:picLocks noChangeAspect="1"/>
          </p:cNvPicPr>
          <p:nvPr/>
        </p:nvPicPr>
        <p:blipFill>
          <a:blip r:embed="rId3" cstate="print"/>
          <a:stretch>
            <a:fillRect/>
          </a:stretch>
        </p:blipFill>
        <p:spPr>
          <a:xfrm>
            <a:off x="8028385" y="4664298"/>
            <a:ext cx="371475" cy="371819"/>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8000" r="-15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00960_1535252134070098_4618127986857126278_n.jpg"/>
          <p:cNvPicPr>
            <a:picLocks noChangeAspect="1"/>
          </p:cNvPicPr>
          <p:nvPr/>
        </p:nvPicPr>
        <p:blipFill>
          <a:blip r:embed="rId2" cstate="print"/>
          <a:stretch>
            <a:fillRect/>
          </a:stretch>
        </p:blipFill>
        <p:spPr>
          <a:xfrm>
            <a:off x="3352800" y="0"/>
            <a:ext cx="2574000" cy="5148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8000" r="-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1" y="4396067"/>
            <a:ext cx="2252087" cy="657194"/>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34"/>
            <a:ext cx="1008000" cy="576533"/>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2092</a:t>
            </a:r>
            <a:endParaRPr lang="fr-FR" sz="1200" dirty="0">
              <a:solidFill>
                <a:srgbClr val="FF0000"/>
              </a:solidFill>
              <a:latin typeface="Rockwell" pitchFamily="18" charset="0"/>
            </a:endParaRPr>
          </a:p>
        </p:txBody>
      </p:sp>
      <p:sp>
        <p:nvSpPr>
          <p:cNvPr id="10" name="ZoneTexte 9"/>
          <p:cNvSpPr txBox="1"/>
          <p:nvPr/>
        </p:nvSpPr>
        <p:spPr>
          <a:xfrm>
            <a:off x="1296000" y="72067"/>
            <a:ext cx="6480720" cy="1211705"/>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of  Moon  </a:t>
            </a:r>
          </a:p>
          <a:p>
            <a:pPr algn="ctr"/>
            <a:r>
              <a:rPr lang="en-US" sz="3600" b="1" dirty="0" smtClean="0">
                <a:ln w="19050">
                  <a:solidFill>
                    <a:schemeClr val="tx1"/>
                  </a:solidFill>
                </a:ln>
                <a:solidFill>
                  <a:schemeClr val="bg1"/>
                </a:solidFill>
                <a:latin typeface="Cooper Black" pitchFamily="18" charset="0"/>
              </a:rPr>
              <a:t>Spirit </a:t>
            </a:r>
            <a:r>
              <a:rPr lang="en-US" sz="3600" b="1" dirty="0" smtClean="0">
                <a:ln w="19050">
                  <a:solidFill>
                    <a:schemeClr val="tx1"/>
                  </a:solidFill>
                </a:ln>
                <a:solidFill>
                  <a:schemeClr val="bg1"/>
                </a:solidFill>
                <a:latin typeface="Cooper Black" pitchFamily="18" charset="0"/>
              </a:rPr>
              <a:t> of  The  </a:t>
            </a:r>
            <a:r>
              <a:rPr lang="en-US" sz="3600" b="1" dirty="0" smtClean="0">
                <a:ln w="19050">
                  <a:solidFill>
                    <a:schemeClr val="tx1"/>
                  </a:solidFill>
                </a:ln>
                <a:solidFill>
                  <a:schemeClr val="bg1"/>
                </a:solidFill>
                <a:latin typeface="Cooper Black" pitchFamily="18" charset="0"/>
              </a:rPr>
              <a:t>Dream</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6067"/>
            <a:ext cx="2175720" cy="657194"/>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8281"/>
            <a:ext cx="974622" cy="30292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7967"/>
            <a:ext cx="1584176" cy="665586"/>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1" y="36034"/>
            <a:ext cx="872729" cy="576533"/>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2500"/>
            <a:ext cx="1080000" cy="1801667"/>
          </a:xfrm>
          <a:prstGeom prst="rect">
            <a:avLst/>
          </a:prstGeom>
        </p:spPr>
      </p:pic>
      <p:pic>
        <p:nvPicPr>
          <p:cNvPr id="17" name="Image 16" descr="0d0000030.gif"/>
          <p:cNvPicPr>
            <a:picLocks noChangeAspect="1"/>
          </p:cNvPicPr>
          <p:nvPr/>
        </p:nvPicPr>
        <p:blipFill>
          <a:blip r:embed="rId6" cstate="print"/>
          <a:stretch>
            <a:fillRect/>
          </a:stretch>
        </p:blipFill>
        <p:spPr>
          <a:xfrm>
            <a:off x="323529" y="2882667"/>
            <a:ext cx="1907179" cy="16215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667"/>
            <a:ext cx="1465000" cy="1801667"/>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633"/>
            <a:ext cx="1635000" cy="1801667"/>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297</Words>
  <Application>Microsoft Office PowerPoint</Application>
  <PresentationFormat>Personnalisé</PresentationFormat>
  <Paragraphs>32</Paragraphs>
  <Slides>64</Slides>
  <Notes>1</Notes>
  <HiddenSlides>0</HiddenSlides>
  <MMClips>1</MMClips>
  <ScaleCrop>false</ScaleCrop>
  <HeadingPairs>
    <vt:vector size="4" baseType="variant">
      <vt:variant>
        <vt:lpstr>Thème</vt:lpstr>
      </vt:variant>
      <vt:variant>
        <vt:i4>1</vt:i4>
      </vt:variant>
      <vt:variant>
        <vt:lpstr>Titres des diapositives</vt:lpstr>
      </vt:variant>
      <vt:variant>
        <vt:i4>64</vt:i4>
      </vt:variant>
    </vt:vector>
  </HeadingPairs>
  <TitlesOfParts>
    <vt:vector size="65"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87</cp:revision>
  <dcterms:created xsi:type="dcterms:W3CDTF">2020-05-12T17:47:43Z</dcterms:created>
  <dcterms:modified xsi:type="dcterms:W3CDTF">2024-05-19T16:52:33Z</dcterms:modified>
</cp:coreProperties>
</file>