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61" r:id="rId4"/>
    <p:sldId id="262" r:id="rId5"/>
    <p:sldId id="259" r:id="rId6"/>
    <p:sldId id="260"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278" r:id="rId20"/>
    <p:sldId id="305" r:id="rId21"/>
    <p:sldId id="306" r:id="rId22"/>
    <p:sldId id="307" r:id="rId23"/>
    <p:sldId id="308" r:id="rId24"/>
    <p:sldId id="309" r:id="rId25"/>
    <p:sldId id="292" r:id="rId26"/>
    <p:sldId id="310" r:id="rId27"/>
    <p:sldId id="311" r:id="rId28"/>
    <p:sldId id="312" r:id="rId29"/>
    <p:sldId id="313" r:id="rId30"/>
    <p:sldId id="314" r:id="rId31"/>
    <p:sldId id="315" r:id="rId32"/>
    <p:sldId id="317" r:id="rId33"/>
    <p:sldId id="316" r:id="rId34"/>
    <p:sldId id="258" r:id="rId35"/>
  </p:sldIdLst>
  <p:sldSz cx="9144000" cy="5148263"/>
  <p:notesSz cx="6858000" cy="9144000"/>
  <p:defaultText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akr3LKUGTucL/VfyQSpkw==" hashData="AqChbB8KJ3bUpEy1RMbwkbFG4qc="/>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02" y="-90"/>
      </p:cViewPr>
      <p:guideLst>
        <p:guide orient="horz" pos="1623"/>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357B9C-E69A-43F9-BAEC-82D3900BDDFB}" type="datetimeFigureOut">
              <a:rPr lang="fr-FR" smtClean="0"/>
              <a:pPr/>
              <a:t>19/05/2024</a:t>
            </a:fld>
            <a:endParaRPr lang="fr-FR"/>
          </a:p>
        </p:txBody>
      </p:sp>
      <p:sp>
        <p:nvSpPr>
          <p:cNvPr id="4" name="Espace réservé de l'image des diapositives 3"/>
          <p:cNvSpPr>
            <a:spLocks noGrp="1" noRot="1" noChangeAspect="1"/>
          </p:cNvSpPr>
          <p:nvPr>
            <p:ph type="sldImg" idx="2"/>
          </p:nvPr>
        </p:nvSpPr>
        <p:spPr>
          <a:xfrm>
            <a:off x="384175" y="685800"/>
            <a:ext cx="60896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05A572-EE3B-48FB-B9B8-71A5AE773E8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4175" y="685800"/>
            <a:ext cx="608965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9300"/>
            <a:ext cx="7772400" cy="110354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7349"/>
            <a:ext cx="6400800" cy="1315667"/>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8237"/>
            <a:ext cx="7772400" cy="1022502"/>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2055"/>
            <a:ext cx="7772400" cy="1126182"/>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2401"/>
            <a:ext cx="4040188"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2668"/>
            <a:ext cx="4040188"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8" y="1152401"/>
            <a:ext cx="4041775"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8" y="1632668"/>
            <a:ext cx="4041775"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977"/>
            <a:ext cx="3008312" cy="87234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978"/>
            <a:ext cx="5111750" cy="43939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7323"/>
            <a:ext cx="3008312" cy="3521555"/>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3784"/>
            <a:ext cx="5486400" cy="42544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60006"/>
            <a:ext cx="5486400" cy="3088958"/>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9232"/>
            <a:ext cx="5486400" cy="604206"/>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6170"/>
            <a:ext cx="2057400" cy="439270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6170"/>
            <a:ext cx="6019800" cy="439270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6170"/>
            <a:ext cx="8229600" cy="858044"/>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1264"/>
            <a:ext cx="8229600" cy="3397615"/>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71677"/>
            <a:ext cx="2133600" cy="274098"/>
          </a:xfrm>
          <a:prstGeom prst="rect">
            <a:avLst/>
          </a:prstGeom>
        </p:spPr>
        <p:txBody>
          <a:bodyPr vert="horz" lIns="91439" tIns="45720" rIns="91439" bIns="45720" rtlCol="0" anchor="ctr"/>
          <a:lstStyle>
            <a:lvl1pPr algn="l">
              <a:defRPr sz="1200">
                <a:solidFill>
                  <a:schemeClr val="tx1">
                    <a:tint val="75000"/>
                  </a:schemeClr>
                </a:solidFill>
              </a:defRPr>
            </a:lvl1p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3"/>
          </p:nvPr>
        </p:nvSpPr>
        <p:spPr>
          <a:xfrm>
            <a:off x="3124201" y="4771677"/>
            <a:ext cx="2895600" cy="274098"/>
          </a:xfrm>
          <a:prstGeom prst="rect">
            <a:avLst/>
          </a:prstGeom>
        </p:spPr>
        <p:txBody>
          <a:bodyPr vert="horz" lIns="91439" tIns="45720" rIns="91439"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71677"/>
            <a:ext cx="2133600" cy="274098"/>
          </a:xfrm>
          <a:prstGeom prst="rect">
            <a:avLst/>
          </a:prstGeom>
        </p:spPr>
        <p:txBody>
          <a:bodyPr vert="horz" lIns="91439" tIns="45720" rIns="91439" bIns="45720" rtlCol="0" anchor="ctr"/>
          <a:lstStyle>
            <a:lvl1pPr algn="r">
              <a:defRPr sz="1200">
                <a:solidFill>
                  <a:schemeClr val="tx1">
                    <a:tint val="75000"/>
                  </a:schemeClr>
                </a:solidFill>
              </a:defRPr>
            </a:lvl1pPr>
          </a:lstStyle>
          <a:p>
            <a:fld id="{729C7B30-DED1-4A29-94F9-42C7DECC1CE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7" Type="http://schemas.openxmlformats.org/officeDocument/2006/relationships/image" Target="../media/image12.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49.gif"/><Relationship Id="rId3" Type="http://schemas.openxmlformats.org/officeDocument/2006/relationships/image" Target="../media/image44.gif"/><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7.gif"/><Relationship Id="rId5" Type="http://schemas.openxmlformats.org/officeDocument/2006/relationships/image" Target="../media/image46.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0760000">
            <a:off x="4140001" y="1585467"/>
            <a:ext cx="3620877" cy="4015649"/>
          </a:xfrm>
          <a:prstGeom prst="rect">
            <a:avLst/>
          </a:prstGeom>
          <a:noFill/>
        </p:spPr>
        <p:txBody>
          <a:bodyPr wrap="none" rtlCol="0">
            <a:prstTxWarp prst="textArchUpPour">
              <a:avLst/>
            </a:prstTxWarp>
            <a:spAutoFit/>
          </a:bodyPr>
          <a:lstStyle/>
          <a:p>
            <a:r>
              <a:rPr lang="fr-FR" b="1" dirty="0" smtClean="0">
                <a:ln w="28575">
                  <a:solidFill>
                    <a:srgbClr val="FFFF00"/>
                  </a:solidFill>
                </a:ln>
                <a:solidFill>
                  <a:srgbClr val="00B050"/>
                </a:solidFill>
                <a:latin typeface="Bernard MT Condensed" pitchFamily="18" charset="0"/>
              </a:rPr>
              <a:t>nous  embarque</a:t>
            </a:r>
            <a:endParaRPr lang="fr-FR" b="1" dirty="0">
              <a:ln w="28575">
                <a:solidFill>
                  <a:srgbClr val="FFFF00"/>
                </a:solidFill>
              </a:ln>
              <a:solidFill>
                <a:srgbClr val="00B050"/>
              </a:solidFill>
              <a:latin typeface="Bernard MT Condensed" pitchFamily="18" charset="0"/>
            </a:endParaRPr>
          </a:p>
        </p:txBody>
      </p:sp>
      <p:sp>
        <p:nvSpPr>
          <p:cNvPr id="3" name="ZoneTexte 2"/>
          <p:cNvSpPr txBox="1">
            <a:spLocks noChangeAspect="1"/>
          </p:cNvSpPr>
          <p:nvPr/>
        </p:nvSpPr>
        <p:spPr>
          <a:xfrm>
            <a:off x="108000" y="108100"/>
            <a:ext cx="4067944" cy="3747883"/>
          </a:xfrm>
          <a:prstGeom prst="rect">
            <a:avLst/>
          </a:prstGeom>
          <a:noFill/>
        </p:spPr>
        <p:txBody>
          <a:bodyPr wrap="none" rtlCol="0">
            <a:prstTxWarp prst="textArchUpPour">
              <a:avLst/>
            </a:prstTxWarp>
            <a:spAutoFit/>
          </a:bodyPr>
          <a:lstStyle/>
          <a:p>
            <a:r>
              <a:rPr lang="fr-FR" sz="7200" b="1" dirty="0" smtClean="0">
                <a:ln w="41275">
                  <a:solidFill>
                    <a:schemeClr val="tx1"/>
                  </a:solidFill>
                </a:ln>
                <a:solidFill>
                  <a:srgbClr val="00B050"/>
                </a:solidFill>
                <a:latin typeface="Bernard MT Condensed" pitchFamily="18" charset="0"/>
              </a:rPr>
              <a:t>Lange</a:t>
            </a:r>
            <a:endParaRPr lang="fr-FR" sz="7200" b="1" dirty="0">
              <a:ln w="41275">
                <a:solidFill>
                  <a:schemeClr val="tx1"/>
                </a:solidFill>
              </a:ln>
              <a:solidFill>
                <a:srgbClr val="00B050"/>
              </a:solidFill>
              <a:latin typeface="Bernard MT Condensed" pitchFamily="18" charset="0"/>
            </a:endParaRPr>
          </a:p>
        </p:txBody>
      </p:sp>
      <p:sp>
        <p:nvSpPr>
          <p:cNvPr id="4" name="Rectangle 3"/>
          <p:cNvSpPr>
            <a:spLocks noChangeAspect="1"/>
          </p:cNvSpPr>
          <p:nvPr/>
        </p:nvSpPr>
        <p:spPr>
          <a:xfrm>
            <a:off x="3491880" y="72067"/>
            <a:ext cx="5652120" cy="954991"/>
          </a:xfrm>
          <a:prstGeom prst="rect">
            <a:avLst/>
          </a:prstGeom>
        </p:spPr>
        <p:txBody>
          <a:bodyPr wrap="square">
            <a:spAutoFit/>
          </a:bodyPr>
          <a:lstStyle/>
          <a:p>
            <a:pPr algn="ctr"/>
            <a:r>
              <a:rPr lang="fr-FR" sz="2800" b="1" dirty="0" smtClean="0">
                <a:ln w="0">
                  <a:noFill/>
                </a:ln>
                <a:latin typeface="Chiller" pitchFamily="82" charset="0"/>
              </a:rPr>
              <a:t>La  parole  est  laissée  au  photographe  </a:t>
            </a:r>
          </a:p>
          <a:p>
            <a:pPr algn="ctr"/>
            <a:r>
              <a:rPr lang="fr-FR" sz="2800" b="1" dirty="0" smtClean="0">
                <a:ln w="0">
                  <a:noFill/>
                </a:ln>
                <a:latin typeface="Chiller" pitchFamily="82" charset="0"/>
              </a:rPr>
              <a:t>et  poète  pour  des  commentaires…</a:t>
            </a:r>
            <a:endParaRPr lang="fr-FR" sz="2800" b="1" dirty="0">
              <a:ln w="0">
                <a:noFill/>
              </a:ln>
              <a:latin typeface="Chiller" pitchFamily="82" charset="0"/>
            </a:endParaRPr>
          </a:p>
        </p:txBody>
      </p:sp>
      <p:sp>
        <p:nvSpPr>
          <p:cNvPr id="5" name="Rectangle 4"/>
          <p:cNvSpPr/>
          <p:nvPr/>
        </p:nvSpPr>
        <p:spPr>
          <a:xfrm>
            <a:off x="0" y="4035734"/>
            <a:ext cx="9144000" cy="1109022"/>
          </a:xfrm>
          <a:prstGeom prst="rect">
            <a:avLst/>
          </a:prstGeom>
        </p:spPr>
        <p:txBody>
          <a:bodyPr wrap="square">
            <a:spAutoFit/>
          </a:bodyPr>
          <a:lstStyle/>
          <a:p>
            <a:pPr algn="ctr"/>
            <a:r>
              <a:rPr lang="fr-FR" sz="6600" dirty="0" smtClean="0">
                <a:ln w="44450">
                  <a:solidFill>
                    <a:srgbClr val="FF0000"/>
                  </a:solidFill>
                </a:ln>
                <a:solidFill>
                  <a:schemeClr val="bg1"/>
                </a:solidFill>
                <a:latin typeface="Cooper Black" pitchFamily="18" charset="0"/>
              </a:rPr>
              <a:t>en  Franconie    </a:t>
            </a:r>
            <a:r>
              <a:rPr lang="fr-FR" sz="6600" dirty="0" smtClean="0">
                <a:ln w="38100">
                  <a:solidFill>
                    <a:srgbClr val="FF0000"/>
                  </a:solidFill>
                </a:ln>
                <a:solidFill>
                  <a:schemeClr val="bg1"/>
                </a:solidFill>
                <a:latin typeface="Cooper Black" pitchFamily="18" charset="0"/>
              </a:rPr>
              <a:t>-    </a:t>
            </a:r>
            <a:r>
              <a:rPr lang="fr-FR" sz="6600" dirty="0" smtClean="0">
                <a:ln w="38100">
                  <a:solidFill>
                    <a:srgbClr val="FF0000"/>
                  </a:solidFill>
                </a:ln>
                <a:solidFill>
                  <a:schemeClr val="bg1"/>
                </a:solidFill>
                <a:latin typeface="Cooper Black" pitchFamily="18" charset="0"/>
              </a:rPr>
              <a:t>3</a:t>
            </a:r>
            <a:endParaRPr lang="fr-FR" sz="6600" dirty="0">
              <a:ln w="38100">
                <a:solidFill>
                  <a:srgbClr val="FF0000"/>
                </a:solidFill>
              </a:ln>
              <a:solidFill>
                <a:schemeClr val="bg1"/>
              </a:solidFill>
              <a:latin typeface="Cooper Black" pitchFamily="18" charset="0"/>
            </a:endParaRPr>
          </a:p>
        </p:txBody>
      </p:sp>
      <p:sp>
        <p:nvSpPr>
          <p:cNvPr id="6" name="ZoneTexte 5"/>
          <p:cNvSpPr txBox="1"/>
          <p:nvPr/>
        </p:nvSpPr>
        <p:spPr>
          <a:xfrm rot="-180000">
            <a:off x="755576" y="2630434"/>
            <a:ext cx="3096344" cy="1324665"/>
          </a:xfrm>
          <a:prstGeom prst="rect">
            <a:avLst/>
          </a:prstGeom>
          <a:noFill/>
        </p:spPr>
        <p:txBody>
          <a:bodyPr wrap="square" rtlCol="0">
            <a:spAutoFit/>
          </a:bodyPr>
          <a:lstStyle/>
          <a:p>
            <a:pPr algn="ctr"/>
            <a:r>
              <a:rPr lang="fr-FR" sz="2000" dirty="0" smtClean="0">
                <a:ln w="1905">
                  <a:noFill/>
                </a:ln>
                <a:solidFill>
                  <a:srgbClr val="FFFF00"/>
                </a:solidFill>
                <a:latin typeface="Cookie" pitchFamily="2" charset="0"/>
                <a:cs typeface="Dubai Medium" pitchFamily="34" charset="-78"/>
              </a:rPr>
              <a:t>Photos  prises  </a:t>
            </a:r>
          </a:p>
          <a:p>
            <a:pPr algn="ctr"/>
            <a:r>
              <a:rPr lang="fr-FR" sz="2000" dirty="0" smtClean="0">
                <a:ln w="1905">
                  <a:noFill/>
                </a:ln>
                <a:solidFill>
                  <a:srgbClr val="FFFF00"/>
                </a:solidFill>
                <a:latin typeface="Cookie" pitchFamily="2" charset="0"/>
                <a:cs typeface="Dubai Medium" pitchFamily="34" charset="-78"/>
              </a:rPr>
              <a:t>par  un fidèle randonneur</a:t>
            </a:r>
          </a:p>
          <a:p>
            <a:pPr algn="ctr"/>
            <a:r>
              <a:rPr lang="fr-FR" sz="2000" dirty="0" smtClean="0">
                <a:ln w="1905">
                  <a:noFill/>
                </a:ln>
                <a:solidFill>
                  <a:srgbClr val="FFFF00"/>
                </a:solidFill>
                <a:latin typeface="Cookie" pitchFamily="2" charset="0"/>
                <a:cs typeface="Dubai Medium" pitchFamily="34" charset="-78"/>
              </a:rPr>
              <a:t>pour  le  plaisir  du  partage</a:t>
            </a:r>
          </a:p>
          <a:p>
            <a:pPr algn="ctr"/>
            <a:r>
              <a:rPr lang="fr-FR" sz="2000" dirty="0" smtClean="0">
                <a:ln w="1905">
                  <a:noFill/>
                </a:ln>
                <a:solidFill>
                  <a:srgbClr val="FFFF00"/>
                </a:solidFill>
                <a:latin typeface="Cookie" pitchFamily="2" charset="0"/>
                <a:cs typeface="Dubai Medium" pitchFamily="34" charset="-78"/>
              </a:rPr>
              <a:t>de  la  nature  traversée</a:t>
            </a:r>
            <a:endParaRPr lang="fr-FR" sz="2000" dirty="0">
              <a:ln w="1905">
                <a:noFill/>
              </a:ln>
              <a:solidFill>
                <a:srgbClr val="FFFF00"/>
              </a:solidFill>
              <a:latin typeface="Cookie" pitchFamily="2" charset="0"/>
              <a:cs typeface="Dubai Medium" pitchFamily="34" charset="-78"/>
            </a:endParaRP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3385"/>
            <a:ext cx="1110000" cy="900833"/>
          </a:xfrm>
          <a:prstGeom prst="rect">
            <a:avLst/>
          </a:prstGeom>
        </p:spPr>
      </p:pic>
      <p:sp>
        <p:nvSpPr>
          <p:cNvPr id="8" name="ZoneTexte 7"/>
          <p:cNvSpPr txBox="1"/>
          <p:nvPr/>
        </p:nvSpPr>
        <p:spPr>
          <a:xfrm>
            <a:off x="7956376" y="3315067"/>
            <a:ext cx="1187624" cy="1016604"/>
          </a:xfrm>
          <a:prstGeom prst="rect">
            <a:avLst/>
          </a:prstGeom>
          <a:noFill/>
        </p:spPr>
        <p:txBody>
          <a:bodyPr wrap="square" rtlCol="0">
            <a:spAutoFit/>
          </a:bodyPr>
          <a:lstStyle/>
          <a:p>
            <a:r>
              <a:rPr lang="fr-FR" sz="6000" b="1" dirty="0" smtClean="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rPr>
              <a:t>23</a:t>
            </a:r>
            <a:endParaRPr lang="fr-FR" sz="6000" b="1" dirty="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endParaRPr>
          </a:p>
        </p:txBody>
      </p:sp>
      <p:pic>
        <p:nvPicPr>
          <p:cNvPr id="11" name="Keys of Moon  Magic Lights.wav">
            <a:hlinkClick r:id="" action="ppaction://media"/>
          </p:cNvPr>
          <p:cNvPicPr>
            <a:picLocks noRot="1" noChangeAspect="1"/>
          </p:cNvPicPr>
          <p:nvPr>
            <a:wavAudioFile r:embed="rId1" name="Keys of Moon  Magic Lights.wav"/>
          </p:nvPr>
        </p:nvPicPr>
        <p:blipFill>
          <a:blip r:embed="rId6" cstate="print"/>
          <a:stretch>
            <a:fillRect/>
          </a:stretch>
        </p:blipFill>
        <p:spPr>
          <a:xfrm>
            <a:off x="4427984" y="1494011"/>
            <a:ext cx="304800" cy="304800"/>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4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20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pic>
        <p:nvPicPr>
          <p:cNvPr id="7" name="Image 6" descr="An aerial photo of Münsterschwarzach a Benedictin.jpg"/>
          <p:cNvPicPr>
            <a:picLocks noChangeAspect="1"/>
          </p:cNvPicPr>
          <p:nvPr/>
        </p:nvPicPr>
        <p:blipFill>
          <a:blip r:embed="rId3" cstate="print"/>
          <a:stretch>
            <a:fillRect/>
          </a:stretch>
        </p:blipFill>
        <p:spPr>
          <a:xfrm>
            <a:off x="4716016" y="197867"/>
            <a:ext cx="3692000" cy="2304457"/>
          </a:xfrm>
          <a:prstGeom prst="rect">
            <a:avLst/>
          </a:prstGeom>
        </p:spPr>
      </p:pic>
      <p:pic>
        <p:nvPicPr>
          <p:cNvPr id="8" name="Image 7" descr="Rimpar-Schloss.jpg"/>
          <p:cNvPicPr>
            <a:picLocks noChangeAspect="1"/>
          </p:cNvPicPr>
          <p:nvPr/>
        </p:nvPicPr>
        <p:blipFill>
          <a:blip r:embed="rId4" cstate="print"/>
          <a:stretch>
            <a:fillRect/>
          </a:stretch>
        </p:blipFill>
        <p:spPr>
          <a:xfrm>
            <a:off x="4716000" y="2574131"/>
            <a:ext cx="3657600" cy="2441448"/>
          </a:xfrm>
          <a:prstGeom prst="rect">
            <a:avLst/>
          </a:prstGeom>
        </p:spPr>
      </p:pic>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La Franconie (en allemand Franken) est une région géographique et historique du centre-sud de l'Allemagne. Depuis 1803, elle est annexée à la Bavière, dont elle représente aujourd'hui environ les deux cinquièmes nord du territoire. Elle rassemble trois des sept circonscriptions administratives (</a:t>
            </a:r>
            <a:r>
              <a:rPr lang="fr-FR" sz="2400" b="1" dirty="0" err="1" smtClean="0">
                <a:latin typeface="Edwardian Script ITC" pitchFamily="66" charset="0"/>
              </a:rPr>
              <a:t>Regierungsbezirke</a:t>
            </a:r>
            <a:r>
              <a:rPr lang="fr-FR" sz="2400" b="1" dirty="0" smtClean="0">
                <a:latin typeface="Edwardian Script ITC" pitchFamily="66" charset="0"/>
              </a:rPr>
              <a:t>) bavaroises : Moyenne-Franconie (</a:t>
            </a:r>
            <a:r>
              <a:rPr lang="fr-FR" sz="2400" b="1" dirty="0" err="1" smtClean="0">
                <a:latin typeface="Edwardian Script ITC" pitchFamily="66" charset="0"/>
              </a:rPr>
              <a:t>Mittelfranken</a:t>
            </a:r>
            <a:r>
              <a:rPr lang="fr-FR" sz="2400" b="1" dirty="0" smtClean="0">
                <a:latin typeface="Edwardian Script ITC" pitchFamily="66" charset="0"/>
              </a:rPr>
              <a:t>), Basse-Franconie (</a:t>
            </a:r>
            <a:r>
              <a:rPr lang="fr-FR" sz="2400" b="1" dirty="0" err="1" smtClean="0">
                <a:latin typeface="Edwardian Script ITC" pitchFamily="66" charset="0"/>
              </a:rPr>
              <a:t>Unterfranken</a:t>
            </a:r>
            <a:r>
              <a:rPr lang="fr-FR" sz="2400" b="1" dirty="0" smtClean="0">
                <a:latin typeface="Edwardian Script ITC" pitchFamily="66" charset="0"/>
              </a:rPr>
              <a:t>) et Haute-Franconie (</a:t>
            </a:r>
            <a:r>
              <a:rPr lang="fr-FR" sz="2400" b="1" dirty="0" err="1" smtClean="0">
                <a:latin typeface="Edwardian Script ITC" pitchFamily="66" charset="0"/>
              </a:rPr>
              <a:t>Oberfranken</a:t>
            </a:r>
            <a:r>
              <a:rPr lang="fr-FR" sz="2400" b="1" dirty="0" smtClean="0">
                <a:latin typeface="Edwardian Script ITC" pitchFamily="66" charset="0"/>
              </a:rPr>
              <a:t>).</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5" cstate="print"/>
          <a:srcRect/>
          <a:stretch>
            <a:fillRect/>
          </a:stretch>
        </p:blipFill>
        <p:spPr bwMode="auto">
          <a:xfrm>
            <a:off x="4716016" y="2574131"/>
            <a:ext cx="504056" cy="583005"/>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6" cstate="print"/>
          <a:srcRect/>
          <a:stretch>
            <a:fillRect/>
          </a:stretch>
        </p:blipFill>
        <p:spPr bwMode="auto">
          <a:xfrm>
            <a:off x="7920000" y="197867"/>
            <a:ext cx="504056" cy="302714"/>
          </a:xfrm>
          <a:prstGeom prst="rect">
            <a:avLst/>
          </a:prstGeom>
          <a:noFill/>
        </p:spPr>
      </p:pic>
      <p:pic>
        <p:nvPicPr>
          <p:cNvPr id="6" name="Image 5" descr="0a0000003.gif"/>
          <p:cNvPicPr>
            <a:picLocks noChangeAspect="1"/>
          </p:cNvPicPr>
          <p:nvPr/>
        </p:nvPicPr>
        <p:blipFill>
          <a:blip r:embed="rId7"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Le nom « Franconie » vient des Francs, tribu germanique qui a conquis la plus grande partie de l'Europe occidentale au milieu du </a:t>
            </a:r>
            <a:r>
              <a:rPr lang="fr-FR" sz="2400" b="1" dirty="0" err="1" smtClean="0">
                <a:latin typeface="Edwardian Script ITC" pitchFamily="66" charset="0"/>
              </a:rPr>
              <a:t>viiie</a:t>
            </a:r>
            <a:r>
              <a:rPr lang="fr-FR" sz="2400" b="1" dirty="0" smtClean="0">
                <a:latin typeface="Edwardian Script ITC" pitchFamily="66" charset="0"/>
              </a:rPr>
              <a:t> siècle, On pourrait supposer que la Franconie était la patrie originaire de l'ethnie des Francs (en allemand, le mot "Franken" est utilisé pour désigner à la fois les Franconiens modernes et les Francs historiques), mais ce n'est pas le cas.  </a:t>
            </a:r>
          </a:p>
          <a:p>
            <a:pPr algn="ctr"/>
            <a:r>
              <a:rPr lang="fr-FR" sz="2400" b="1" dirty="0" smtClean="0">
                <a:latin typeface="Edwardian Script ITC" pitchFamily="66" charset="0"/>
              </a:rPr>
              <a:t>Cependant, une élite franque, dispersée dans tout l'Empire, a donné son nom à la Franconie.</a:t>
            </a:r>
            <a:endParaRPr lang="fr-FR" sz="2400" b="1" dirty="0">
              <a:latin typeface="Edwardian Script ITC" pitchFamily="66" charset="0"/>
            </a:endParaRPr>
          </a:p>
        </p:txBody>
      </p:sp>
      <p:pic>
        <p:nvPicPr>
          <p:cNvPr id="6" name="Image 5" descr="0a0000003.gif"/>
          <p:cNvPicPr>
            <a:picLocks noChangeAspect="1"/>
          </p:cNvPicPr>
          <p:nvPr/>
        </p:nvPicPr>
        <p:blipFill>
          <a:blip r:embed="rId3" cstate="print"/>
          <a:stretch>
            <a:fillRect/>
          </a:stretch>
        </p:blipFill>
        <p:spPr>
          <a:xfrm>
            <a:off x="8028385" y="4664298"/>
            <a:ext cx="371475" cy="371819"/>
          </a:xfrm>
          <a:prstGeom prst="rect">
            <a:avLst/>
          </a:prstGeom>
        </p:spPr>
      </p:pic>
      <p:sp>
        <p:nvSpPr>
          <p:cNvPr id="8" name="Rectangle 7"/>
          <p:cNvSpPr/>
          <p:nvPr/>
        </p:nvSpPr>
        <p:spPr>
          <a:xfrm>
            <a:off x="5616000" y="540000"/>
            <a:ext cx="2608406" cy="646331"/>
          </a:xfrm>
          <a:prstGeom prst="rect">
            <a:avLst/>
          </a:prstGeom>
        </p:spPr>
        <p:txBody>
          <a:bodyPr wrap="none">
            <a:spAutoFit/>
          </a:bodyPr>
          <a:lstStyle/>
          <a:p>
            <a:r>
              <a:rPr lang="fr-FR" sz="3600" b="1" dirty="0" smtClean="0">
                <a:latin typeface="Edwardian Script ITC" pitchFamily="66" charset="0"/>
              </a:rPr>
              <a:t>Franconie  actuelle</a:t>
            </a:r>
            <a:endParaRPr lang="fr-FR" sz="3600" dirty="0"/>
          </a:p>
        </p:txBody>
      </p:sp>
      <p:pic>
        <p:nvPicPr>
          <p:cNvPr id="11" name="Picture 4" descr="https://upload.wikimedia.org/wikipedia/commons/thumb/9/9c/Frankenrechen.svg/langfr-90px-Frankenrechen.svg.png"/>
          <p:cNvPicPr>
            <a:picLocks noChangeAspect="1" noChangeArrowheads="1"/>
          </p:cNvPicPr>
          <p:nvPr/>
        </p:nvPicPr>
        <p:blipFill>
          <a:blip r:embed="rId4" cstate="print"/>
          <a:srcRect/>
          <a:stretch>
            <a:fillRect/>
          </a:stretch>
        </p:blipFill>
        <p:spPr bwMode="auto">
          <a:xfrm>
            <a:off x="4644008" y="72067"/>
            <a:ext cx="857250" cy="991518"/>
          </a:xfrm>
          <a:prstGeom prst="rect">
            <a:avLst/>
          </a:prstGeom>
          <a:noFill/>
        </p:spPr>
      </p:pic>
      <p:pic>
        <p:nvPicPr>
          <p:cNvPr id="21506" name="Picture 2" descr="https://upload.wikimedia.org/wikipedia/commons/thumb/b/ba/Flag_of_Germany.svg/20px-Flag_of_Germany.svg.png"/>
          <p:cNvPicPr>
            <a:picLocks noChangeAspect="1" noChangeArrowheads="1"/>
          </p:cNvPicPr>
          <p:nvPr/>
        </p:nvPicPr>
        <p:blipFill>
          <a:blip r:embed="rId5" cstate="print"/>
          <a:srcRect/>
          <a:stretch>
            <a:fillRect/>
          </a:stretch>
        </p:blipFill>
        <p:spPr bwMode="auto">
          <a:xfrm>
            <a:off x="0" y="0"/>
            <a:ext cx="190500" cy="114406"/>
          </a:xfrm>
          <a:prstGeom prst="rect">
            <a:avLst/>
          </a:prstGeom>
          <a:noFill/>
        </p:spPr>
      </p:pic>
      <p:pic>
        <p:nvPicPr>
          <p:cNvPr id="21507" name="Picture 3" descr="Voir et modifier les données sur Wikidata"/>
          <p:cNvPicPr>
            <a:picLocks noChangeAspect="1" noChangeArrowheads="1"/>
          </p:cNvPicPr>
          <p:nvPr/>
        </p:nvPicPr>
        <p:blipFill>
          <a:blip r:embed="rId6" cstate="print"/>
          <a:srcRect/>
          <a:stretch>
            <a:fillRect/>
          </a:stretch>
        </p:blipFill>
        <p:spPr bwMode="auto">
          <a:xfrm>
            <a:off x="0" y="0"/>
            <a:ext cx="95250" cy="95338"/>
          </a:xfrm>
          <a:prstGeom prst="rect">
            <a:avLst/>
          </a:prstGeom>
          <a:noFill/>
        </p:spPr>
      </p:pic>
      <p:pic>
        <p:nvPicPr>
          <p:cNvPr id="13" name="Image 12" descr="Franconie.png"/>
          <p:cNvPicPr>
            <a:picLocks noChangeAspect="1"/>
          </p:cNvPicPr>
          <p:nvPr/>
        </p:nvPicPr>
        <p:blipFill>
          <a:blip r:embed="rId7" cstate="print"/>
          <a:stretch>
            <a:fillRect/>
          </a:stretch>
        </p:blipFill>
        <p:spPr>
          <a:xfrm>
            <a:off x="4644000" y="1584000"/>
            <a:ext cx="3812945" cy="2664296"/>
          </a:xfrm>
          <a:prstGeom prst="rect">
            <a:avLst/>
          </a:prstGeom>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504467"/>
            <a:ext cx="3888432" cy="3419484"/>
          </a:xfrm>
          <a:prstGeom prst="rect">
            <a:avLst/>
          </a:prstGeom>
        </p:spPr>
        <p:txBody>
          <a:bodyPr wrap="square">
            <a:spAutoFit/>
          </a:bodyPr>
          <a:lstStyle/>
          <a:p>
            <a:pPr algn="ctr"/>
            <a:r>
              <a:rPr lang="fr-FR" sz="2400" b="1" dirty="0" smtClean="0">
                <a:latin typeface="Edwardian Script ITC" pitchFamily="66" charset="0"/>
              </a:rPr>
              <a:t>La Franconie est située au nord et au sud du Main. Avec son affluent, la Regnitz, elle-même issue du confluent de la </a:t>
            </a:r>
            <a:r>
              <a:rPr lang="fr-FR" sz="2400" b="1" dirty="0" err="1" smtClean="0">
                <a:latin typeface="Edwardian Script ITC" pitchFamily="66" charset="0"/>
              </a:rPr>
              <a:t>Rednitz</a:t>
            </a:r>
            <a:r>
              <a:rPr lang="fr-FR" sz="2400" b="1" dirty="0" smtClean="0">
                <a:latin typeface="Edwardian Script ITC" pitchFamily="66" charset="0"/>
              </a:rPr>
              <a:t> et de la </a:t>
            </a:r>
            <a:r>
              <a:rPr lang="fr-FR" sz="2400" b="1" dirty="0" err="1" smtClean="0">
                <a:latin typeface="Edwardian Script ITC" pitchFamily="66" charset="0"/>
              </a:rPr>
              <a:t>Pegnitz</a:t>
            </a:r>
            <a:r>
              <a:rPr lang="fr-FR" sz="2400" b="1" dirty="0" smtClean="0">
                <a:latin typeface="Edwardian Script ITC" pitchFamily="66" charset="0"/>
              </a:rPr>
              <a:t>, il traverse la plupart des régions de la Franconie. D'autres grandes rivières arrosent le Nord, la </a:t>
            </a:r>
            <a:r>
              <a:rPr lang="fr-FR" sz="2400" b="1" dirty="0" err="1" smtClean="0">
                <a:latin typeface="Edwardian Script ITC" pitchFamily="66" charset="0"/>
              </a:rPr>
              <a:t>Werra</a:t>
            </a:r>
            <a:r>
              <a:rPr lang="fr-FR" sz="2400" b="1" dirty="0" smtClean="0">
                <a:latin typeface="Edwardian Script ITC" pitchFamily="66" charset="0"/>
              </a:rPr>
              <a:t>, en Thuringe et la </a:t>
            </a:r>
            <a:r>
              <a:rPr lang="fr-FR" sz="2400" b="1" dirty="0" err="1" smtClean="0">
                <a:latin typeface="Edwardian Script ITC" pitchFamily="66" charset="0"/>
              </a:rPr>
              <a:t>Tauber</a:t>
            </a:r>
            <a:r>
              <a:rPr lang="fr-FR" sz="2400" b="1" dirty="0" smtClean="0">
                <a:latin typeface="Edwardian Script ITC" pitchFamily="66" charset="0"/>
              </a:rPr>
              <a:t>, ainsi que la </a:t>
            </a:r>
            <a:r>
              <a:rPr lang="fr-FR" sz="2400" b="1" dirty="0" err="1" smtClean="0">
                <a:latin typeface="Edwardian Script ITC" pitchFamily="66" charset="0"/>
              </a:rPr>
              <a:t>Jagst</a:t>
            </a:r>
            <a:r>
              <a:rPr lang="fr-FR" sz="2400" b="1" dirty="0" smtClean="0">
                <a:latin typeface="Edwardian Script ITC" pitchFamily="66" charset="0"/>
              </a:rPr>
              <a:t> supérieure et le Kocher à l'ouest, deux affluents de la rive droite du Neckar. </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3" cstate="print"/>
          <a:srcRect/>
          <a:stretch>
            <a:fillRect/>
          </a:stretch>
        </p:blipFill>
        <p:spPr bwMode="auto">
          <a:xfrm>
            <a:off x="2267744" y="3943551"/>
            <a:ext cx="857250" cy="991518"/>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6228184" y="267742"/>
            <a:ext cx="857250" cy="514827"/>
          </a:xfrm>
          <a:prstGeom prst="rect">
            <a:avLst/>
          </a:prstGeom>
          <a:noFill/>
        </p:spPr>
      </p:pic>
      <p:pic>
        <p:nvPicPr>
          <p:cNvPr id="6" name="Image 5" descr="0a0000003.gif"/>
          <p:cNvPicPr>
            <a:picLocks noChangeAspect="1"/>
          </p:cNvPicPr>
          <p:nvPr/>
        </p:nvPicPr>
        <p:blipFill>
          <a:blip r:embed="rId5" cstate="print"/>
          <a:stretch>
            <a:fillRect/>
          </a:stretch>
        </p:blipFill>
        <p:spPr>
          <a:xfrm>
            <a:off x="8028385" y="4664298"/>
            <a:ext cx="371475" cy="371819"/>
          </a:xfrm>
          <a:prstGeom prst="rect">
            <a:avLst/>
          </a:prstGeom>
        </p:spPr>
      </p:pic>
      <p:sp>
        <p:nvSpPr>
          <p:cNvPr id="7" name="Rectangle 6"/>
          <p:cNvSpPr/>
          <p:nvPr/>
        </p:nvSpPr>
        <p:spPr>
          <a:xfrm>
            <a:off x="4788024" y="972900"/>
            <a:ext cx="3635896" cy="3789158"/>
          </a:xfrm>
          <a:prstGeom prst="rect">
            <a:avLst/>
          </a:prstGeom>
        </p:spPr>
        <p:txBody>
          <a:bodyPr wrap="square">
            <a:spAutoFit/>
          </a:bodyPr>
          <a:lstStyle/>
          <a:p>
            <a:pPr lvl="0" algn="ctr"/>
            <a:r>
              <a:rPr lang="fr-FR" sz="2400" b="1" dirty="0" smtClean="0">
                <a:solidFill>
                  <a:prstClr val="black"/>
                </a:solidFill>
                <a:latin typeface="Edwardian Script ITC" pitchFamily="66" charset="0"/>
              </a:rPr>
              <a:t>Le paysage est caractérisé par les montagnes du </a:t>
            </a:r>
            <a:r>
              <a:rPr lang="fr-FR" sz="2400" b="1" dirty="0" err="1" smtClean="0">
                <a:solidFill>
                  <a:prstClr val="black"/>
                </a:solidFill>
                <a:latin typeface="Edwardian Script ITC" pitchFamily="66" charset="0"/>
              </a:rPr>
              <a:t>Mittelgebirge</a:t>
            </a:r>
            <a:r>
              <a:rPr lang="fr-FR" sz="2400" b="1" dirty="0" smtClean="0">
                <a:solidFill>
                  <a:prstClr val="black"/>
                </a:solidFill>
                <a:latin typeface="Edwardian Script ITC" pitchFamily="66" charset="0"/>
              </a:rPr>
              <a:t>, le Frankenhöhe et le Jura franconien. La frontière occidentale naturelle de la Franconie est formée par le Spessart et Rhön, qui la séparent de l'ancienne Franconie rhénane autour d'Aschaffenburg (qui fait officiellement partie de la Basse-Franconie), où les dialectes parlés se rattachent à la Hesse.</a:t>
            </a:r>
            <a:endParaRPr lang="fr-FR" sz="2400" b="1" dirty="0">
              <a:solidFill>
                <a:prstClr val="black"/>
              </a:solidFill>
              <a:latin typeface="Edwardian Script ITC" pitchFamily="66" charset="0"/>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écran 2024-05-17 220847.png"/>
          <p:cNvPicPr>
            <a:picLocks noChangeAspect="1"/>
          </p:cNvPicPr>
          <p:nvPr/>
        </p:nvPicPr>
        <p:blipFill>
          <a:blip r:embed="rId2" cstate="print"/>
          <a:stretch>
            <a:fillRect/>
          </a:stretch>
        </p:blipFill>
        <p:spPr>
          <a:xfrm>
            <a:off x="0" y="0"/>
            <a:ext cx="9144000" cy="3033034"/>
          </a:xfrm>
          <a:prstGeom prst="rect">
            <a:avLst/>
          </a:prstGeom>
        </p:spPr>
      </p:pic>
      <p:pic>
        <p:nvPicPr>
          <p:cNvPr id="3" name="Image 2" descr="Capture d’écran 2024-05-17 221003.png"/>
          <p:cNvPicPr>
            <a:picLocks noChangeAspect="1"/>
          </p:cNvPicPr>
          <p:nvPr/>
        </p:nvPicPr>
        <p:blipFill>
          <a:blip r:embed="rId3" cstate="print"/>
          <a:stretch>
            <a:fillRect/>
          </a:stretch>
        </p:blipFill>
        <p:spPr>
          <a:xfrm>
            <a:off x="-252000" y="2630434"/>
            <a:ext cx="9396000" cy="3153593"/>
          </a:xfrm>
          <a:prstGeom prst="rect">
            <a:avLst/>
          </a:prstGeom>
        </p:spPr>
      </p:pic>
      <p:sp>
        <p:nvSpPr>
          <p:cNvPr id="4" name="Rectangle 3"/>
          <p:cNvSpPr/>
          <p:nvPr/>
        </p:nvSpPr>
        <p:spPr>
          <a:xfrm>
            <a:off x="1763688" y="556040"/>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292080" y="339816"/>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6660232" y="1276787"/>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7380312" y="411891"/>
            <a:ext cx="93610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12000" y="2934505"/>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203848" y="4360034"/>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283968" y="1565086"/>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5148064" y="1493011"/>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512000" y="1801667"/>
            <a:ext cx="864096"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0a0000003.gif"/>
          <p:cNvPicPr>
            <a:picLocks noChangeAspect="1"/>
          </p:cNvPicPr>
          <p:nvPr/>
        </p:nvPicPr>
        <p:blipFill>
          <a:blip r:embed="rId4" cstate="print"/>
          <a:stretch>
            <a:fillRect/>
          </a:stretch>
        </p:blipFill>
        <p:spPr>
          <a:xfrm>
            <a:off x="8028385" y="4664298"/>
            <a:ext cx="371475" cy="371819"/>
          </a:xfrm>
          <a:prstGeom prst="rect">
            <a:avLst/>
          </a:prstGeom>
        </p:spPr>
      </p:pic>
      <p:sp>
        <p:nvSpPr>
          <p:cNvPr id="14" name="Rectangle 13"/>
          <p:cNvSpPr/>
          <p:nvPr/>
        </p:nvSpPr>
        <p:spPr>
          <a:xfrm>
            <a:off x="251520" y="3243001"/>
            <a:ext cx="2175596" cy="1324665"/>
          </a:xfrm>
          <a:prstGeom prst="rect">
            <a:avLst/>
          </a:prstGeom>
        </p:spPr>
        <p:txBody>
          <a:bodyPr wrap="none">
            <a:spAutoFit/>
          </a:bodyPr>
          <a:lstStyle/>
          <a:p>
            <a:pPr algn="ctr"/>
            <a:r>
              <a:rPr lang="fr-FR" sz="4000" b="1" dirty="0" smtClean="0">
                <a:latin typeface="Edwardian Script ITC" pitchFamily="66" charset="0"/>
              </a:rPr>
              <a:t>Quelques</a:t>
            </a:r>
          </a:p>
          <a:p>
            <a:pPr algn="ctr"/>
            <a:r>
              <a:rPr lang="fr-FR" sz="4000" b="1" dirty="0" smtClean="0">
                <a:latin typeface="Edwardian Script ITC" pitchFamily="66" charset="0"/>
              </a:rPr>
              <a:t>Villes   visitées</a:t>
            </a:r>
            <a:endParaRPr lang="fr-FR" sz="4000" dirty="0"/>
          </a:p>
        </p:txBody>
      </p:sp>
      <p:sp>
        <p:nvSpPr>
          <p:cNvPr id="15" name="Rectangle 14"/>
          <p:cNvSpPr/>
          <p:nvPr/>
        </p:nvSpPr>
        <p:spPr>
          <a:xfrm>
            <a:off x="8675948" y="700190"/>
            <a:ext cx="6485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
        <p:nvSpPr>
          <p:cNvPr id="3" name="Rectangle 2"/>
          <p:cNvSpPr/>
          <p:nvPr/>
        </p:nvSpPr>
        <p:spPr>
          <a:xfrm>
            <a:off x="2771800" y="0"/>
            <a:ext cx="4217821" cy="707886"/>
          </a:xfrm>
          <a:prstGeom prst="rect">
            <a:avLst/>
          </a:prstGeom>
        </p:spPr>
        <p:txBody>
          <a:bodyPr wrap="none">
            <a:spAutoFit/>
          </a:bodyPr>
          <a:lstStyle/>
          <a:p>
            <a:r>
              <a:rPr lang="fr-FR" sz="4000" b="1" dirty="0" smtClean="0">
                <a:latin typeface="Edwardian Script ITC" pitchFamily="66" charset="0"/>
              </a:rPr>
              <a:t>07 </a:t>
            </a:r>
            <a:r>
              <a:rPr lang="fr-FR" sz="4000" b="1" dirty="0" smtClean="0">
                <a:latin typeface="Edwardian Script ITC" pitchFamily="66" charset="0"/>
              </a:rPr>
              <a:t> Le </a:t>
            </a:r>
            <a:r>
              <a:rPr lang="fr-FR" sz="4000" b="1" dirty="0" smtClean="0">
                <a:latin typeface="Edwardian Script ITC" pitchFamily="66" charset="0"/>
              </a:rPr>
              <a:t>château de </a:t>
            </a:r>
            <a:r>
              <a:rPr lang="fr-FR" sz="4000" b="1" dirty="0" err="1" smtClean="0">
                <a:latin typeface="Edwardian Script ITC" pitchFamily="66" charset="0"/>
              </a:rPr>
              <a:t>Hallurg</a:t>
            </a:r>
            <a:endParaRPr lang="fr-FR" sz="4000" dirty="0"/>
          </a:p>
        </p:txBody>
      </p:sp>
      <p:sp>
        <p:nvSpPr>
          <p:cNvPr id="4" name="Rectangle 3"/>
          <p:cNvSpPr/>
          <p:nvPr/>
        </p:nvSpPr>
        <p:spPr>
          <a:xfrm>
            <a:off x="2286000" y="1044000"/>
            <a:ext cx="4572000" cy="2585323"/>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Le château de </a:t>
            </a:r>
            <a:r>
              <a:rPr lang="fr-FR" dirty="0" err="1" smtClean="0"/>
              <a:t>Hallurg</a:t>
            </a:r>
            <a:r>
              <a:rPr lang="fr-FR" dirty="0" smtClean="0"/>
              <a:t> est un domaine viticole qui se trouve dans la « </a:t>
            </a:r>
            <a:r>
              <a:rPr lang="fr-FR" dirty="0" err="1" smtClean="0"/>
              <a:t>Weinisel</a:t>
            </a:r>
            <a:r>
              <a:rPr lang="fr-FR" dirty="0" smtClean="0"/>
              <a:t> », cet espace qui s’étant entre la </a:t>
            </a:r>
            <a:r>
              <a:rPr lang="fr-FR" dirty="0" err="1" smtClean="0"/>
              <a:t>Mainschleife</a:t>
            </a:r>
            <a:r>
              <a:rPr lang="fr-FR" dirty="0" smtClean="0"/>
              <a:t> (boucle du Main) et le canal du Main. </a:t>
            </a:r>
          </a:p>
          <a:p>
            <a:pPr algn="ctr"/>
            <a:r>
              <a:rPr lang="fr-FR" dirty="0" smtClean="0"/>
              <a:t>750 hectares sont ici complantés de vignes. C’était la fête au château et j’ai pu, après ma balade, accompagner mon verre de riesling avec un « </a:t>
            </a:r>
            <a:r>
              <a:rPr lang="fr-FR" dirty="0" err="1" smtClean="0"/>
              <a:t>Flammenkuchen</a:t>
            </a:r>
            <a:r>
              <a:rPr lang="fr-FR" dirty="0" smtClean="0"/>
              <a:t> </a:t>
            </a:r>
            <a:r>
              <a:rPr lang="fr-FR" dirty="0" err="1" smtClean="0"/>
              <a:t>elsässischer</a:t>
            </a:r>
            <a:r>
              <a:rPr lang="fr-FR" dirty="0" smtClean="0"/>
              <a:t> Art</a:t>
            </a:r>
            <a:r>
              <a:rPr lang="fr-FR" dirty="0" smtClean="0"/>
              <a:t>.* »</a:t>
            </a:r>
          </a:p>
          <a:p>
            <a:pPr algn="ctr"/>
            <a:r>
              <a:rPr lang="fr-FR" sz="1200" dirty="0" smtClean="0"/>
              <a:t>*« Tarte  flambée  à  l’alsacienne »</a:t>
            </a:r>
            <a:endParaRPr lang="fr-FR" sz="1200" dirty="0"/>
          </a:p>
        </p:txBody>
      </p:sp>
      <p:pic>
        <p:nvPicPr>
          <p:cNvPr id="5" name="Image 4"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1000"/>
                                        <p:tgtEl>
                                          <p:spTgt spid="4"/>
                                        </p:tgtEl>
                                      </p:cBhvr>
                                    </p:animEffect>
                                  </p:childTnLst>
                                </p:cTn>
                              </p:par>
                              <p:par>
                                <p:cTn id="8" presetID="24" presetClass="entr" presetSubtype="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 to="" calcmode="lin" valueType="num">
                                      <p:cBhvr>
                                        <p:cTn id="1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 r="-2000"/>
          </a:stretch>
        </a:blipFill>
        <a:effectLst/>
      </p:bgPr>
    </p:bg>
    <p:spTree>
      <p:nvGrpSpPr>
        <p:cNvPr id="1" name=""/>
        <p:cNvGrpSpPr/>
        <p:nvPr/>
      </p:nvGrpSpPr>
      <p:grpSpPr>
        <a:xfrm>
          <a:off x="0" y="0"/>
          <a:ext cx="0" cy="0"/>
          <a:chOff x="0" y="0"/>
          <a:chExt cx="0" cy="0"/>
        </a:xfrm>
      </p:grpSpPr>
      <p:sp>
        <p:nvSpPr>
          <p:cNvPr id="2" name="Rectangle 1"/>
          <p:cNvSpPr/>
          <p:nvPr/>
        </p:nvSpPr>
        <p:spPr>
          <a:xfrm>
            <a:off x="1908000" y="0"/>
            <a:ext cx="5987537" cy="707886"/>
          </a:xfrm>
          <a:prstGeom prst="rect">
            <a:avLst/>
          </a:prstGeom>
        </p:spPr>
        <p:txBody>
          <a:bodyPr wrap="none">
            <a:spAutoFit/>
          </a:bodyPr>
          <a:lstStyle/>
          <a:p>
            <a:r>
              <a:rPr lang="fr-FR" sz="4000" b="1" dirty="0" smtClean="0">
                <a:latin typeface="Edwardian Script ITC" pitchFamily="66" charset="0"/>
              </a:rPr>
              <a:t> 08 </a:t>
            </a:r>
            <a:r>
              <a:rPr lang="fr-FR" sz="4000" b="1" dirty="0" smtClean="0">
                <a:latin typeface="Edwardian Script ITC" pitchFamily="66" charset="0"/>
              </a:rPr>
              <a:t> Abbaye </a:t>
            </a:r>
            <a:r>
              <a:rPr lang="fr-FR" sz="4000" b="1" dirty="0" smtClean="0">
                <a:latin typeface="Edwardian Script ITC" pitchFamily="66" charset="0"/>
              </a:rPr>
              <a:t>bénédictine de </a:t>
            </a:r>
            <a:r>
              <a:rPr lang="fr-FR" sz="4000" b="1" dirty="0" err="1" smtClean="0">
                <a:latin typeface="Edwardian Script ITC" pitchFamily="66" charset="0"/>
              </a:rPr>
              <a:t>Schwarzach</a:t>
            </a:r>
            <a:endParaRPr lang="fr-FR" sz="4000" dirty="0"/>
          </a:p>
        </p:txBody>
      </p:sp>
      <p:sp>
        <p:nvSpPr>
          <p:cNvPr id="3" name="Rectangle 2"/>
          <p:cNvSpPr/>
          <p:nvPr/>
        </p:nvSpPr>
        <p:spPr>
          <a:xfrm>
            <a:off x="2286000" y="3132000"/>
            <a:ext cx="4572000" cy="1754326"/>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Pour faire repentance et obtenir le pardon de mes comportements épicuriens, j’ai décidé de me recueillir dans la monumentale abbaye bénédictine de </a:t>
            </a:r>
            <a:r>
              <a:rPr lang="fr-FR" dirty="0" err="1" smtClean="0"/>
              <a:t>Schwarzach</a:t>
            </a:r>
            <a:r>
              <a:rPr lang="fr-FR" dirty="0" smtClean="0"/>
              <a:t>. Elle est aussi austère à l’intérieur, qu’impressionnante quand on la voit de loin.</a:t>
            </a:r>
            <a:endParaRPr lang="fr-FR" dirty="0"/>
          </a:p>
        </p:txBody>
      </p:sp>
      <p:pic>
        <p:nvPicPr>
          <p:cNvPr id="4" name="Image 3"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4"/>
                                        </p:tgtEl>
                                        <p:attrNameLst>
                                          <p:attrName>style.visibility</p:attrName>
                                        </p:attrNameLst>
                                      </p:cBhvr>
                                      <p:to>
                                        <p:strVal val="visible"/>
                                      </p:to>
                                    </p:set>
                                    <p:anim to="" calcmode="lin" valueType="num">
                                      <p:cBhvr>
                                        <p:cTn id="10"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 r="-2000"/>
          </a:stretch>
        </a:blipFill>
        <a:effectLst/>
      </p:bgPr>
    </p:bg>
    <p:spTree>
      <p:nvGrpSpPr>
        <p:cNvPr id="1" name=""/>
        <p:cNvGrpSpPr/>
        <p:nvPr/>
      </p:nvGrpSpPr>
      <p:grpSpPr>
        <a:xfrm>
          <a:off x="0" y="0"/>
          <a:ext cx="0" cy="0"/>
          <a:chOff x="0" y="0"/>
          <a:chExt cx="0" cy="0"/>
        </a:xfrm>
      </p:grpSpPr>
      <p:sp>
        <p:nvSpPr>
          <p:cNvPr id="2" name="Rectangle 1"/>
          <p:cNvSpPr/>
          <p:nvPr/>
        </p:nvSpPr>
        <p:spPr>
          <a:xfrm>
            <a:off x="3456000" y="0"/>
            <a:ext cx="2427268" cy="707886"/>
          </a:xfrm>
          <a:prstGeom prst="rect">
            <a:avLst/>
          </a:prstGeom>
        </p:spPr>
        <p:txBody>
          <a:bodyPr wrap="none">
            <a:spAutoFit/>
          </a:bodyPr>
          <a:lstStyle/>
          <a:p>
            <a:r>
              <a:rPr lang="fr-FR" sz="4000" b="1" dirty="0" smtClean="0">
                <a:latin typeface="Edwardian Script ITC" pitchFamily="66" charset="0"/>
              </a:rPr>
              <a:t>   09 </a:t>
            </a:r>
            <a:r>
              <a:rPr lang="fr-FR" sz="4000" b="1" dirty="0" smtClean="0">
                <a:latin typeface="Edwardian Script ITC" pitchFamily="66" charset="0"/>
              </a:rPr>
              <a:t> </a:t>
            </a:r>
            <a:r>
              <a:rPr lang="fr-FR" sz="4000" b="1" dirty="0" err="1" smtClean="0">
                <a:latin typeface="Edwardian Script ITC" pitchFamily="66" charset="0"/>
              </a:rPr>
              <a:t>Rimpar</a:t>
            </a:r>
            <a:endParaRPr lang="fr-FR" sz="4000" dirty="0"/>
          </a:p>
        </p:txBody>
      </p:sp>
      <p:sp>
        <p:nvSpPr>
          <p:cNvPr id="3" name="Rectangle 2"/>
          <p:cNvSpPr/>
          <p:nvPr/>
        </p:nvSpPr>
        <p:spPr>
          <a:xfrm>
            <a:off x="2286000" y="900000"/>
            <a:ext cx="4572000" cy="3970318"/>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J’avais, entre-autres, noté dans mes fiches qu’il y avait à </a:t>
            </a:r>
            <a:r>
              <a:rPr lang="fr-FR" dirty="0" err="1" smtClean="0"/>
              <a:t>Rimpar</a:t>
            </a:r>
            <a:r>
              <a:rPr lang="fr-FR" dirty="0" smtClean="0"/>
              <a:t> un château du 11 – 12ème siècle. Je n’en savais pas davantage. Par curiosité je m’y suis rendu. Le bâtiment sert actuellement de musée, mais il était fermé. Pour prendre de la hauteur, je suis monté à l’église, qui était fermée elle aussi. La ville ne présentant guère d’autre intérêt, j’ai repéré dans le coin une forêt dans laquelle je suis parti à l’aventure.  Je l’ai </a:t>
            </a:r>
            <a:r>
              <a:rPr lang="fr-FR" dirty="0" smtClean="0"/>
              <a:t> </a:t>
            </a:r>
            <a:r>
              <a:rPr lang="fr-FR" dirty="0" smtClean="0"/>
              <a:t>traversée puis, me fiant à mon instinct d’orientation, je suis revenu à ma voiture en longeant la lisière, accompagné par les fragrances de miel que distillaient les champs de colza attenants.</a:t>
            </a:r>
            <a:endParaRPr lang="fr-FR" dirty="0"/>
          </a:p>
        </p:txBody>
      </p:sp>
      <p:pic>
        <p:nvPicPr>
          <p:cNvPr id="7" name="Image 6"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7"/>
                                        </p:tgtEl>
                                        <p:attrNameLst>
                                          <p:attrName>style.visibility</p:attrName>
                                        </p:attrNameLst>
                                      </p:cBhvr>
                                      <p:to>
                                        <p:strVal val="visible"/>
                                      </p:to>
                                    </p:set>
                                    <p:anim to="" calcmode="lin" valueType="num">
                                      <p:cBhvr>
                                        <p:cTn id="10"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1" y="4396067"/>
            <a:ext cx="2252087" cy="657194"/>
          </a:xfrm>
          <a:prstGeom prst="rect">
            <a:avLst/>
          </a:prstGeom>
          <a:noFill/>
        </p:spPr>
        <p:txBody>
          <a:bodyPr wrap="none" lIns="101598" tIns="50798" rIns="101598" bIns="50798" rtlCol="0">
            <a:spAutoFit/>
          </a:bodyPr>
          <a:lstStyle/>
          <a:p>
            <a:r>
              <a:rPr lang="fr-FR" sz="3600" b="1" dirty="0">
                <a:ln w="19050">
                  <a:solidFill>
                    <a:schemeClr val="tx1"/>
                  </a:solidFill>
                </a:ln>
                <a:solidFill>
                  <a:schemeClr val="bg1"/>
                </a:solidFill>
                <a:latin typeface="Cooper Black" pitchFamily="18" charset="0"/>
              </a:rPr>
              <a:t>Création</a:t>
            </a:r>
          </a:p>
        </p:txBody>
      </p:sp>
      <p:sp>
        <p:nvSpPr>
          <p:cNvPr id="4" name="Étoile à 12 branches 3"/>
          <p:cNvSpPr>
            <a:spLocks/>
          </p:cNvSpPr>
          <p:nvPr/>
        </p:nvSpPr>
        <p:spPr>
          <a:xfrm>
            <a:off x="380904" y="36034"/>
            <a:ext cx="1008000" cy="576533"/>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a:r>
              <a:rPr lang="fr-FR" sz="1200" dirty="0" smtClean="0">
                <a:solidFill>
                  <a:srgbClr val="FF0000"/>
                </a:solidFill>
                <a:latin typeface="Rockwell" pitchFamily="18" charset="0"/>
              </a:rPr>
              <a:t>2091</a:t>
            </a:r>
            <a:endParaRPr lang="fr-FR" sz="1200" dirty="0">
              <a:solidFill>
                <a:srgbClr val="FF0000"/>
              </a:solidFill>
              <a:latin typeface="Rockwell" pitchFamily="18" charset="0"/>
            </a:endParaRPr>
          </a:p>
        </p:txBody>
      </p:sp>
      <p:sp>
        <p:nvSpPr>
          <p:cNvPr id="10" name="ZoneTexte 9"/>
          <p:cNvSpPr txBox="1"/>
          <p:nvPr/>
        </p:nvSpPr>
        <p:spPr>
          <a:xfrm>
            <a:off x="1296000" y="72067"/>
            <a:ext cx="6480720" cy="1211705"/>
          </a:xfrm>
          <a:prstGeom prst="rect">
            <a:avLst/>
          </a:prstGeom>
          <a:noFill/>
        </p:spPr>
        <p:txBody>
          <a:bodyPr wrap="square" lIns="101598" tIns="50798" rIns="101598" bIns="50798" rtlCol="0">
            <a:spAutoFit/>
          </a:bodyPr>
          <a:lstStyle/>
          <a:p>
            <a:pPr algn="ctr"/>
            <a:r>
              <a:rPr lang="en-US" sz="3600" b="1" dirty="0" smtClean="0">
                <a:ln w="19050">
                  <a:solidFill>
                    <a:schemeClr val="tx1"/>
                  </a:solidFill>
                </a:ln>
                <a:solidFill>
                  <a:schemeClr val="bg1"/>
                </a:solidFill>
                <a:latin typeface="Cooper Black" pitchFamily="18" charset="0"/>
              </a:rPr>
              <a:t>Keys </a:t>
            </a:r>
            <a:r>
              <a:rPr lang="en-US" sz="3600" b="1" dirty="0" smtClean="0">
                <a:ln w="19050">
                  <a:solidFill>
                    <a:schemeClr val="tx1"/>
                  </a:solidFill>
                </a:ln>
                <a:solidFill>
                  <a:schemeClr val="bg1"/>
                </a:solidFill>
                <a:latin typeface="Cooper Black" pitchFamily="18" charset="0"/>
              </a:rPr>
              <a:t> of  </a:t>
            </a:r>
            <a:r>
              <a:rPr lang="en-US" sz="3600" b="1" dirty="0" smtClean="0">
                <a:ln w="19050">
                  <a:solidFill>
                    <a:schemeClr val="tx1"/>
                  </a:solidFill>
                </a:ln>
                <a:solidFill>
                  <a:schemeClr val="bg1"/>
                </a:solidFill>
                <a:latin typeface="Cooper Black" pitchFamily="18" charset="0"/>
              </a:rPr>
              <a:t>Moon </a:t>
            </a:r>
            <a:r>
              <a:rPr lang="en-US" sz="3600" b="1" dirty="0" smtClean="0">
                <a:ln w="19050">
                  <a:solidFill>
                    <a:schemeClr val="tx1"/>
                  </a:solidFill>
                </a:ln>
                <a:solidFill>
                  <a:schemeClr val="bg1"/>
                </a:solidFill>
                <a:latin typeface="Cooper Black" pitchFamily="18" charset="0"/>
              </a:rPr>
              <a:t> </a:t>
            </a:r>
          </a:p>
          <a:p>
            <a:pPr algn="ctr"/>
            <a:r>
              <a:rPr lang="en-US" sz="3600" b="1" dirty="0" smtClean="0">
                <a:ln w="19050">
                  <a:solidFill>
                    <a:schemeClr val="tx1"/>
                  </a:solidFill>
                </a:ln>
                <a:solidFill>
                  <a:schemeClr val="bg1"/>
                </a:solidFill>
                <a:latin typeface="Cooper Black" pitchFamily="18" charset="0"/>
              </a:rPr>
              <a:t>Magic  </a:t>
            </a:r>
            <a:r>
              <a:rPr lang="en-US" sz="3600" b="1" dirty="0" smtClean="0">
                <a:ln w="19050">
                  <a:solidFill>
                    <a:schemeClr val="tx1"/>
                  </a:solidFill>
                </a:ln>
                <a:solidFill>
                  <a:schemeClr val="bg1"/>
                </a:solidFill>
                <a:latin typeface="Cooper Black" pitchFamily="18" charset="0"/>
              </a:rPr>
              <a:t>Lights</a:t>
            </a:r>
            <a:endParaRPr lang="fr-FR" sz="3600" b="1" dirty="0">
              <a:ln w="19050">
                <a:solidFill>
                  <a:schemeClr val="tx1"/>
                </a:solidFill>
              </a:ln>
              <a:solidFill>
                <a:schemeClr val="bg1"/>
              </a:solidFill>
              <a:latin typeface="Cooper Black" pitchFamily="18" charset="0"/>
            </a:endParaRPr>
          </a:p>
        </p:txBody>
      </p:sp>
      <p:sp>
        <p:nvSpPr>
          <p:cNvPr id="11" name="ZoneTexte 10"/>
          <p:cNvSpPr txBox="1"/>
          <p:nvPr/>
        </p:nvSpPr>
        <p:spPr>
          <a:xfrm>
            <a:off x="5508000" y="4396067"/>
            <a:ext cx="2175720" cy="657194"/>
          </a:xfrm>
          <a:prstGeom prst="rect">
            <a:avLst/>
          </a:prstGeom>
          <a:noFill/>
        </p:spPr>
        <p:txBody>
          <a:bodyPr wrap="none" lIns="101598" tIns="50798" rIns="101598" bIns="50798" rtlCol="0">
            <a:spAutoFit/>
          </a:bodyPr>
          <a:lstStyle/>
          <a:p>
            <a:r>
              <a:rPr lang="fr-FR" sz="3600" b="1" dirty="0" smtClean="0">
                <a:ln w="19050">
                  <a:solidFill>
                    <a:schemeClr val="tx1"/>
                  </a:solidFill>
                </a:ln>
                <a:solidFill>
                  <a:schemeClr val="bg1"/>
                </a:solidFill>
                <a:latin typeface="Cooper Black" pitchFamily="18" charset="0"/>
              </a:rPr>
              <a:t>Internet</a:t>
            </a:r>
            <a:endParaRPr lang="fr-FR" sz="4000" b="1" dirty="0" smtClean="0">
              <a:ln w="19050">
                <a:solidFill>
                  <a:schemeClr val="tx1"/>
                </a:solidFill>
              </a:ln>
              <a:solidFill>
                <a:schemeClr val="bg1"/>
              </a:solidFill>
              <a:latin typeface="Cooper Black" pitchFamily="18" charset="0"/>
            </a:endParaRPr>
          </a:p>
        </p:txBody>
      </p:sp>
      <p:sp>
        <p:nvSpPr>
          <p:cNvPr id="5" name="ZoneTexte 4"/>
          <p:cNvSpPr txBox="1"/>
          <p:nvPr/>
        </p:nvSpPr>
        <p:spPr>
          <a:xfrm>
            <a:off x="3888000" y="2718281"/>
            <a:ext cx="974622" cy="302923"/>
          </a:xfrm>
          <a:prstGeom prst="rect">
            <a:avLst/>
          </a:prstGeom>
          <a:noFill/>
        </p:spPr>
        <p:txBody>
          <a:bodyPr wrap="none" lIns="101598" tIns="50798" rIns="101598" bIns="50798" rtlCol="0">
            <a:spAutoFit/>
          </a:bodyPr>
          <a:lstStyle/>
          <a:p>
            <a:r>
              <a:rPr lang="fr-FR" sz="1300" b="1" dirty="0" smtClean="0">
                <a:solidFill>
                  <a:srgbClr val="FF0000"/>
                </a:solidFill>
              </a:rPr>
              <a:t>19.05.2024</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7967"/>
            <a:ext cx="1584176" cy="665586"/>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1" y="36034"/>
            <a:ext cx="872729" cy="576533"/>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2500"/>
            <a:ext cx="1080000" cy="1801667"/>
          </a:xfrm>
          <a:prstGeom prst="rect">
            <a:avLst/>
          </a:prstGeom>
        </p:spPr>
      </p:pic>
      <p:pic>
        <p:nvPicPr>
          <p:cNvPr id="17" name="Image 16" descr="0d0000030.gif"/>
          <p:cNvPicPr>
            <a:picLocks noChangeAspect="1"/>
          </p:cNvPicPr>
          <p:nvPr/>
        </p:nvPicPr>
        <p:blipFill>
          <a:blip r:embed="rId6" cstate="print"/>
          <a:stretch>
            <a:fillRect/>
          </a:stretch>
        </p:blipFill>
        <p:spPr>
          <a:xfrm>
            <a:off x="323529" y="2882667"/>
            <a:ext cx="1907179" cy="16215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7092000" y="720667"/>
            <a:ext cx="1465000" cy="1801667"/>
          </a:xfrm>
          <a:prstGeom prst="rect">
            <a:avLst/>
          </a:prstGeom>
        </p:spPr>
      </p:pic>
      <p:pic>
        <p:nvPicPr>
          <p:cNvPr id="20" name="Image 19" descr="artfichier_269913_8955356_202104103847547.gif"/>
          <p:cNvPicPr>
            <a:picLocks noChangeAspect="1"/>
          </p:cNvPicPr>
          <p:nvPr/>
        </p:nvPicPr>
        <p:blipFill>
          <a:blip r:embed="rId8" cstate="print"/>
          <a:stretch>
            <a:fillRect/>
          </a:stretch>
        </p:blipFill>
        <p:spPr>
          <a:xfrm>
            <a:off x="396000" y="684633"/>
            <a:ext cx="1635000" cy="1801667"/>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20"/>
                                        </p:tgtEl>
                                        <p:attrNameLst>
                                          <p:attrName>style.visibility</p:attrName>
                                        </p:attrNameLst>
                                      </p:cBhvr>
                                      <p:to>
                                        <p:strVal val="visible"/>
                                      </p:to>
                                    </p:set>
                                    <p:anim to="" calcmode="lin" valueType="num">
                                      <p:cBhvr>
                                        <p:cTn id="20" dur="1" fill="hold"/>
                                        <p:tgtEl>
                                          <p:spTgt spid="20"/>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449</TotalTime>
  <Words>322</Words>
  <Application>Microsoft Office PowerPoint</Application>
  <PresentationFormat>Personnalisé</PresentationFormat>
  <Paragraphs>33</Paragraphs>
  <Slides>34</Slides>
  <Notes>1</Notes>
  <HiddenSlides>0</HiddenSlides>
  <MMClips>1</MMClips>
  <ScaleCrop>false</ScaleCrop>
  <HeadingPairs>
    <vt:vector size="4" baseType="variant">
      <vt:variant>
        <vt:lpstr>Thème</vt:lpstr>
      </vt:variant>
      <vt:variant>
        <vt:i4>1</vt:i4>
      </vt:variant>
      <vt:variant>
        <vt:lpstr>Titres des diapositives</vt:lpstr>
      </vt:variant>
      <vt:variant>
        <vt:i4>34</vt:i4>
      </vt:variant>
    </vt:vector>
  </HeadingPairs>
  <TitlesOfParts>
    <vt:vector size="35"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75</cp:revision>
  <dcterms:created xsi:type="dcterms:W3CDTF">2020-05-12T17:47:43Z</dcterms:created>
  <dcterms:modified xsi:type="dcterms:W3CDTF">2024-05-19T15:59:12Z</dcterms:modified>
</cp:coreProperties>
</file>