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56" r:id="rId2"/>
    <p:sldId id="257" r:id="rId3"/>
    <p:sldId id="261" r:id="rId4"/>
    <p:sldId id="262" r:id="rId5"/>
    <p:sldId id="259" r:id="rId6"/>
    <p:sldId id="260" r:id="rId7"/>
    <p:sldId id="294" r:id="rId8"/>
    <p:sldId id="295" r:id="rId9"/>
    <p:sldId id="296" r:id="rId10"/>
    <p:sldId id="297" r:id="rId11"/>
    <p:sldId id="298" r:id="rId12"/>
    <p:sldId id="299" r:id="rId13"/>
    <p:sldId id="300" r:id="rId14"/>
    <p:sldId id="301" r:id="rId15"/>
    <p:sldId id="302" r:id="rId16"/>
    <p:sldId id="303" r:id="rId17"/>
    <p:sldId id="304" r:id="rId18"/>
    <p:sldId id="305" r:id="rId19"/>
    <p:sldId id="293" r:id="rId20"/>
    <p:sldId id="306" r:id="rId21"/>
    <p:sldId id="307" r:id="rId22"/>
    <p:sldId id="308" r:id="rId23"/>
    <p:sldId id="309" r:id="rId24"/>
    <p:sldId id="310" r:id="rId25"/>
    <p:sldId id="311" r:id="rId26"/>
    <p:sldId id="312" r:id="rId27"/>
    <p:sldId id="313" r:id="rId28"/>
    <p:sldId id="314" r:id="rId29"/>
    <p:sldId id="315" r:id="rId30"/>
    <p:sldId id="316" r:id="rId31"/>
    <p:sldId id="317" r:id="rId32"/>
    <p:sldId id="318" r:id="rId33"/>
    <p:sldId id="319" r:id="rId34"/>
    <p:sldId id="320" r:id="rId35"/>
    <p:sldId id="321" r:id="rId36"/>
    <p:sldId id="322" r:id="rId37"/>
    <p:sldId id="278" r:id="rId38"/>
    <p:sldId id="323" r:id="rId39"/>
    <p:sldId id="324" r:id="rId40"/>
    <p:sldId id="325" r:id="rId41"/>
    <p:sldId id="326" r:id="rId42"/>
    <p:sldId id="327" r:id="rId43"/>
    <p:sldId id="328" r:id="rId44"/>
    <p:sldId id="292" r:id="rId45"/>
    <p:sldId id="329" r:id="rId46"/>
    <p:sldId id="330" r:id="rId47"/>
    <p:sldId id="331" r:id="rId48"/>
    <p:sldId id="332" r:id="rId49"/>
    <p:sldId id="333" r:id="rId50"/>
    <p:sldId id="334" r:id="rId51"/>
    <p:sldId id="335" r:id="rId52"/>
    <p:sldId id="336" r:id="rId53"/>
    <p:sldId id="337" r:id="rId54"/>
    <p:sldId id="338" r:id="rId55"/>
    <p:sldId id="339" r:id="rId56"/>
    <p:sldId id="258" r:id="rId57"/>
  </p:sldIdLst>
  <p:sldSz cx="9144000" cy="5148263"/>
  <p:notesSz cx="6858000" cy="9144000"/>
  <p:defaultText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qATZvOoTnkPKDKTLgAskg==" hashData="is0Gt776WDM3t6gLa0PpxoG0liY="/>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02" y="-90"/>
      </p:cViewPr>
      <p:guideLst>
        <p:guide orient="horz" pos="1623"/>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357B9C-E69A-43F9-BAEC-82D3900BDDFB}" type="datetimeFigureOut">
              <a:rPr lang="fr-FR" smtClean="0"/>
              <a:pPr/>
              <a:t>19/05/2024</a:t>
            </a:fld>
            <a:endParaRPr lang="fr-FR"/>
          </a:p>
        </p:txBody>
      </p:sp>
      <p:sp>
        <p:nvSpPr>
          <p:cNvPr id="4" name="Espace réservé de l'image des diapositives 3"/>
          <p:cNvSpPr>
            <a:spLocks noGrp="1" noRot="1" noChangeAspect="1"/>
          </p:cNvSpPr>
          <p:nvPr>
            <p:ph type="sldImg" idx="2"/>
          </p:nvPr>
        </p:nvSpPr>
        <p:spPr>
          <a:xfrm>
            <a:off x="384175" y="685800"/>
            <a:ext cx="60896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05A572-EE3B-48FB-B9B8-71A5AE773E8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4175" y="685800"/>
            <a:ext cx="608965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9300"/>
            <a:ext cx="7772400" cy="110354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7349"/>
            <a:ext cx="6400800" cy="1315667"/>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8237"/>
            <a:ext cx="7772400" cy="1022502"/>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2055"/>
            <a:ext cx="7772400" cy="1126182"/>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2401"/>
            <a:ext cx="4040188"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2668"/>
            <a:ext cx="4040188"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8" y="1152401"/>
            <a:ext cx="4041775"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8" y="1632668"/>
            <a:ext cx="4041775"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977"/>
            <a:ext cx="3008312" cy="87234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978"/>
            <a:ext cx="5111750" cy="43939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7323"/>
            <a:ext cx="3008312" cy="3521555"/>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3784"/>
            <a:ext cx="5486400" cy="42544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60006"/>
            <a:ext cx="5486400" cy="3088958"/>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9232"/>
            <a:ext cx="5486400" cy="604206"/>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6170"/>
            <a:ext cx="2057400" cy="439270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6170"/>
            <a:ext cx="6019800" cy="439270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6170"/>
            <a:ext cx="8229600" cy="858044"/>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1264"/>
            <a:ext cx="8229600" cy="3397615"/>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71677"/>
            <a:ext cx="2133600" cy="274098"/>
          </a:xfrm>
          <a:prstGeom prst="rect">
            <a:avLst/>
          </a:prstGeom>
        </p:spPr>
        <p:txBody>
          <a:bodyPr vert="horz" lIns="91439" tIns="45720" rIns="91439" bIns="45720" rtlCol="0" anchor="ctr"/>
          <a:lstStyle>
            <a:lvl1pPr algn="l">
              <a:defRPr sz="1200">
                <a:solidFill>
                  <a:schemeClr val="tx1">
                    <a:tint val="75000"/>
                  </a:schemeClr>
                </a:solidFill>
              </a:defRPr>
            </a:lvl1p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3"/>
          </p:nvPr>
        </p:nvSpPr>
        <p:spPr>
          <a:xfrm>
            <a:off x="3124201" y="4771677"/>
            <a:ext cx="2895600" cy="274098"/>
          </a:xfrm>
          <a:prstGeom prst="rect">
            <a:avLst/>
          </a:prstGeom>
        </p:spPr>
        <p:txBody>
          <a:bodyPr vert="horz" lIns="91439" tIns="45720" rIns="91439"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71677"/>
            <a:ext cx="2133600" cy="274098"/>
          </a:xfrm>
          <a:prstGeom prst="rect">
            <a:avLst/>
          </a:prstGeom>
        </p:spPr>
        <p:txBody>
          <a:bodyPr vert="horz" lIns="91439" tIns="45720" rIns="91439" bIns="45720" rtlCol="0" anchor="ctr"/>
          <a:lstStyle>
            <a:lvl1pPr algn="r">
              <a:defRPr sz="1200">
                <a:solidFill>
                  <a:schemeClr val="tx1">
                    <a:tint val="75000"/>
                  </a:schemeClr>
                </a:solidFill>
              </a:defRPr>
            </a:lvl1pPr>
          </a:lstStyle>
          <a:p>
            <a:fld id="{729C7B30-DED1-4A29-94F9-42C7DECC1CE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gif"/><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7" Type="http://schemas.openxmlformats.org/officeDocument/2006/relationships/image" Target="../media/image11.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5.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70.gif"/><Relationship Id="rId3" Type="http://schemas.openxmlformats.org/officeDocument/2006/relationships/image" Target="../media/image65.gif"/><Relationship Id="rId7"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image" Target="../media/image68.gif"/><Relationship Id="rId5" Type="http://schemas.openxmlformats.org/officeDocument/2006/relationships/image" Target="../media/image67.png"/><Relationship Id="rId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0760000">
            <a:off x="4140001" y="1585467"/>
            <a:ext cx="3620877" cy="4015649"/>
          </a:xfrm>
          <a:prstGeom prst="rect">
            <a:avLst/>
          </a:prstGeom>
          <a:noFill/>
        </p:spPr>
        <p:txBody>
          <a:bodyPr wrap="none" rtlCol="0">
            <a:prstTxWarp prst="textArchUpPour">
              <a:avLst/>
            </a:prstTxWarp>
            <a:spAutoFit/>
          </a:bodyPr>
          <a:lstStyle/>
          <a:p>
            <a:r>
              <a:rPr lang="fr-FR" b="1" dirty="0" smtClean="0">
                <a:ln w="28575">
                  <a:solidFill>
                    <a:srgbClr val="FFFF00"/>
                  </a:solidFill>
                </a:ln>
                <a:solidFill>
                  <a:srgbClr val="00B050"/>
                </a:solidFill>
                <a:latin typeface="Bernard MT Condensed" pitchFamily="18" charset="0"/>
              </a:rPr>
              <a:t>nous  embarque</a:t>
            </a:r>
            <a:endParaRPr lang="fr-FR" b="1" dirty="0">
              <a:ln w="28575">
                <a:solidFill>
                  <a:srgbClr val="FFFF00"/>
                </a:solidFill>
              </a:ln>
              <a:solidFill>
                <a:srgbClr val="00B050"/>
              </a:solidFill>
              <a:latin typeface="Bernard MT Condensed" pitchFamily="18" charset="0"/>
            </a:endParaRPr>
          </a:p>
        </p:txBody>
      </p:sp>
      <p:sp>
        <p:nvSpPr>
          <p:cNvPr id="3" name="ZoneTexte 2"/>
          <p:cNvSpPr txBox="1">
            <a:spLocks noChangeAspect="1"/>
          </p:cNvSpPr>
          <p:nvPr/>
        </p:nvSpPr>
        <p:spPr>
          <a:xfrm>
            <a:off x="108000" y="108100"/>
            <a:ext cx="4067944" cy="3747883"/>
          </a:xfrm>
          <a:prstGeom prst="rect">
            <a:avLst/>
          </a:prstGeom>
          <a:noFill/>
        </p:spPr>
        <p:txBody>
          <a:bodyPr wrap="none" rtlCol="0">
            <a:prstTxWarp prst="textArchUpPour">
              <a:avLst/>
            </a:prstTxWarp>
            <a:spAutoFit/>
          </a:bodyPr>
          <a:lstStyle/>
          <a:p>
            <a:r>
              <a:rPr lang="fr-FR" sz="7200" b="1" dirty="0" smtClean="0">
                <a:ln w="41275">
                  <a:solidFill>
                    <a:schemeClr val="tx1"/>
                  </a:solidFill>
                </a:ln>
                <a:solidFill>
                  <a:srgbClr val="00B050"/>
                </a:solidFill>
                <a:latin typeface="Bernard MT Condensed" pitchFamily="18" charset="0"/>
              </a:rPr>
              <a:t>Lange</a:t>
            </a:r>
            <a:endParaRPr lang="fr-FR" sz="7200" b="1" dirty="0">
              <a:ln w="41275">
                <a:solidFill>
                  <a:schemeClr val="tx1"/>
                </a:solidFill>
              </a:ln>
              <a:solidFill>
                <a:srgbClr val="00B050"/>
              </a:solidFill>
              <a:latin typeface="Bernard MT Condensed" pitchFamily="18" charset="0"/>
            </a:endParaRPr>
          </a:p>
        </p:txBody>
      </p:sp>
      <p:sp>
        <p:nvSpPr>
          <p:cNvPr id="4" name="Rectangle 3"/>
          <p:cNvSpPr>
            <a:spLocks noChangeAspect="1"/>
          </p:cNvSpPr>
          <p:nvPr/>
        </p:nvSpPr>
        <p:spPr>
          <a:xfrm>
            <a:off x="3491880" y="72067"/>
            <a:ext cx="5652120" cy="954991"/>
          </a:xfrm>
          <a:prstGeom prst="rect">
            <a:avLst/>
          </a:prstGeom>
        </p:spPr>
        <p:txBody>
          <a:bodyPr wrap="square">
            <a:spAutoFit/>
          </a:bodyPr>
          <a:lstStyle/>
          <a:p>
            <a:pPr algn="ctr"/>
            <a:r>
              <a:rPr lang="fr-FR" sz="2800" b="1" dirty="0" smtClean="0">
                <a:ln w="0">
                  <a:noFill/>
                </a:ln>
                <a:latin typeface="Chiller" pitchFamily="82" charset="0"/>
              </a:rPr>
              <a:t>La  parole  est  laissée  au  photographe  </a:t>
            </a:r>
          </a:p>
          <a:p>
            <a:pPr algn="ctr"/>
            <a:r>
              <a:rPr lang="fr-FR" sz="2800" b="1" dirty="0" smtClean="0">
                <a:ln w="0">
                  <a:noFill/>
                </a:ln>
                <a:latin typeface="Chiller" pitchFamily="82" charset="0"/>
              </a:rPr>
              <a:t>et  poète  pour  des  commentaires…</a:t>
            </a:r>
            <a:endParaRPr lang="fr-FR" sz="2800" b="1" dirty="0">
              <a:ln w="0">
                <a:noFill/>
              </a:ln>
              <a:latin typeface="Chiller" pitchFamily="82" charset="0"/>
            </a:endParaRPr>
          </a:p>
        </p:txBody>
      </p:sp>
      <p:sp>
        <p:nvSpPr>
          <p:cNvPr id="5" name="Rectangle 4"/>
          <p:cNvSpPr/>
          <p:nvPr/>
        </p:nvSpPr>
        <p:spPr>
          <a:xfrm>
            <a:off x="0" y="4035734"/>
            <a:ext cx="9144000" cy="1109022"/>
          </a:xfrm>
          <a:prstGeom prst="rect">
            <a:avLst/>
          </a:prstGeom>
        </p:spPr>
        <p:txBody>
          <a:bodyPr wrap="square">
            <a:spAutoFit/>
          </a:bodyPr>
          <a:lstStyle/>
          <a:p>
            <a:pPr algn="ctr"/>
            <a:r>
              <a:rPr lang="fr-FR" sz="6600" dirty="0" smtClean="0">
                <a:ln w="44450">
                  <a:solidFill>
                    <a:srgbClr val="FF0000"/>
                  </a:solidFill>
                </a:ln>
                <a:solidFill>
                  <a:schemeClr val="bg1"/>
                </a:solidFill>
                <a:latin typeface="Cooper Black" pitchFamily="18" charset="0"/>
              </a:rPr>
              <a:t>en  Franconie    </a:t>
            </a:r>
            <a:r>
              <a:rPr lang="fr-FR" sz="6600" dirty="0" smtClean="0">
                <a:ln w="38100">
                  <a:solidFill>
                    <a:srgbClr val="FF0000"/>
                  </a:solidFill>
                </a:ln>
                <a:solidFill>
                  <a:schemeClr val="bg1"/>
                </a:solidFill>
                <a:latin typeface="Cooper Black" pitchFamily="18" charset="0"/>
              </a:rPr>
              <a:t>-    2</a:t>
            </a:r>
            <a:endParaRPr lang="fr-FR" sz="6600" dirty="0">
              <a:ln w="38100">
                <a:solidFill>
                  <a:srgbClr val="FF0000"/>
                </a:solidFill>
              </a:ln>
              <a:solidFill>
                <a:schemeClr val="bg1"/>
              </a:solidFill>
              <a:latin typeface="Cooper Black" pitchFamily="18" charset="0"/>
            </a:endParaRPr>
          </a:p>
        </p:txBody>
      </p:sp>
      <p:sp>
        <p:nvSpPr>
          <p:cNvPr id="6" name="ZoneTexte 5"/>
          <p:cNvSpPr txBox="1"/>
          <p:nvPr/>
        </p:nvSpPr>
        <p:spPr>
          <a:xfrm rot="-180000">
            <a:off x="755576" y="2630434"/>
            <a:ext cx="3096344" cy="1324665"/>
          </a:xfrm>
          <a:prstGeom prst="rect">
            <a:avLst/>
          </a:prstGeom>
          <a:noFill/>
        </p:spPr>
        <p:txBody>
          <a:bodyPr wrap="square" rtlCol="0">
            <a:spAutoFit/>
          </a:bodyPr>
          <a:lstStyle/>
          <a:p>
            <a:pPr algn="ctr"/>
            <a:r>
              <a:rPr lang="fr-FR" sz="2000" dirty="0" smtClean="0">
                <a:ln w="1905">
                  <a:noFill/>
                </a:ln>
                <a:solidFill>
                  <a:srgbClr val="FFFF00"/>
                </a:solidFill>
                <a:latin typeface="Cookie" pitchFamily="2" charset="0"/>
                <a:cs typeface="Dubai Medium" pitchFamily="34" charset="-78"/>
              </a:rPr>
              <a:t>Photos  prises  </a:t>
            </a:r>
          </a:p>
          <a:p>
            <a:pPr algn="ctr"/>
            <a:r>
              <a:rPr lang="fr-FR" sz="2000" dirty="0" smtClean="0">
                <a:ln w="1905">
                  <a:noFill/>
                </a:ln>
                <a:solidFill>
                  <a:srgbClr val="FFFF00"/>
                </a:solidFill>
                <a:latin typeface="Cookie" pitchFamily="2" charset="0"/>
                <a:cs typeface="Dubai Medium" pitchFamily="34" charset="-78"/>
              </a:rPr>
              <a:t>par  un fidèle randonneur</a:t>
            </a:r>
          </a:p>
          <a:p>
            <a:pPr algn="ctr"/>
            <a:r>
              <a:rPr lang="fr-FR" sz="2000" dirty="0" smtClean="0">
                <a:ln w="1905">
                  <a:noFill/>
                </a:ln>
                <a:solidFill>
                  <a:srgbClr val="FFFF00"/>
                </a:solidFill>
                <a:latin typeface="Cookie" pitchFamily="2" charset="0"/>
                <a:cs typeface="Dubai Medium" pitchFamily="34" charset="-78"/>
              </a:rPr>
              <a:t>pour  le  plaisir  du  partage</a:t>
            </a:r>
          </a:p>
          <a:p>
            <a:pPr algn="ctr"/>
            <a:r>
              <a:rPr lang="fr-FR" sz="2000" dirty="0" smtClean="0">
                <a:ln w="1905">
                  <a:noFill/>
                </a:ln>
                <a:solidFill>
                  <a:srgbClr val="FFFF00"/>
                </a:solidFill>
                <a:latin typeface="Cookie" pitchFamily="2" charset="0"/>
                <a:cs typeface="Dubai Medium" pitchFamily="34" charset="-78"/>
              </a:rPr>
              <a:t>de  la  nature  traversée</a:t>
            </a:r>
            <a:endParaRPr lang="fr-FR" sz="2000" dirty="0">
              <a:ln w="1905">
                <a:noFill/>
              </a:ln>
              <a:solidFill>
                <a:srgbClr val="FFFF00"/>
              </a:solidFill>
              <a:latin typeface="Cookie" pitchFamily="2" charset="0"/>
              <a:cs typeface="Dubai Medium" pitchFamily="34" charset="-78"/>
            </a:endParaRP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3385"/>
            <a:ext cx="1110000" cy="900833"/>
          </a:xfrm>
          <a:prstGeom prst="rect">
            <a:avLst/>
          </a:prstGeom>
        </p:spPr>
      </p:pic>
      <p:sp>
        <p:nvSpPr>
          <p:cNvPr id="8" name="ZoneTexte 7"/>
          <p:cNvSpPr txBox="1"/>
          <p:nvPr/>
        </p:nvSpPr>
        <p:spPr>
          <a:xfrm>
            <a:off x="7956376" y="3315067"/>
            <a:ext cx="1187624" cy="1016604"/>
          </a:xfrm>
          <a:prstGeom prst="rect">
            <a:avLst/>
          </a:prstGeom>
          <a:noFill/>
        </p:spPr>
        <p:txBody>
          <a:bodyPr wrap="square" rtlCol="0">
            <a:spAutoFit/>
          </a:bodyPr>
          <a:lstStyle/>
          <a:p>
            <a:r>
              <a:rPr lang="fr-FR" sz="6000" b="1" dirty="0" smtClean="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rPr>
              <a:t>22</a:t>
            </a:r>
            <a:endParaRPr lang="fr-FR" sz="6000" b="1" dirty="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endParaRPr>
          </a:p>
        </p:txBody>
      </p:sp>
      <p:pic>
        <p:nvPicPr>
          <p:cNvPr id="10" name="Keys of Moon  The Inspiration.wav">
            <a:hlinkClick r:id="" action="ppaction://media"/>
          </p:cNvPr>
          <p:cNvPicPr>
            <a:picLocks noRot="1" noChangeAspect="1"/>
          </p:cNvPicPr>
          <p:nvPr>
            <a:wavAudioFile r:embed="rId1" name="Keys of Moon  The Inspiration.wav"/>
          </p:nvPr>
        </p:nvPicPr>
        <p:blipFill>
          <a:blip r:embed="rId6" cstate="print"/>
          <a:stretch>
            <a:fillRect/>
          </a:stretch>
        </p:blipFill>
        <p:spPr>
          <a:xfrm>
            <a:off x="4788024" y="1422003"/>
            <a:ext cx="304800" cy="304800"/>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4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20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La Franconie (en allemand Franken) est une région géographique et historique du centre-sud de l'Allemagne. Depuis 1803, elle est annexée à la Bavière, dont elle représente aujourd'hui environ les deux cinquièmes nord du territoire. Elle rassemble trois des sept circonscriptions administratives (</a:t>
            </a:r>
            <a:r>
              <a:rPr lang="fr-FR" sz="2400" b="1" dirty="0" err="1" smtClean="0">
                <a:latin typeface="Edwardian Script ITC" pitchFamily="66" charset="0"/>
              </a:rPr>
              <a:t>Regierungsbezirke</a:t>
            </a:r>
            <a:r>
              <a:rPr lang="fr-FR" sz="2400" b="1" dirty="0" smtClean="0">
                <a:latin typeface="Edwardian Script ITC" pitchFamily="66" charset="0"/>
              </a:rPr>
              <a:t>) bavaroises : Moyenne-Franconie (</a:t>
            </a:r>
            <a:r>
              <a:rPr lang="fr-FR" sz="2400" b="1" dirty="0" err="1" smtClean="0">
                <a:latin typeface="Edwardian Script ITC" pitchFamily="66" charset="0"/>
              </a:rPr>
              <a:t>Mittelfranken</a:t>
            </a:r>
            <a:r>
              <a:rPr lang="fr-FR" sz="2400" b="1" dirty="0" smtClean="0">
                <a:latin typeface="Edwardian Script ITC" pitchFamily="66" charset="0"/>
              </a:rPr>
              <a:t>), Basse-Franconie (</a:t>
            </a:r>
            <a:r>
              <a:rPr lang="fr-FR" sz="2400" b="1" dirty="0" err="1" smtClean="0">
                <a:latin typeface="Edwardian Script ITC" pitchFamily="66" charset="0"/>
              </a:rPr>
              <a:t>Unterfranken</a:t>
            </a:r>
            <a:r>
              <a:rPr lang="fr-FR" sz="2400" b="1" dirty="0" smtClean="0">
                <a:latin typeface="Edwardian Script ITC" pitchFamily="66" charset="0"/>
              </a:rPr>
              <a:t>) et Haute-Franconie (</a:t>
            </a:r>
            <a:r>
              <a:rPr lang="fr-FR" sz="2400" b="1" dirty="0" err="1" smtClean="0">
                <a:latin typeface="Edwardian Script ITC" pitchFamily="66" charset="0"/>
              </a:rPr>
              <a:t>Oberfranken</a:t>
            </a:r>
            <a:r>
              <a:rPr lang="fr-FR" sz="2400" b="1" dirty="0" smtClean="0">
                <a:latin typeface="Edwardian Script ITC" pitchFamily="66" charset="0"/>
              </a:rPr>
              <a:t>).</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3" cstate="print"/>
          <a:srcRect/>
          <a:stretch>
            <a:fillRect/>
          </a:stretch>
        </p:blipFill>
        <p:spPr bwMode="auto">
          <a:xfrm>
            <a:off x="5148064" y="267742"/>
            <a:ext cx="857250" cy="991518"/>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6804248" y="556041"/>
            <a:ext cx="857250" cy="514827"/>
          </a:xfrm>
          <a:prstGeom prst="rect">
            <a:avLst/>
          </a:prstGeom>
          <a:noFill/>
        </p:spPr>
      </p:pic>
      <p:pic>
        <p:nvPicPr>
          <p:cNvPr id="6" name="Image 5" descr="0a0000003.gif"/>
          <p:cNvPicPr>
            <a:picLocks noChangeAspect="1"/>
          </p:cNvPicPr>
          <p:nvPr/>
        </p:nvPicPr>
        <p:blipFill>
          <a:blip r:embed="rId5" cstate="print"/>
          <a:stretch>
            <a:fillRect/>
          </a:stretch>
        </p:blipFill>
        <p:spPr>
          <a:xfrm>
            <a:off x="8028385" y="4664298"/>
            <a:ext cx="371475" cy="371819"/>
          </a:xfrm>
          <a:prstGeom prst="rect">
            <a:avLst/>
          </a:prstGeom>
        </p:spPr>
      </p:pic>
      <p:pic>
        <p:nvPicPr>
          <p:cNvPr id="56322" name="Picture 2" descr="Vogelsburg (Volkach) - Itinéraires de rando et marche | Komoot"/>
          <p:cNvPicPr>
            <a:picLocks noChangeAspect="1" noChangeArrowheads="1"/>
          </p:cNvPicPr>
          <p:nvPr/>
        </p:nvPicPr>
        <p:blipFill>
          <a:blip r:embed="rId6" cstate="print"/>
          <a:srcRect/>
          <a:stretch>
            <a:fillRect/>
          </a:stretch>
        </p:blipFill>
        <p:spPr bwMode="auto">
          <a:xfrm>
            <a:off x="4644000" y="1422003"/>
            <a:ext cx="3840000" cy="2880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Le nom « Franconie » vient des Francs, tribu germanique qui a conquis la plus grande partie de l'Europe occidentale au milieu du </a:t>
            </a:r>
            <a:r>
              <a:rPr lang="fr-FR" sz="2400" b="1" dirty="0" err="1" smtClean="0">
                <a:latin typeface="Edwardian Script ITC" pitchFamily="66" charset="0"/>
              </a:rPr>
              <a:t>viiie</a:t>
            </a:r>
            <a:r>
              <a:rPr lang="fr-FR" sz="2400" b="1" dirty="0" smtClean="0">
                <a:latin typeface="Edwardian Script ITC" pitchFamily="66" charset="0"/>
              </a:rPr>
              <a:t> siècle, On pourrait supposer que la Franconie était la patrie originaire de l'ethnie des Francs (en allemand, le mot "Franken" est utilisé pour désigner à la fois les Franconiens modernes et les Francs historiques), mais ce n'est pas le cas.  </a:t>
            </a:r>
          </a:p>
          <a:p>
            <a:pPr algn="ctr"/>
            <a:r>
              <a:rPr lang="fr-FR" sz="2400" b="1" dirty="0" smtClean="0">
                <a:latin typeface="Edwardian Script ITC" pitchFamily="66" charset="0"/>
              </a:rPr>
              <a:t>Cependant, une élite franque, dispersée dans tout l'Empire, a donné son nom à la Franconie.</a:t>
            </a:r>
            <a:endParaRPr lang="fr-FR" sz="2400" b="1" dirty="0">
              <a:latin typeface="Edwardian Script ITC" pitchFamily="66" charset="0"/>
            </a:endParaRPr>
          </a:p>
        </p:txBody>
      </p:sp>
      <p:pic>
        <p:nvPicPr>
          <p:cNvPr id="6" name="Image 5" descr="0a0000003.gif"/>
          <p:cNvPicPr>
            <a:picLocks noChangeAspect="1"/>
          </p:cNvPicPr>
          <p:nvPr/>
        </p:nvPicPr>
        <p:blipFill>
          <a:blip r:embed="rId3" cstate="print"/>
          <a:stretch>
            <a:fillRect/>
          </a:stretch>
        </p:blipFill>
        <p:spPr>
          <a:xfrm>
            <a:off x="8028385" y="4664298"/>
            <a:ext cx="371475" cy="371819"/>
          </a:xfrm>
          <a:prstGeom prst="rect">
            <a:avLst/>
          </a:prstGeom>
        </p:spPr>
      </p:pic>
      <p:pic>
        <p:nvPicPr>
          <p:cNvPr id="7" name="Image 6" descr="Locator_map_Mittelfranken_in_Germany.svg.png"/>
          <p:cNvPicPr>
            <a:picLocks noChangeAspect="1"/>
          </p:cNvPicPr>
          <p:nvPr/>
        </p:nvPicPr>
        <p:blipFill>
          <a:blip r:embed="rId4" cstate="print"/>
          <a:stretch>
            <a:fillRect/>
          </a:stretch>
        </p:blipFill>
        <p:spPr>
          <a:xfrm>
            <a:off x="4644008" y="108100"/>
            <a:ext cx="3754136" cy="4448073"/>
          </a:xfrm>
          <a:prstGeom prst="rect">
            <a:avLst/>
          </a:prstGeom>
        </p:spPr>
      </p:pic>
      <p:sp>
        <p:nvSpPr>
          <p:cNvPr id="8" name="Rectangle 7"/>
          <p:cNvSpPr/>
          <p:nvPr/>
        </p:nvSpPr>
        <p:spPr>
          <a:xfrm>
            <a:off x="6120001" y="2846634"/>
            <a:ext cx="931665" cy="369674"/>
          </a:xfrm>
          <a:prstGeom prst="rect">
            <a:avLst/>
          </a:prstGeom>
        </p:spPr>
        <p:txBody>
          <a:bodyPr wrap="none">
            <a:spAutoFit/>
          </a:bodyPr>
          <a:lstStyle/>
          <a:p>
            <a:r>
              <a:rPr lang="fr-FR" b="1" dirty="0" smtClean="0">
                <a:latin typeface="Edwardian Script ITC" pitchFamily="66" charset="0"/>
              </a:rPr>
              <a:t>Franconie.</a:t>
            </a:r>
            <a:endParaRPr lang="fr-FR" dirty="0"/>
          </a:p>
        </p:txBody>
      </p:sp>
      <p:sp>
        <p:nvSpPr>
          <p:cNvPr id="9" name="Rectangle 8"/>
          <p:cNvSpPr/>
          <p:nvPr/>
        </p:nvSpPr>
        <p:spPr>
          <a:xfrm>
            <a:off x="5220000" y="2630433"/>
            <a:ext cx="460382" cy="1571114"/>
          </a:xfrm>
          <a:prstGeom prst="rect">
            <a:avLst/>
          </a:prstGeom>
        </p:spPr>
        <p:txBody>
          <a:bodyPr wrap="none">
            <a:spAutoFit/>
          </a:bodyPr>
          <a:lstStyle/>
          <a:p>
            <a:r>
              <a:rPr lang="fr-FR" sz="9600" b="1" dirty="0" smtClean="0">
                <a:latin typeface="Edwardian Script ITC" pitchFamily="66" charset="0"/>
              </a:rPr>
              <a:t>.</a:t>
            </a:r>
            <a:endParaRPr lang="fr-FR" sz="9600" dirty="0"/>
          </a:p>
        </p:txBody>
      </p:sp>
      <p:sp>
        <p:nvSpPr>
          <p:cNvPr id="10" name="Rectangle 9"/>
          <p:cNvSpPr/>
          <p:nvPr/>
        </p:nvSpPr>
        <p:spPr>
          <a:xfrm>
            <a:off x="5508105" y="3511102"/>
            <a:ext cx="958917" cy="369674"/>
          </a:xfrm>
          <a:prstGeom prst="rect">
            <a:avLst/>
          </a:prstGeom>
        </p:spPr>
        <p:txBody>
          <a:bodyPr wrap="none">
            <a:spAutoFit/>
          </a:bodyPr>
          <a:lstStyle/>
          <a:p>
            <a:r>
              <a:rPr lang="fr-FR" b="1" dirty="0" smtClean="0">
                <a:latin typeface="Edwardian Script ITC" pitchFamily="66" charset="0"/>
              </a:rPr>
              <a:t>Strasbourg </a:t>
            </a:r>
            <a:endParaRPr lang="fr-FR" dirty="0"/>
          </a:p>
        </p:txBody>
      </p:sp>
      <p:pic>
        <p:nvPicPr>
          <p:cNvPr id="11" name="Picture 4" descr="https://upload.wikimedia.org/wikipedia/commons/thumb/9/9c/Frankenrechen.svg/langfr-90px-Frankenrechen.svg.png"/>
          <p:cNvPicPr>
            <a:picLocks noChangeAspect="1" noChangeArrowheads="1"/>
          </p:cNvPicPr>
          <p:nvPr/>
        </p:nvPicPr>
        <p:blipFill>
          <a:blip r:embed="rId5" cstate="print"/>
          <a:srcRect/>
          <a:stretch>
            <a:fillRect/>
          </a:stretch>
        </p:blipFill>
        <p:spPr bwMode="auto">
          <a:xfrm>
            <a:off x="4644008" y="72067"/>
            <a:ext cx="857250" cy="991518"/>
          </a:xfrm>
          <a:prstGeom prst="rect">
            <a:avLst/>
          </a:prstGeom>
          <a:noFill/>
        </p:spPr>
      </p:pic>
      <p:graphicFrame>
        <p:nvGraphicFramePr>
          <p:cNvPr id="12" name="Tableau 11"/>
          <p:cNvGraphicFramePr>
            <a:graphicFrameLocks noGrp="1"/>
          </p:cNvGraphicFramePr>
          <p:nvPr/>
        </p:nvGraphicFramePr>
        <p:xfrm>
          <a:off x="5580112" y="1276787"/>
          <a:ext cx="2160240" cy="1327107"/>
        </p:xfrm>
        <a:graphic>
          <a:graphicData uri="http://schemas.openxmlformats.org/drawingml/2006/table">
            <a:tbl>
              <a:tblPr/>
              <a:tblGrid>
                <a:gridCol w="1080120"/>
                <a:gridCol w="1080120"/>
              </a:tblGrid>
              <a:tr h="327963">
                <a:tc>
                  <a:txBody>
                    <a:bodyPr/>
                    <a:lstStyle/>
                    <a:p>
                      <a:pPr algn="l"/>
                      <a:r>
                        <a:rPr lang="fr-FR" sz="2400" b="1" baseline="30000" dirty="0"/>
                        <a:t>Pays</a:t>
                      </a:r>
                    </a:p>
                  </a:txBody>
                  <a:tcPr marR="95250" marT="38135" marB="45762" anchor="ctr">
                    <a:lnL>
                      <a:noFill/>
                    </a:lnL>
                    <a:lnR>
                      <a:noFill/>
                    </a:lnR>
                    <a:lnT>
                      <a:noFill/>
                    </a:lnT>
                    <a:lnB>
                      <a:noFill/>
                    </a:lnB>
                  </a:tcPr>
                </a:tc>
                <a:tc>
                  <a:txBody>
                    <a:bodyPr/>
                    <a:lstStyle/>
                    <a:p>
                      <a:pPr algn="ctr"/>
                      <a:r>
                        <a:rPr lang="fr-FR" sz="1800" baseline="30000" dirty="0"/>
                        <a:t> </a:t>
                      </a:r>
                      <a:r>
                        <a:rPr lang="fr-FR" sz="1800" u="none" strike="noStrike" baseline="30000" dirty="0"/>
                        <a:t>Allemagne</a:t>
                      </a:r>
                      <a:endParaRPr lang="fr-FR" sz="1800" baseline="30000" dirty="0"/>
                    </a:p>
                  </a:txBody>
                  <a:tcPr marT="38135" marB="45762" anchor="ctr">
                    <a:lnL>
                      <a:noFill/>
                    </a:lnL>
                    <a:lnR>
                      <a:noFill/>
                    </a:lnR>
                    <a:lnT>
                      <a:noFill/>
                    </a:lnT>
                    <a:lnB>
                      <a:noFill/>
                    </a:lnB>
                  </a:tcPr>
                </a:tc>
              </a:tr>
              <a:tr h="999144">
                <a:tc>
                  <a:txBody>
                    <a:bodyPr/>
                    <a:lstStyle/>
                    <a:p>
                      <a:pPr algn="l"/>
                      <a:r>
                        <a:rPr lang="fr-FR" sz="2400" b="1" baseline="30000" dirty="0"/>
                        <a:t>Partie de</a:t>
                      </a:r>
                    </a:p>
                  </a:txBody>
                  <a:tcPr marR="95250" marT="38135" marB="45762" anchor="ctr">
                    <a:lnL>
                      <a:noFill/>
                    </a:lnL>
                    <a:lnR>
                      <a:noFill/>
                    </a:lnR>
                    <a:lnT>
                      <a:noFill/>
                    </a:lnT>
                    <a:lnB>
                      <a:noFill/>
                    </a:lnB>
                  </a:tcPr>
                </a:tc>
                <a:tc>
                  <a:txBody>
                    <a:bodyPr/>
                    <a:lstStyle/>
                    <a:p>
                      <a:pPr algn="ctr"/>
                      <a:r>
                        <a:rPr lang="fr-FR" sz="1800" u="none" strike="noStrike" baseline="30000" dirty="0"/>
                        <a:t>Bavière</a:t>
                      </a:r>
                      <a:r>
                        <a:rPr lang="fr-FR" sz="1800" baseline="30000" dirty="0" smtClean="0"/>
                        <a:t>,</a:t>
                      </a:r>
                    </a:p>
                    <a:p>
                      <a:pPr algn="ctr"/>
                      <a:r>
                        <a:rPr lang="fr-FR" sz="1800" baseline="30000" dirty="0"/>
                        <a:t> </a:t>
                      </a:r>
                      <a:r>
                        <a:rPr lang="fr-FR" sz="1800" u="none" strike="noStrike" baseline="30000" dirty="0"/>
                        <a:t>Thuringe</a:t>
                      </a:r>
                      <a:r>
                        <a:rPr lang="fr-FR" sz="1800" baseline="30000" dirty="0" smtClean="0"/>
                        <a:t>,</a:t>
                      </a:r>
                    </a:p>
                    <a:p>
                      <a:pPr algn="ctr"/>
                      <a:r>
                        <a:rPr lang="fr-FR" sz="1800" baseline="30000" dirty="0"/>
                        <a:t> </a:t>
                      </a:r>
                      <a:r>
                        <a:rPr lang="fr-FR" sz="1800" u="none" strike="noStrike" baseline="30000" dirty="0"/>
                        <a:t>Bade-Wurtemberg</a:t>
                      </a:r>
                      <a:r>
                        <a:rPr lang="fr-FR" sz="1800" baseline="30000" dirty="0"/>
                        <a:t>, </a:t>
                      </a:r>
                      <a:r>
                        <a:rPr lang="fr-FR" sz="1800" u="none" strike="noStrike" baseline="30000" dirty="0"/>
                        <a:t>Hesse</a:t>
                      </a:r>
                      <a:endParaRPr lang="fr-FR" sz="1800" baseline="30000" dirty="0"/>
                    </a:p>
                  </a:txBody>
                  <a:tcPr marT="38135" marB="45762" anchor="ctr">
                    <a:lnL>
                      <a:noFill/>
                    </a:lnL>
                    <a:lnR>
                      <a:noFill/>
                    </a:lnR>
                    <a:lnT>
                      <a:noFill/>
                    </a:lnT>
                    <a:lnB>
                      <a:noFill/>
                    </a:lnB>
                  </a:tcPr>
                </a:tc>
              </a:tr>
            </a:tbl>
          </a:graphicData>
        </a:graphic>
      </p:graphicFrame>
      <p:pic>
        <p:nvPicPr>
          <p:cNvPr id="21506" name="Picture 2" descr="https://upload.wikimedia.org/wikipedia/commons/thumb/b/ba/Flag_of_Germany.svg/20px-Flag_of_Germany.svg.png"/>
          <p:cNvPicPr>
            <a:picLocks noChangeAspect="1" noChangeArrowheads="1"/>
          </p:cNvPicPr>
          <p:nvPr/>
        </p:nvPicPr>
        <p:blipFill>
          <a:blip r:embed="rId6" cstate="print"/>
          <a:srcRect/>
          <a:stretch>
            <a:fillRect/>
          </a:stretch>
        </p:blipFill>
        <p:spPr bwMode="auto">
          <a:xfrm>
            <a:off x="0" y="0"/>
            <a:ext cx="190500" cy="114406"/>
          </a:xfrm>
          <a:prstGeom prst="rect">
            <a:avLst/>
          </a:prstGeom>
          <a:noFill/>
        </p:spPr>
      </p:pic>
      <p:pic>
        <p:nvPicPr>
          <p:cNvPr id="21507" name="Picture 3" descr="Voir et modifier les données sur Wikidata"/>
          <p:cNvPicPr>
            <a:picLocks noChangeAspect="1" noChangeArrowheads="1"/>
          </p:cNvPicPr>
          <p:nvPr/>
        </p:nvPicPr>
        <p:blipFill>
          <a:blip r:embed="rId7" cstate="print"/>
          <a:srcRect/>
          <a:stretch>
            <a:fillRect/>
          </a:stretch>
        </p:blipFill>
        <p:spPr bwMode="auto">
          <a:xfrm>
            <a:off x="0" y="0"/>
            <a:ext cx="95250" cy="95338"/>
          </a:xfrm>
          <a:prstGeom prst="rect">
            <a:avLst/>
          </a:prstGeom>
          <a:noFill/>
        </p:spPr>
      </p:pic>
      <p:sp>
        <p:nvSpPr>
          <p:cNvPr id="15" name="Rectangle 14"/>
          <p:cNvSpPr/>
          <p:nvPr/>
        </p:nvSpPr>
        <p:spPr>
          <a:xfrm>
            <a:off x="5724000" y="684634"/>
            <a:ext cx="1680268" cy="646930"/>
          </a:xfrm>
          <a:prstGeom prst="rect">
            <a:avLst/>
          </a:prstGeom>
        </p:spPr>
        <p:txBody>
          <a:bodyPr wrap="none">
            <a:spAutoFit/>
          </a:bodyPr>
          <a:lstStyle/>
          <a:p>
            <a:r>
              <a:rPr lang="fr-FR" sz="3600" b="1" dirty="0" smtClean="0">
                <a:latin typeface="Edwardian Script ITC" pitchFamily="66" charset="0"/>
              </a:rPr>
              <a:t>Franconie.</a:t>
            </a:r>
            <a:endParaRPr lang="fr-FR" sz="3600"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504467"/>
            <a:ext cx="3888432" cy="3419484"/>
          </a:xfrm>
          <a:prstGeom prst="rect">
            <a:avLst/>
          </a:prstGeom>
        </p:spPr>
        <p:txBody>
          <a:bodyPr wrap="square">
            <a:spAutoFit/>
          </a:bodyPr>
          <a:lstStyle/>
          <a:p>
            <a:pPr algn="ctr"/>
            <a:r>
              <a:rPr lang="fr-FR" sz="2400" b="1" dirty="0" smtClean="0">
                <a:latin typeface="Edwardian Script ITC" pitchFamily="66" charset="0"/>
              </a:rPr>
              <a:t>La Franconie est située au nord et au sud du Main. Avec son affluent, la Regnitz, elle-même issue du confluent de la </a:t>
            </a:r>
            <a:r>
              <a:rPr lang="fr-FR" sz="2400" b="1" dirty="0" err="1" smtClean="0">
                <a:latin typeface="Edwardian Script ITC" pitchFamily="66" charset="0"/>
              </a:rPr>
              <a:t>Rednitz</a:t>
            </a:r>
            <a:r>
              <a:rPr lang="fr-FR" sz="2400" b="1" dirty="0" smtClean="0">
                <a:latin typeface="Edwardian Script ITC" pitchFamily="66" charset="0"/>
              </a:rPr>
              <a:t> et de la </a:t>
            </a:r>
            <a:r>
              <a:rPr lang="fr-FR" sz="2400" b="1" dirty="0" err="1" smtClean="0">
                <a:latin typeface="Edwardian Script ITC" pitchFamily="66" charset="0"/>
              </a:rPr>
              <a:t>Pegnitz</a:t>
            </a:r>
            <a:r>
              <a:rPr lang="fr-FR" sz="2400" b="1" dirty="0" smtClean="0">
                <a:latin typeface="Edwardian Script ITC" pitchFamily="66" charset="0"/>
              </a:rPr>
              <a:t>, il traverse la plupart des régions de la Franconie. D'autres grandes rivières arrosent le Nord, la </a:t>
            </a:r>
            <a:r>
              <a:rPr lang="fr-FR" sz="2400" b="1" dirty="0" err="1" smtClean="0">
                <a:latin typeface="Edwardian Script ITC" pitchFamily="66" charset="0"/>
              </a:rPr>
              <a:t>Werra</a:t>
            </a:r>
            <a:r>
              <a:rPr lang="fr-FR" sz="2400" b="1" dirty="0" smtClean="0">
                <a:latin typeface="Edwardian Script ITC" pitchFamily="66" charset="0"/>
              </a:rPr>
              <a:t>, en Thuringe et la </a:t>
            </a:r>
            <a:r>
              <a:rPr lang="fr-FR" sz="2400" b="1" dirty="0" err="1" smtClean="0">
                <a:latin typeface="Edwardian Script ITC" pitchFamily="66" charset="0"/>
              </a:rPr>
              <a:t>Tauber</a:t>
            </a:r>
            <a:r>
              <a:rPr lang="fr-FR" sz="2400" b="1" dirty="0" smtClean="0">
                <a:latin typeface="Edwardian Script ITC" pitchFamily="66" charset="0"/>
              </a:rPr>
              <a:t>, ainsi que la </a:t>
            </a:r>
            <a:r>
              <a:rPr lang="fr-FR" sz="2400" b="1" dirty="0" err="1" smtClean="0">
                <a:latin typeface="Edwardian Script ITC" pitchFamily="66" charset="0"/>
              </a:rPr>
              <a:t>Jagst</a:t>
            </a:r>
            <a:r>
              <a:rPr lang="fr-FR" sz="2400" b="1" dirty="0" smtClean="0">
                <a:latin typeface="Edwardian Script ITC" pitchFamily="66" charset="0"/>
              </a:rPr>
              <a:t> supérieure et le Kocher à l'ouest, deux affluents de la rive droite du Neckar. </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3" cstate="print"/>
          <a:srcRect/>
          <a:stretch>
            <a:fillRect/>
          </a:stretch>
        </p:blipFill>
        <p:spPr bwMode="auto">
          <a:xfrm>
            <a:off x="2267744" y="3943551"/>
            <a:ext cx="857250" cy="991518"/>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6228184" y="267742"/>
            <a:ext cx="857250" cy="514827"/>
          </a:xfrm>
          <a:prstGeom prst="rect">
            <a:avLst/>
          </a:prstGeom>
          <a:noFill/>
        </p:spPr>
      </p:pic>
      <p:pic>
        <p:nvPicPr>
          <p:cNvPr id="6" name="Image 5" descr="0a0000003.gif"/>
          <p:cNvPicPr>
            <a:picLocks noChangeAspect="1"/>
          </p:cNvPicPr>
          <p:nvPr/>
        </p:nvPicPr>
        <p:blipFill>
          <a:blip r:embed="rId5" cstate="print"/>
          <a:stretch>
            <a:fillRect/>
          </a:stretch>
        </p:blipFill>
        <p:spPr>
          <a:xfrm>
            <a:off x="8028385" y="4664298"/>
            <a:ext cx="371475" cy="371819"/>
          </a:xfrm>
          <a:prstGeom prst="rect">
            <a:avLst/>
          </a:prstGeom>
        </p:spPr>
      </p:pic>
      <p:sp>
        <p:nvSpPr>
          <p:cNvPr id="7" name="Rectangle 6"/>
          <p:cNvSpPr/>
          <p:nvPr/>
        </p:nvSpPr>
        <p:spPr>
          <a:xfrm>
            <a:off x="4788024" y="972900"/>
            <a:ext cx="3635896" cy="3789158"/>
          </a:xfrm>
          <a:prstGeom prst="rect">
            <a:avLst/>
          </a:prstGeom>
        </p:spPr>
        <p:txBody>
          <a:bodyPr wrap="square">
            <a:spAutoFit/>
          </a:bodyPr>
          <a:lstStyle/>
          <a:p>
            <a:pPr lvl="0" algn="ctr"/>
            <a:r>
              <a:rPr lang="fr-FR" sz="2400" b="1" dirty="0" smtClean="0">
                <a:solidFill>
                  <a:prstClr val="black"/>
                </a:solidFill>
                <a:latin typeface="Edwardian Script ITC" pitchFamily="66" charset="0"/>
              </a:rPr>
              <a:t>Le paysage est caractérisé par les montagnes du </a:t>
            </a:r>
            <a:r>
              <a:rPr lang="fr-FR" sz="2400" b="1" dirty="0" err="1" smtClean="0">
                <a:solidFill>
                  <a:prstClr val="black"/>
                </a:solidFill>
                <a:latin typeface="Edwardian Script ITC" pitchFamily="66" charset="0"/>
              </a:rPr>
              <a:t>Mittelgebirge</a:t>
            </a:r>
            <a:r>
              <a:rPr lang="fr-FR" sz="2400" b="1" dirty="0" smtClean="0">
                <a:solidFill>
                  <a:prstClr val="black"/>
                </a:solidFill>
                <a:latin typeface="Edwardian Script ITC" pitchFamily="66" charset="0"/>
              </a:rPr>
              <a:t>, le Frankenhöhe et le Jura franconien. La frontière occidentale naturelle de la Franconie est formée par le Spessart et Rhön, qui la séparent de l'ancienne Franconie rhénane autour d'Aschaffenburg (qui fait officiellement partie de la Basse-Franconie), où les dialectes parlés se rattachent à la Hesse.</a:t>
            </a:r>
            <a:endParaRPr lang="fr-FR" sz="2400" b="1" dirty="0">
              <a:solidFill>
                <a:prstClr val="black"/>
              </a:solidFill>
              <a:latin typeface="Edwardian Script ITC" pitchFamily="66" charset="0"/>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écran 2024-05-17 220847.png"/>
          <p:cNvPicPr>
            <a:picLocks noChangeAspect="1"/>
          </p:cNvPicPr>
          <p:nvPr/>
        </p:nvPicPr>
        <p:blipFill>
          <a:blip r:embed="rId2" cstate="print"/>
          <a:stretch>
            <a:fillRect/>
          </a:stretch>
        </p:blipFill>
        <p:spPr>
          <a:xfrm>
            <a:off x="0" y="0"/>
            <a:ext cx="9144000" cy="3033034"/>
          </a:xfrm>
          <a:prstGeom prst="rect">
            <a:avLst/>
          </a:prstGeom>
        </p:spPr>
      </p:pic>
      <p:pic>
        <p:nvPicPr>
          <p:cNvPr id="3" name="Image 2" descr="Capture d’écran 2024-05-17 221003.png"/>
          <p:cNvPicPr>
            <a:picLocks noChangeAspect="1"/>
          </p:cNvPicPr>
          <p:nvPr/>
        </p:nvPicPr>
        <p:blipFill>
          <a:blip r:embed="rId3" cstate="print"/>
          <a:stretch>
            <a:fillRect/>
          </a:stretch>
        </p:blipFill>
        <p:spPr>
          <a:xfrm>
            <a:off x="-252000" y="2630434"/>
            <a:ext cx="9396000" cy="3153593"/>
          </a:xfrm>
          <a:prstGeom prst="rect">
            <a:avLst/>
          </a:prstGeom>
        </p:spPr>
      </p:pic>
      <p:sp>
        <p:nvSpPr>
          <p:cNvPr id="4" name="Rectangle 3"/>
          <p:cNvSpPr/>
          <p:nvPr/>
        </p:nvSpPr>
        <p:spPr>
          <a:xfrm>
            <a:off x="1763688" y="556040"/>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292080" y="339816"/>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6660232" y="1276787"/>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7380312" y="411891"/>
            <a:ext cx="93610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12000" y="2934505"/>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203848" y="4360034"/>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283968" y="1565086"/>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5148064" y="1493011"/>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512000" y="1801667"/>
            <a:ext cx="864096"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0a0000003.gif"/>
          <p:cNvPicPr>
            <a:picLocks noChangeAspect="1"/>
          </p:cNvPicPr>
          <p:nvPr/>
        </p:nvPicPr>
        <p:blipFill>
          <a:blip r:embed="rId4" cstate="print"/>
          <a:stretch>
            <a:fillRect/>
          </a:stretch>
        </p:blipFill>
        <p:spPr>
          <a:xfrm>
            <a:off x="8028385" y="4664298"/>
            <a:ext cx="371475" cy="371819"/>
          </a:xfrm>
          <a:prstGeom prst="rect">
            <a:avLst/>
          </a:prstGeom>
        </p:spPr>
      </p:pic>
      <p:sp>
        <p:nvSpPr>
          <p:cNvPr id="14" name="Rectangle 13"/>
          <p:cNvSpPr/>
          <p:nvPr/>
        </p:nvSpPr>
        <p:spPr>
          <a:xfrm>
            <a:off x="251520" y="3243001"/>
            <a:ext cx="2175596" cy="1324665"/>
          </a:xfrm>
          <a:prstGeom prst="rect">
            <a:avLst/>
          </a:prstGeom>
        </p:spPr>
        <p:txBody>
          <a:bodyPr wrap="none">
            <a:spAutoFit/>
          </a:bodyPr>
          <a:lstStyle/>
          <a:p>
            <a:pPr algn="ctr"/>
            <a:r>
              <a:rPr lang="fr-FR" sz="4000" b="1" dirty="0" smtClean="0">
                <a:latin typeface="Edwardian Script ITC" pitchFamily="66" charset="0"/>
              </a:rPr>
              <a:t>Quelques</a:t>
            </a:r>
          </a:p>
          <a:p>
            <a:pPr algn="ctr"/>
            <a:r>
              <a:rPr lang="fr-FR" sz="4000" b="1" dirty="0" smtClean="0">
                <a:latin typeface="Edwardian Script ITC" pitchFamily="66" charset="0"/>
              </a:rPr>
              <a:t>Villes   visitées</a:t>
            </a:r>
            <a:endParaRPr lang="fr-FR" sz="4000" dirty="0"/>
          </a:p>
        </p:txBody>
      </p:sp>
      <p:sp>
        <p:nvSpPr>
          <p:cNvPr id="15" name="Rectangle 14"/>
          <p:cNvSpPr/>
          <p:nvPr/>
        </p:nvSpPr>
        <p:spPr>
          <a:xfrm>
            <a:off x="8675948" y="700190"/>
            <a:ext cx="6485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3" name="Rectangle 2"/>
          <p:cNvSpPr/>
          <p:nvPr/>
        </p:nvSpPr>
        <p:spPr>
          <a:xfrm>
            <a:off x="3491881" y="0"/>
            <a:ext cx="2089033" cy="708542"/>
          </a:xfrm>
          <a:prstGeom prst="rect">
            <a:avLst/>
          </a:prstGeom>
        </p:spPr>
        <p:txBody>
          <a:bodyPr wrap="none">
            <a:spAutoFit/>
          </a:bodyPr>
          <a:lstStyle/>
          <a:p>
            <a:r>
              <a:rPr lang="fr-FR" sz="4000" b="1" dirty="0" smtClean="0">
                <a:latin typeface="Edwardian Script ITC" pitchFamily="66" charset="0"/>
              </a:rPr>
              <a:t>04  </a:t>
            </a:r>
            <a:r>
              <a:rPr lang="fr-FR" sz="4000" b="1" dirty="0" err="1" smtClean="0">
                <a:latin typeface="Edwardian Script ITC" pitchFamily="66" charset="0"/>
              </a:rPr>
              <a:t>Volkach</a:t>
            </a:r>
            <a:endParaRPr lang="fr-FR" sz="4000" dirty="0"/>
          </a:p>
        </p:txBody>
      </p:sp>
      <p:sp>
        <p:nvSpPr>
          <p:cNvPr id="4" name="Rectangle 3"/>
          <p:cNvSpPr/>
          <p:nvPr/>
        </p:nvSpPr>
        <p:spPr>
          <a:xfrm>
            <a:off x="2286000" y="864390"/>
            <a:ext cx="4572000" cy="3973995"/>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C’est à </a:t>
            </a:r>
            <a:r>
              <a:rPr lang="fr-FR" dirty="0" err="1" smtClean="0"/>
              <a:t>Volkach</a:t>
            </a:r>
            <a:r>
              <a:rPr lang="fr-FR" dirty="0" smtClean="0"/>
              <a:t>, an der </a:t>
            </a:r>
            <a:r>
              <a:rPr lang="fr-FR" dirty="0" err="1" smtClean="0"/>
              <a:t>Mainschleife</a:t>
            </a:r>
            <a:r>
              <a:rPr lang="fr-FR" dirty="0" smtClean="0"/>
              <a:t>, que j’ai enfin déposé mon bagage. Ma première balade fut alors de grimper à « Maria in </a:t>
            </a:r>
            <a:r>
              <a:rPr lang="fr-FR" dirty="0" err="1" smtClean="0"/>
              <a:t>dem</a:t>
            </a:r>
            <a:r>
              <a:rPr lang="fr-FR" dirty="0" smtClean="0"/>
              <a:t> Weingarten », une église de pèlerinage plantée au cœur du vignoble.</a:t>
            </a:r>
          </a:p>
          <a:p>
            <a:pPr algn="ctr"/>
            <a:r>
              <a:rPr lang="fr-FR" dirty="0" smtClean="0"/>
              <a:t> </a:t>
            </a:r>
            <a:r>
              <a:rPr lang="fr-FR" dirty="0" err="1" smtClean="0"/>
              <a:t>Volkach</a:t>
            </a:r>
            <a:r>
              <a:rPr lang="fr-FR" dirty="0" smtClean="0"/>
              <a:t> est une bourgade bien sympathique. Il y a des balades à faire, tout autour de la ville, mais l’intérieur est bien sympathique aussi, très animé, surtout en fin de semaine. Et puis, le musicien que je suis, est tout naturellement attiré par ce qui joue et qui chante. Rien à dire, par deux fois, j’ai pris mon pied à écouter des artistes, d'un genre différent, mais toujours de qualité.</a:t>
            </a:r>
            <a:endParaRPr lang="fr-FR" dirty="0"/>
          </a:p>
        </p:txBody>
      </p:sp>
      <p:pic>
        <p:nvPicPr>
          <p:cNvPr id="5" name="Image 4"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1000"/>
                                        <p:tgtEl>
                                          <p:spTgt spid="4"/>
                                        </p:tgtEl>
                                      </p:cBhvr>
                                    </p:animEffect>
                                  </p:childTnLst>
                                </p:cTn>
                              </p:par>
                              <p:par>
                                <p:cTn id="8" presetID="24" presetClass="entr" presetSubtype="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 to="" calcmode="lin" valueType="num">
                                      <p:cBhvr>
                                        <p:cTn id="1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6255971_1533614890900489_1636315585006276134_n.jpg"/>
          <p:cNvPicPr>
            <a:picLocks noChangeAspect="1"/>
          </p:cNvPicPr>
          <p:nvPr/>
        </p:nvPicPr>
        <p:blipFill>
          <a:blip r:embed="rId2" cstate="print"/>
          <a:stretch>
            <a:fillRect/>
          </a:stretch>
        </p:blipFill>
        <p:spPr>
          <a:xfrm>
            <a:off x="1224000" y="0"/>
            <a:ext cx="6712268"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20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19359_1531017597826885_6692363488553937143_n.jpg"/>
          <p:cNvPicPr>
            <a:picLocks noChangeAspect="1"/>
          </p:cNvPicPr>
          <p:nvPr/>
        </p:nvPicPr>
        <p:blipFill>
          <a:blip r:embed="rId2" cstate="print"/>
          <a:stretch>
            <a:fillRect/>
          </a:stretch>
        </p:blipFill>
        <p:spPr>
          <a:xfrm>
            <a:off x="2987824" y="0"/>
            <a:ext cx="3281850" cy="5152767"/>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5914470_1533615274233784_8530001574624269052_n.jpg"/>
          <p:cNvPicPr>
            <a:picLocks noChangeAspect="1"/>
          </p:cNvPicPr>
          <p:nvPr/>
        </p:nvPicPr>
        <p:blipFill>
          <a:blip r:embed="rId2" cstate="print"/>
          <a:stretch>
            <a:fillRect/>
          </a:stretch>
        </p:blipFill>
        <p:spPr>
          <a:xfrm>
            <a:off x="1152000" y="0"/>
            <a:ext cx="6857650" cy="5148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4000" r="-18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a:off x="5796000" y="0"/>
            <a:ext cx="2573140" cy="707886"/>
          </a:xfrm>
          <a:prstGeom prst="rect">
            <a:avLst/>
          </a:prstGeom>
        </p:spPr>
        <p:txBody>
          <a:bodyPr wrap="none">
            <a:spAutoFit/>
          </a:bodyPr>
          <a:lstStyle/>
          <a:p>
            <a:r>
              <a:rPr lang="fr-FR" sz="4000" b="1" dirty="0" smtClean="0">
                <a:latin typeface="Edwardian Script ITC" pitchFamily="66" charset="0"/>
              </a:rPr>
              <a:t> 05  </a:t>
            </a:r>
            <a:r>
              <a:rPr lang="fr-FR" sz="4000" b="1" dirty="0" err="1" smtClean="0">
                <a:latin typeface="Edwardian Script ITC" pitchFamily="66" charset="0"/>
              </a:rPr>
              <a:t>Vogelsburg</a:t>
            </a:r>
            <a:endParaRPr lang="fr-FR" sz="4000" dirty="0"/>
          </a:p>
        </p:txBody>
      </p:sp>
      <p:sp>
        <p:nvSpPr>
          <p:cNvPr id="3" name="Rectangle 2"/>
          <p:cNvSpPr/>
          <p:nvPr/>
        </p:nvSpPr>
        <p:spPr>
          <a:xfrm>
            <a:off x="2286000" y="864000"/>
            <a:ext cx="4572000" cy="2310462"/>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C’est sans doute depuis le « </a:t>
            </a:r>
            <a:r>
              <a:rPr lang="fr-FR" dirty="0" err="1" smtClean="0"/>
              <a:t>Vogelsburg</a:t>
            </a:r>
            <a:r>
              <a:rPr lang="fr-FR" dirty="0" smtClean="0"/>
              <a:t> » que j’ai pu jouir d’un panorama particulièrement exceptionnel sur le Main. Les rieslings, les grau et </a:t>
            </a:r>
            <a:r>
              <a:rPr lang="fr-FR" dirty="0" err="1" smtClean="0"/>
              <a:t>blauburgunder</a:t>
            </a:r>
            <a:r>
              <a:rPr lang="fr-FR" dirty="0" smtClean="0"/>
              <a:t>, mais surtout les sylvaners, grimpent ici le long des coteaux pour finir dans les bulbeuses et typiques bouteilles de la </a:t>
            </a:r>
            <a:r>
              <a:rPr lang="fr-FR" dirty="0" err="1" smtClean="0"/>
              <a:t>franconie</a:t>
            </a:r>
            <a:r>
              <a:rPr lang="fr-FR" dirty="0" smtClean="0"/>
              <a:t>. Ne me faites pas l’injure de demander si je les ai goûtés.</a:t>
            </a:r>
            <a:endParaRPr lang="fr-FR" dirty="0"/>
          </a:p>
        </p:txBody>
      </p:sp>
      <p:pic>
        <p:nvPicPr>
          <p:cNvPr id="4" name="Image 3"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4"/>
                                        </p:tgtEl>
                                        <p:attrNameLst>
                                          <p:attrName>style.visibility</p:attrName>
                                        </p:attrNameLst>
                                      </p:cBhvr>
                                      <p:to>
                                        <p:strVal val="visible"/>
                                      </p:to>
                                    </p:set>
                                    <p:anim to="" calcmode="lin" valueType="num">
                                      <p:cBhvr>
                                        <p:cTn id="10"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4954_1531399364455375_2768898349295380787_n.jpg"/>
          <p:cNvPicPr>
            <a:picLocks noChangeAspect="1"/>
          </p:cNvPicPr>
          <p:nvPr/>
        </p:nvPicPr>
        <p:blipFill>
          <a:blip r:embed="rId2" cstate="print"/>
          <a:stretch>
            <a:fillRect/>
          </a:stretch>
        </p:blipFill>
        <p:spPr>
          <a:xfrm>
            <a:off x="0" y="108000"/>
            <a:ext cx="9144000" cy="4977766"/>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a:stretch>
        </a:blipFill>
        <a:effectLst/>
      </p:bgPr>
    </p:bg>
    <p:spTree>
      <p:nvGrpSpPr>
        <p:cNvPr id="1" name=""/>
        <p:cNvGrpSpPr/>
        <p:nvPr/>
      </p:nvGrpSpPr>
      <p:grpSpPr>
        <a:xfrm>
          <a:off x="0" y="0"/>
          <a:ext cx="0" cy="0"/>
          <a:chOff x="0" y="0"/>
          <a:chExt cx="0" cy="0"/>
        </a:xfrm>
      </p:grpSpPr>
      <p:sp>
        <p:nvSpPr>
          <p:cNvPr id="2" name="Rectangle 1"/>
          <p:cNvSpPr/>
          <p:nvPr/>
        </p:nvSpPr>
        <p:spPr>
          <a:xfrm>
            <a:off x="3456000" y="0"/>
            <a:ext cx="2683748" cy="707886"/>
          </a:xfrm>
          <a:prstGeom prst="rect">
            <a:avLst/>
          </a:prstGeom>
        </p:spPr>
        <p:txBody>
          <a:bodyPr wrap="none">
            <a:spAutoFit/>
          </a:bodyPr>
          <a:lstStyle/>
          <a:p>
            <a:r>
              <a:rPr lang="fr-FR" sz="4000" b="1" dirty="0" smtClean="0">
                <a:latin typeface="Edwardian Script ITC" pitchFamily="66" charset="0"/>
              </a:rPr>
              <a:t>   06  </a:t>
            </a:r>
            <a:r>
              <a:rPr lang="fr-FR" sz="4000" b="1" dirty="0" err="1" smtClean="0">
                <a:latin typeface="Edwardian Script ITC" pitchFamily="66" charset="0"/>
              </a:rPr>
              <a:t>Kitzingen</a:t>
            </a:r>
            <a:endParaRPr lang="fr-FR" sz="4000" dirty="0"/>
          </a:p>
        </p:txBody>
      </p:sp>
      <p:sp>
        <p:nvSpPr>
          <p:cNvPr id="3" name="Rectangle 2"/>
          <p:cNvSpPr/>
          <p:nvPr/>
        </p:nvSpPr>
        <p:spPr>
          <a:xfrm>
            <a:off x="2286000" y="3204000"/>
            <a:ext cx="4572000" cy="1200329"/>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Chef-lieu d’arrondissement, </a:t>
            </a:r>
            <a:r>
              <a:rPr lang="fr-FR" dirty="0" err="1" smtClean="0"/>
              <a:t>Kitzingen</a:t>
            </a:r>
            <a:r>
              <a:rPr lang="fr-FR" dirty="0" smtClean="0"/>
              <a:t> vaut assurément le déplacement. Musées, églises, maisons à colombages, promenades le long du Main. Il y a de quoi faire et de quoi voir.</a:t>
            </a:r>
            <a:endParaRPr lang="fr-FR" dirty="0"/>
          </a:p>
        </p:txBody>
      </p:sp>
      <p:pic>
        <p:nvPicPr>
          <p:cNvPr id="7" name="Image 6"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7"/>
                                        </p:tgtEl>
                                        <p:attrNameLst>
                                          <p:attrName>style.visibility</p:attrName>
                                        </p:attrNameLst>
                                      </p:cBhvr>
                                      <p:to>
                                        <p:strVal val="visible"/>
                                      </p:to>
                                    </p:set>
                                    <p:anim to="" calcmode="lin" valueType="num">
                                      <p:cBhvr>
                                        <p:cTn id="10"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5000" r="-7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9888177_1531685511093427_3735196568103947726_n.jpg"/>
          <p:cNvPicPr>
            <a:picLocks noChangeAspect="1"/>
          </p:cNvPicPr>
          <p:nvPr/>
        </p:nvPicPr>
        <p:blipFill>
          <a:blip r:embed="rId2" cstate="print"/>
          <a:stretch>
            <a:fillRect/>
          </a:stretch>
        </p:blipFill>
        <p:spPr>
          <a:xfrm>
            <a:off x="1139824" y="0"/>
            <a:ext cx="6864351"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197093_1531685404426771_6194019981511563191_n.jpg"/>
          <p:cNvPicPr>
            <a:picLocks noChangeAspect="1"/>
          </p:cNvPicPr>
          <p:nvPr/>
        </p:nvPicPr>
        <p:blipFill>
          <a:blip r:embed="rId2" cstate="print"/>
          <a:stretch>
            <a:fillRect/>
          </a:stretch>
        </p:blipFill>
        <p:spPr>
          <a:xfrm>
            <a:off x="1125464" y="0"/>
            <a:ext cx="6893072"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r="-16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350902_1531685477760097_8113166360866784128_n.jpg"/>
          <p:cNvPicPr>
            <a:picLocks noChangeAspect="1"/>
          </p:cNvPicPr>
          <p:nvPr/>
        </p:nvPicPr>
        <p:blipFill>
          <a:blip r:embed="rId2" cstate="print"/>
          <a:stretch>
            <a:fillRect/>
          </a:stretch>
        </p:blipFill>
        <p:spPr>
          <a:xfrm>
            <a:off x="1139824" y="0"/>
            <a:ext cx="6864351"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358115_1531685547760090_912977259743237589_n.jpg"/>
          <p:cNvPicPr>
            <a:picLocks noChangeAspect="1"/>
          </p:cNvPicPr>
          <p:nvPr/>
        </p:nvPicPr>
        <p:blipFill>
          <a:blip r:embed="rId2" cstate="print"/>
          <a:stretch>
            <a:fillRect/>
          </a:stretch>
        </p:blipFill>
        <p:spPr>
          <a:xfrm>
            <a:off x="1136918" y="0"/>
            <a:ext cx="6870163"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367709_1531685501093428_7537676901959257212_n.jpg"/>
          <p:cNvPicPr>
            <a:picLocks noChangeAspect="1"/>
          </p:cNvPicPr>
          <p:nvPr/>
        </p:nvPicPr>
        <p:blipFill>
          <a:blip r:embed="rId2" cstate="print"/>
          <a:stretch>
            <a:fillRect/>
          </a:stretch>
        </p:blipFill>
        <p:spPr>
          <a:xfrm>
            <a:off x="1139824" y="0"/>
            <a:ext cx="6864351"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368983_1531685394426772_1225963077855648882_n.jpg"/>
          <p:cNvPicPr>
            <a:picLocks noChangeAspect="1"/>
          </p:cNvPicPr>
          <p:nvPr/>
        </p:nvPicPr>
        <p:blipFill>
          <a:blip r:embed="rId2" cstate="print"/>
          <a:stretch>
            <a:fillRect/>
          </a:stretch>
        </p:blipFill>
        <p:spPr>
          <a:xfrm>
            <a:off x="783030" y="0"/>
            <a:ext cx="7577940"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1" y="4396067"/>
            <a:ext cx="2252087" cy="657194"/>
          </a:xfrm>
          <a:prstGeom prst="rect">
            <a:avLst/>
          </a:prstGeom>
          <a:noFill/>
        </p:spPr>
        <p:txBody>
          <a:bodyPr wrap="none" lIns="101598" tIns="50798" rIns="101598" bIns="50798" rtlCol="0">
            <a:spAutoFit/>
          </a:bodyPr>
          <a:lstStyle/>
          <a:p>
            <a:r>
              <a:rPr lang="fr-FR" sz="3600" b="1" dirty="0">
                <a:ln w="19050">
                  <a:solidFill>
                    <a:schemeClr val="tx1"/>
                  </a:solidFill>
                </a:ln>
                <a:solidFill>
                  <a:schemeClr val="bg1"/>
                </a:solidFill>
                <a:latin typeface="Cooper Black" pitchFamily="18" charset="0"/>
              </a:rPr>
              <a:t>Création</a:t>
            </a:r>
          </a:p>
        </p:txBody>
      </p:sp>
      <p:sp>
        <p:nvSpPr>
          <p:cNvPr id="4" name="Étoile à 12 branches 3"/>
          <p:cNvSpPr>
            <a:spLocks/>
          </p:cNvSpPr>
          <p:nvPr/>
        </p:nvSpPr>
        <p:spPr>
          <a:xfrm>
            <a:off x="380904" y="36034"/>
            <a:ext cx="1008000" cy="576533"/>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a:r>
              <a:rPr lang="fr-FR" sz="1200" dirty="0" smtClean="0">
                <a:solidFill>
                  <a:srgbClr val="FF0000"/>
                </a:solidFill>
                <a:latin typeface="Rockwell" pitchFamily="18" charset="0"/>
              </a:rPr>
              <a:t>2090</a:t>
            </a:r>
            <a:endParaRPr lang="fr-FR" sz="1200" dirty="0">
              <a:solidFill>
                <a:srgbClr val="FF0000"/>
              </a:solidFill>
              <a:latin typeface="Rockwell" pitchFamily="18" charset="0"/>
            </a:endParaRPr>
          </a:p>
        </p:txBody>
      </p:sp>
      <p:sp>
        <p:nvSpPr>
          <p:cNvPr id="10" name="ZoneTexte 9"/>
          <p:cNvSpPr txBox="1"/>
          <p:nvPr/>
        </p:nvSpPr>
        <p:spPr>
          <a:xfrm>
            <a:off x="1296000" y="72067"/>
            <a:ext cx="6480720" cy="1211705"/>
          </a:xfrm>
          <a:prstGeom prst="rect">
            <a:avLst/>
          </a:prstGeom>
          <a:noFill/>
        </p:spPr>
        <p:txBody>
          <a:bodyPr wrap="square" lIns="101598" tIns="50798" rIns="101598" bIns="50798" rtlCol="0">
            <a:spAutoFit/>
          </a:bodyPr>
          <a:lstStyle/>
          <a:p>
            <a:pPr algn="ctr"/>
            <a:r>
              <a:rPr lang="en-US" sz="3600" b="1" dirty="0" smtClean="0">
                <a:ln w="19050">
                  <a:solidFill>
                    <a:schemeClr val="tx1"/>
                  </a:solidFill>
                </a:ln>
                <a:solidFill>
                  <a:schemeClr val="bg1"/>
                </a:solidFill>
                <a:latin typeface="Cooper Black" pitchFamily="18" charset="0"/>
              </a:rPr>
              <a:t>Keys of Moon  </a:t>
            </a:r>
          </a:p>
          <a:p>
            <a:pPr algn="ctr"/>
            <a:r>
              <a:rPr lang="en-US" sz="3600" b="1" dirty="0" smtClean="0">
                <a:ln w="19050">
                  <a:solidFill>
                    <a:schemeClr val="tx1"/>
                  </a:solidFill>
                </a:ln>
                <a:solidFill>
                  <a:schemeClr val="bg1"/>
                </a:solidFill>
                <a:latin typeface="Cooper Black" pitchFamily="18" charset="0"/>
              </a:rPr>
              <a:t>The Inspiration</a:t>
            </a:r>
            <a:endParaRPr lang="fr-FR" sz="3600" b="1" dirty="0">
              <a:ln w="19050">
                <a:solidFill>
                  <a:schemeClr val="tx1"/>
                </a:solidFill>
              </a:ln>
              <a:solidFill>
                <a:schemeClr val="bg1"/>
              </a:solidFill>
              <a:latin typeface="Cooper Black" pitchFamily="18" charset="0"/>
            </a:endParaRPr>
          </a:p>
        </p:txBody>
      </p:sp>
      <p:sp>
        <p:nvSpPr>
          <p:cNvPr id="11" name="ZoneTexte 10"/>
          <p:cNvSpPr txBox="1"/>
          <p:nvPr/>
        </p:nvSpPr>
        <p:spPr>
          <a:xfrm>
            <a:off x="5508000" y="4396067"/>
            <a:ext cx="2175720" cy="657194"/>
          </a:xfrm>
          <a:prstGeom prst="rect">
            <a:avLst/>
          </a:prstGeom>
          <a:noFill/>
        </p:spPr>
        <p:txBody>
          <a:bodyPr wrap="none" lIns="101598" tIns="50798" rIns="101598" bIns="50798" rtlCol="0">
            <a:spAutoFit/>
          </a:bodyPr>
          <a:lstStyle/>
          <a:p>
            <a:r>
              <a:rPr lang="fr-FR" sz="3600" b="1" dirty="0" smtClean="0">
                <a:ln w="19050">
                  <a:solidFill>
                    <a:schemeClr val="tx1"/>
                  </a:solidFill>
                </a:ln>
                <a:solidFill>
                  <a:schemeClr val="bg1"/>
                </a:solidFill>
                <a:latin typeface="Cooper Black" pitchFamily="18" charset="0"/>
              </a:rPr>
              <a:t>Internet</a:t>
            </a:r>
            <a:endParaRPr lang="fr-FR" sz="4000" b="1" dirty="0" smtClean="0">
              <a:ln w="19050">
                <a:solidFill>
                  <a:schemeClr val="tx1"/>
                </a:solidFill>
              </a:ln>
              <a:solidFill>
                <a:schemeClr val="bg1"/>
              </a:solidFill>
              <a:latin typeface="Cooper Black" pitchFamily="18" charset="0"/>
            </a:endParaRPr>
          </a:p>
        </p:txBody>
      </p:sp>
      <p:sp>
        <p:nvSpPr>
          <p:cNvPr id="5" name="ZoneTexte 4"/>
          <p:cNvSpPr txBox="1"/>
          <p:nvPr/>
        </p:nvSpPr>
        <p:spPr>
          <a:xfrm>
            <a:off x="3888000" y="2718281"/>
            <a:ext cx="974622" cy="302923"/>
          </a:xfrm>
          <a:prstGeom prst="rect">
            <a:avLst/>
          </a:prstGeom>
          <a:noFill/>
        </p:spPr>
        <p:txBody>
          <a:bodyPr wrap="none" lIns="101598" tIns="50798" rIns="101598" bIns="50798" rtlCol="0">
            <a:spAutoFit/>
          </a:bodyPr>
          <a:lstStyle/>
          <a:p>
            <a:r>
              <a:rPr lang="fr-FR" sz="1300" b="1" dirty="0" smtClean="0">
                <a:solidFill>
                  <a:srgbClr val="FF0000"/>
                </a:solidFill>
              </a:rPr>
              <a:t>19.05.2024</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7967"/>
            <a:ext cx="1584176" cy="665586"/>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1" y="36034"/>
            <a:ext cx="872729" cy="576533"/>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2500"/>
            <a:ext cx="1080000" cy="1801667"/>
          </a:xfrm>
          <a:prstGeom prst="rect">
            <a:avLst/>
          </a:prstGeom>
        </p:spPr>
      </p:pic>
      <p:pic>
        <p:nvPicPr>
          <p:cNvPr id="17" name="Image 16" descr="0d0000030.gif"/>
          <p:cNvPicPr>
            <a:picLocks noChangeAspect="1"/>
          </p:cNvPicPr>
          <p:nvPr/>
        </p:nvPicPr>
        <p:blipFill>
          <a:blip r:embed="rId6" cstate="print"/>
          <a:stretch>
            <a:fillRect/>
          </a:stretch>
        </p:blipFill>
        <p:spPr>
          <a:xfrm>
            <a:off x="323529" y="2882667"/>
            <a:ext cx="1907179" cy="16215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7092000" y="720667"/>
            <a:ext cx="1465000" cy="1801667"/>
          </a:xfrm>
          <a:prstGeom prst="rect">
            <a:avLst/>
          </a:prstGeom>
        </p:spPr>
      </p:pic>
      <p:pic>
        <p:nvPicPr>
          <p:cNvPr id="20" name="Image 19" descr="artfichier_269913_8955356_202104103847547.gif"/>
          <p:cNvPicPr>
            <a:picLocks noChangeAspect="1"/>
          </p:cNvPicPr>
          <p:nvPr/>
        </p:nvPicPr>
        <p:blipFill>
          <a:blip r:embed="rId8" cstate="print"/>
          <a:stretch>
            <a:fillRect/>
          </a:stretch>
        </p:blipFill>
        <p:spPr>
          <a:xfrm>
            <a:off x="396000" y="684633"/>
            <a:ext cx="1635000" cy="1801667"/>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20"/>
                                        </p:tgtEl>
                                        <p:attrNameLst>
                                          <p:attrName>style.visibility</p:attrName>
                                        </p:attrNameLst>
                                      </p:cBhvr>
                                      <p:to>
                                        <p:strVal val="visible"/>
                                      </p:to>
                                    </p:set>
                                    <p:anim to="" calcmode="lin" valueType="num">
                                      <p:cBhvr>
                                        <p:cTn id="20" dur="1" fill="hold"/>
                                        <p:tgtEl>
                                          <p:spTgt spid="20"/>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391</TotalTime>
  <Words>314</Words>
  <Application>Microsoft Office PowerPoint</Application>
  <PresentationFormat>Personnalisé</PresentationFormat>
  <Paragraphs>41</Paragraphs>
  <Slides>56</Slides>
  <Notes>1</Notes>
  <HiddenSlides>0</HiddenSlides>
  <MMClips>1</MMClips>
  <ScaleCrop>false</ScaleCrop>
  <HeadingPairs>
    <vt:vector size="4" baseType="variant">
      <vt:variant>
        <vt:lpstr>Thème</vt:lpstr>
      </vt:variant>
      <vt:variant>
        <vt:i4>1</vt:i4>
      </vt:variant>
      <vt:variant>
        <vt:lpstr>Titres des diapositives</vt:lpstr>
      </vt:variant>
      <vt:variant>
        <vt:i4>56</vt:i4>
      </vt:variant>
    </vt:vector>
  </HeadingPairs>
  <TitlesOfParts>
    <vt:vector size="57"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65</cp:revision>
  <dcterms:created xsi:type="dcterms:W3CDTF">2020-05-12T17:47:43Z</dcterms:created>
  <dcterms:modified xsi:type="dcterms:W3CDTF">2024-05-19T15:46:50Z</dcterms:modified>
</cp:coreProperties>
</file>