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57" r:id="rId3"/>
    <p:sldId id="261" r:id="rId4"/>
    <p:sldId id="262" r:id="rId5"/>
    <p:sldId id="259" r:id="rId6"/>
    <p:sldId id="260"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8" r:id="rId22"/>
    <p:sldId id="277"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1" r:id="rId45"/>
    <p:sldId id="302" r:id="rId46"/>
    <p:sldId id="303" r:id="rId47"/>
    <p:sldId id="304" r:id="rId48"/>
    <p:sldId id="305" r:id="rId49"/>
    <p:sldId id="306" r:id="rId50"/>
    <p:sldId id="307" r:id="rId51"/>
    <p:sldId id="308" r:id="rId52"/>
    <p:sldId id="309" r:id="rId53"/>
    <p:sldId id="310" r:id="rId54"/>
    <p:sldId id="300" r:id="rId55"/>
    <p:sldId id="258" r:id="rId56"/>
  </p:sldIdLst>
  <p:sldSz cx="9144000" cy="5143500" type="screen16x9"/>
  <p:notesSz cx="6858000" cy="9144000"/>
  <p:defaultText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WnX6wnM+u43lNKIIQ7y7Q==" hashData="B1o8hrWHuuN1scqLgWW9YuLqV5c="/>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02" y="-90"/>
      </p:cViewPr>
      <p:guideLst>
        <p:guide orient="horz" pos="1621"/>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357B9C-E69A-43F9-BAEC-82D3900BDDFB}" type="datetimeFigureOut">
              <a:rPr lang="fr-FR" smtClean="0"/>
              <a:pPr/>
              <a:t>19/05/2024</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05A572-EE3B-48FB-B9B8-71A5AE773E8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F05A572-EE3B-48FB-B9B8-71A5AE773E8D}"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1" y="1597820"/>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1" y="2914650"/>
            <a:ext cx="6400800" cy="1314450"/>
          </a:xfrm>
        </p:spPr>
        <p:txBody>
          <a:bodyPr/>
          <a:lstStyle>
            <a:lvl1pPr marL="0" indent="0" algn="ctr">
              <a:buNone/>
              <a:defRPr>
                <a:solidFill>
                  <a:schemeClr val="tx1">
                    <a:tint val="75000"/>
                  </a:schemeClr>
                </a:solidFill>
              </a:defRPr>
            </a:lvl1pPr>
            <a:lvl2pPr marL="457195" indent="0" algn="ctr">
              <a:buNone/>
              <a:defRPr>
                <a:solidFill>
                  <a:schemeClr val="tx1">
                    <a:tint val="75000"/>
                  </a:schemeClr>
                </a:solidFill>
              </a:defRPr>
            </a:lvl2pPr>
            <a:lvl3pPr marL="914391" indent="0" algn="ctr">
              <a:buNone/>
              <a:defRPr>
                <a:solidFill>
                  <a:schemeClr val="tx1">
                    <a:tint val="75000"/>
                  </a:schemeClr>
                </a:solidFill>
              </a:defRPr>
            </a:lvl3pPr>
            <a:lvl4pPr marL="1371586" indent="0" algn="ctr">
              <a:buNone/>
              <a:defRPr>
                <a:solidFill>
                  <a:schemeClr val="tx1">
                    <a:tint val="75000"/>
                  </a:schemeClr>
                </a:solidFill>
              </a:defRPr>
            </a:lvl4pPr>
            <a:lvl5pPr marL="1828782" indent="0" algn="ctr">
              <a:buNone/>
              <a:defRPr>
                <a:solidFill>
                  <a:schemeClr val="tx1">
                    <a:tint val="75000"/>
                  </a:schemeClr>
                </a:solidFill>
              </a:defRPr>
            </a:lvl5pPr>
            <a:lvl6pPr marL="2285977" indent="0" algn="ctr">
              <a:buNone/>
              <a:defRPr>
                <a:solidFill>
                  <a:schemeClr val="tx1">
                    <a:tint val="75000"/>
                  </a:schemeClr>
                </a:solidFill>
              </a:defRPr>
            </a:lvl6pPr>
            <a:lvl7pPr marL="2743173" indent="0" algn="ctr">
              <a:buNone/>
              <a:defRPr>
                <a:solidFill>
                  <a:schemeClr val="tx1">
                    <a:tint val="75000"/>
                  </a:schemeClr>
                </a:solidFill>
              </a:defRPr>
            </a:lvl7pPr>
            <a:lvl8pPr marL="3200368" indent="0" algn="ctr">
              <a:buNone/>
              <a:defRPr>
                <a:solidFill>
                  <a:schemeClr val="tx1">
                    <a:tint val="75000"/>
                  </a:schemeClr>
                </a:solidFill>
              </a:defRPr>
            </a:lvl8pPr>
            <a:lvl9pPr marL="365756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305176"/>
            <a:ext cx="7772400" cy="102155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4" y="2180036"/>
            <a:ext cx="7772400" cy="1125140"/>
          </a:xfrm>
        </p:spPr>
        <p:txBody>
          <a:bodyPr anchor="b"/>
          <a:lstStyle>
            <a:lvl1pPr marL="0" indent="0">
              <a:buNone/>
              <a:defRPr sz="2000">
                <a:solidFill>
                  <a:schemeClr val="tx1">
                    <a:tint val="75000"/>
                  </a:schemeClr>
                </a:solidFill>
              </a:defRPr>
            </a:lvl1pPr>
            <a:lvl2pPr marL="457195" indent="0">
              <a:buNone/>
              <a:defRPr sz="1800">
                <a:solidFill>
                  <a:schemeClr val="tx1">
                    <a:tint val="75000"/>
                  </a:schemeClr>
                </a:solidFill>
              </a:defRPr>
            </a:lvl2pPr>
            <a:lvl3pPr marL="914391" indent="0">
              <a:buNone/>
              <a:defRPr sz="1600">
                <a:solidFill>
                  <a:schemeClr val="tx1">
                    <a:tint val="75000"/>
                  </a:schemeClr>
                </a:solidFill>
              </a:defRPr>
            </a:lvl3pPr>
            <a:lvl4pPr marL="1371586" indent="0">
              <a:buNone/>
              <a:defRPr sz="1400">
                <a:solidFill>
                  <a:schemeClr val="tx1">
                    <a:tint val="75000"/>
                  </a:schemeClr>
                </a:solidFill>
              </a:defRPr>
            </a:lvl4pPr>
            <a:lvl5pPr marL="1828782" indent="0">
              <a:buNone/>
              <a:defRPr sz="1400">
                <a:solidFill>
                  <a:schemeClr val="tx1">
                    <a:tint val="75000"/>
                  </a:schemeClr>
                </a:solidFill>
              </a:defRPr>
            </a:lvl5pPr>
            <a:lvl6pPr marL="2285977" indent="0">
              <a:buNone/>
              <a:defRPr sz="1400">
                <a:solidFill>
                  <a:schemeClr val="tx1">
                    <a:tint val="75000"/>
                  </a:schemeClr>
                </a:solidFill>
              </a:defRPr>
            </a:lvl6pPr>
            <a:lvl7pPr marL="2743173" indent="0">
              <a:buNone/>
              <a:defRPr sz="1400">
                <a:solidFill>
                  <a:schemeClr val="tx1">
                    <a:tint val="75000"/>
                  </a:schemeClr>
                </a:solidFill>
              </a:defRPr>
            </a:lvl7pPr>
            <a:lvl8pPr marL="3200368" indent="0">
              <a:buNone/>
              <a:defRPr sz="1400">
                <a:solidFill>
                  <a:schemeClr val="tx1">
                    <a:tint val="75000"/>
                  </a:schemeClr>
                </a:solidFill>
              </a:defRPr>
            </a:lvl8pPr>
            <a:lvl9pPr marL="3657563"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1"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195" indent="0">
              <a:buNone/>
              <a:defRPr sz="2000" b="1"/>
            </a:lvl2pPr>
            <a:lvl3pPr marL="914391" indent="0">
              <a:buNone/>
              <a:defRPr sz="1800" b="1"/>
            </a:lvl3pPr>
            <a:lvl4pPr marL="1371586" indent="0">
              <a:buNone/>
              <a:defRPr sz="1600" b="1"/>
            </a:lvl4pPr>
            <a:lvl5pPr marL="1828782" indent="0">
              <a:buNone/>
              <a:defRPr sz="1600" b="1"/>
            </a:lvl5pPr>
            <a:lvl6pPr marL="2285977" indent="0">
              <a:buNone/>
              <a:defRPr sz="1600" b="1"/>
            </a:lvl6pPr>
            <a:lvl7pPr marL="2743173" indent="0">
              <a:buNone/>
              <a:defRPr sz="1600" b="1"/>
            </a:lvl7pPr>
            <a:lvl8pPr marL="3200368" indent="0">
              <a:buNone/>
              <a:defRPr sz="1600" b="1"/>
            </a:lvl8pPr>
            <a:lvl9pPr marL="3657563"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7"/>
            <a:ext cx="3008312"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6"/>
            <a:ext cx="3008312" cy="351829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195" indent="0">
              <a:buNone/>
              <a:defRPr sz="2800"/>
            </a:lvl2pPr>
            <a:lvl3pPr marL="914391" indent="0">
              <a:buNone/>
              <a:defRPr sz="2400"/>
            </a:lvl3pPr>
            <a:lvl4pPr marL="1371586" indent="0">
              <a:buNone/>
              <a:defRPr sz="2000"/>
            </a:lvl4pPr>
            <a:lvl5pPr marL="1828782" indent="0">
              <a:buNone/>
              <a:defRPr sz="2000"/>
            </a:lvl5pPr>
            <a:lvl6pPr marL="2285977" indent="0">
              <a:buNone/>
              <a:defRPr sz="2000"/>
            </a:lvl6pPr>
            <a:lvl7pPr marL="2743173" indent="0">
              <a:buNone/>
              <a:defRPr sz="2000"/>
            </a:lvl7pPr>
            <a:lvl8pPr marL="3200368" indent="0">
              <a:buNone/>
              <a:defRPr sz="2000"/>
            </a:lvl8pPr>
            <a:lvl9pPr marL="3657563"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195" indent="0">
              <a:buNone/>
              <a:defRPr sz="1200"/>
            </a:lvl2pPr>
            <a:lvl3pPr marL="914391" indent="0">
              <a:buNone/>
              <a:defRPr sz="1000"/>
            </a:lvl3pPr>
            <a:lvl4pPr marL="1371586" indent="0">
              <a:buNone/>
              <a:defRPr sz="900"/>
            </a:lvl4pPr>
            <a:lvl5pPr marL="1828782" indent="0">
              <a:buNone/>
              <a:defRPr sz="900"/>
            </a:lvl5pPr>
            <a:lvl6pPr marL="2285977" indent="0">
              <a:buNone/>
              <a:defRPr sz="900"/>
            </a:lvl6pPr>
            <a:lvl7pPr marL="2743173" indent="0">
              <a:buNone/>
              <a:defRPr sz="900"/>
            </a:lvl7pPr>
            <a:lvl8pPr marL="3200368" indent="0">
              <a:buNone/>
              <a:defRPr sz="900"/>
            </a:lvl8pPr>
            <a:lvl9pPr marL="3657563"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1" y="205979"/>
            <a:ext cx="8229600" cy="857250"/>
          </a:xfrm>
          <a:prstGeom prst="rect">
            <a:avLst/>
          </a:prstGeom>
        </p:spPr>
        <p:txBody>
          <a:bodyPr vert="horz" lIns="91439" tIns="45720" rIns="91439"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200152"/>
            <a:ext cx="8229600" cy="3394472"/>
          </a:xfrm>
          <a:prstGeom prst="rect">
            <a:avLst/>
          </a:prstGeom>
        </p:spPr>
        <p:txBody>
          <a:bodyPr vert="horz" lIns="91439" tIns="45720" rIns="91439"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39" tIns="45720" rIns="91439" bIns="45720" rtlCol="0" anchor="ctr"/>
          <a:lstStyle>
            <a:lvl1pPr algn="l">
              <a:defRPr sz="1200">
                <a:solidFill>
                  <a:schemeClr val="tx1">
                    <a:tint val="75000"/>
                  </a:schemeClr>
                </a:solidFill>
              </a:defRPr>
            </a:lvl1pPr>
          </a:lstStyle>
          <a:p>
            <a:fld id="{FA0B38D7-1DE5-41DE-8B65-024289CA27F3}" type="datetimeFigureOut">
              <a:rPr lang="fr-FR" smtClean="0"/>
              <a:pPr/>
              <a:t>19/05/2024</a:t>
            </a:fld>
            <a:endParaRPr lang="fr-FR"/>
          </a:p>
        </p:txBody>
      </p:sp>
      <p:sp>
        <p:nvSpPr>
          <p:cNvPr id="5" name="Espace réservé du pied de page 4"/>
          <p:cNvSpPr>
            <a:spLocks noGrp="1"/>
          </p:cNvSpPr>
          <p:nvPr>
            <p:ph type="ftr" sz="quarter" idx="3"/>
          </p:nvPr>
        </p:nvSpPr>
        <p:spPr>
          <a:xfrm>
            <a:off x="3124201" y="4767263"/>
            <a:ext cx="2895600" cy="273844"/>
          </a:xfrm>
          <a:prstGeom prst="rect">
            <a:avLst/>
          </a:prstGeom>
        </p:spPr>
        <p:txBody>
          <a:bodyPr vert="horz" lIns="91439" tIns="45720" rIns="91439"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39" tIns="45720" rIns="91439" bIns="45720" rtlCol="0" anchor="ctr"/>
          <a:lstStyle>
            <a:lvl1pPr algn="r">
              <a:defRPr sz="1200">
                <a:solidFill>
                  <a:schemeClr val="tx1">
                    <a:tint val="75000"/>
                  </a:schemeClr>
                </a:solidFill>
              </a:defRPr>
            </a:lvl1pPr>
          </a:lstStyle>
          <a:p>
            <a:fld id="{729C7B30-DED1-4A29-94F9-42C7DECC1CE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4000">
    <p:dissolve/>
  </p:transition>
  <p:txStyles>
    <p:titleStyle>
      <a:lvl1pPr algn="ctr" defTabSz="914391" rtl="0" eaLnBrk="1" latinLnBrk="0" hangingPunct="1">
        <a:spcBef>
          <a:spcPct val="0"/>
        </a:spcBef>
        <a:buNone/>
        <a:defRPr sz="4400" kern="1200">
          <a:solidFill>
            <a:schemeClr val="tx1"/>
          </a:solidFill>
          <a:latin typeface="+mj-lt"/>
          <a:ea typeface="+mj-ea"/>
          <a:cs typeface="+mj-cs"/>
        </a:defRPr>
      </a:lvl1pPr>
    </p:titleStyle>
    <p:bodyStyle>
      <a:lvl1pPr marL="342897" indent="-342897" algn="l" defTabSz="914391"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43" indent="-285747" algn="l" defTabSz="914391"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89" indent="-228598" algn="l" defTabSz="914391"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84"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379"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575"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70"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66"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61" indent="-228598" algn="l" defTabSz="914391"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91" rtl="0" eaLnBrk="1" latinLnBrk="0" hangingPunct="1">
        <a:defRPr sz="1800" kern="1200">
          <a:solidFill>
            <a:schemeClr val="tx1"/>
          </a:solidFill>
          <a:latin typeface="+mn-lt"/>
          <a:ea typeface="+mn-ea"/>
          <a:cs typeface="+mn-cs"/>
        </a:defRPr>
      </a:lvl1pPr>
      <a:lvl2pPr marL="457195" algn="l" defTabSz="914391" rtl="0" eaLnBrk="1" latinLnBrk="0" hangingPunct="1">
        <a:defRPr sz="1800" kern="1200">
          <a:solidFill>
            <a:schemeClr val="tx1"/>
          </a:solidFill>
          <a:latin typeface="+mn-lt"/>
          <a:ea typeface="+mn-ea"/>
          <a:cs typeface="+mn-cs"/>
        </a:defRPr>
      </a:lvl2pPr>
      <a:lvl3pPr marL="914391" algn="l" defTabSz="914391" rtl="0" eaLnBrk="1" latinLnBrk="0" hangingPunct="1">
        <a:defRPr sz="1800" kern="1200">
          <a:solidFill>
            <a:schemeClr val="tx1"/>
          </a:solidFill>
          <a:latin typeface="+mn-lt"/>
          <a:ea typeface="+mn-ea"/>
          <a:cs typeface="+mn-cs"/>
        </a:defRPr>
      </a:lvl3pPr>
      <a:lvl4pPr marL="1371586" algn="l" defTabSz="914391" rtl="0" eaLnBrk="1" latinLnBrk="0" hangingPunct="1">
        <a:defRPr sz="1800" kern="1200">
          <a:solidFill>
            <a:schemeClr val="tx1"/>
          </a:solidFill>
          <a:latin typeface="+mn-lt"/>
          <a:ea typeface="+mn-ea"/>
          <a:cs typeface="+mn-cs"/>
        </a:defRPr>
      </a:lvl4pPr>
      <a:lvl5pPr marL="1828782" algn="l" defTabSz="914391" rtl="0" eaLnBrk="1" latinLnBrk="0" hangingPunct="1">
        <a:defRPr sz="1800" kern="1200">
          <a:solidFill>
            <a:schemeClr val="tx1"/>
          </a:solidFill>
          <a:latin typeface="+mn-lt"/>
          <a:ea typeface="+mn-ea"/>
          <a:cs typeface="+mn-cs"/>
        </a:defRPr>
      </a:lvl5pPr>
      <a:lvl6pPr marL="2285977" algn="l" defTabSz="914391" rtl="0" eaLnBrk="1" latinLnBrk="0" hangingPunct="1">
        <a:defRPr sz="1800" kern="1200">
          <a:solidFill>
            <a:schemeClr val="tx1"/>
          </a:solidFill>
          <a:latin typeface="+mn-lt"/>
          <a:ea typeface="+mn-ea"/>
          <a:cs typeface="+mn-cs"/>
        </a:defRPr>
      </a:lvl6pPr>
      <a:lvl7pPr marL="2743173" algn="l" defTabSz="914391" rtl="0" eaLnBrk="1" latinLnBrk="0" hangingPunct="1">
        <a:defRPr sz="1800" kern="1200">
          <a:solidFill>
            <a:schemeClr val="tx1"/>
          </a:solidFill>
          <a:latin typeface="+mn-lt"/>
          <a:ea typeface="+mn-ea"/>
          <a:cs typeface="+mn-cs"/>
        </a:defRPr>
      </a:lvl7pPr>
      <a:lvl8pPr marL="3200368" algn="l" defTabSz="914391" rtl="0" eaLnBrk="1" latinLnBrk="0" hangingPunct="1">
        <a:defRPr sz="1800" kern="1200">
          <a:solidFill>
            <a:schemeClr val="tx1"/>
          </a:solidFill>
          <a:latin typeface="+mn-lt"/>
          <a:ea typeface="+mn-ea"/>
          <a:cs typeface="+mn-cs"/>
        </a:defRPr>
      </a:lvl8pPr>
      <a:lvl9pPr marL="3657563" algn="l" defTabSz="91439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gif"/><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7" Type="http://schemas.openxmlformats.org/officeDocument/2006/relationships/image" Target="../media/image12.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70.gif"/><Relationship Id="rId3" Type="http://schemas.openxmlformats.org/officeDocument/2006/relationships/image" Target="../media/image65.gif"/><Relationship Id="rId7" Type="http://schemas.openxmlformats.org/officeDocument/2006/relationships/image" Target="../media/image69.png"/><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image" Target="../media/image68.gif"/><Relationship Id="rId5" Type="http://schemas.openxmlformats.org/officeDocument/2006/relationships/image" Target="../media/image67.png"/><Relationship Id="rId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0760000">
            <a:off x="4140000" y="1584000"/>
            <a:ext cx="3620877" cy="4011934"/>
          </a:xfrm>
          <a:prstGeom prst="rect">
            <a:avLst/>
          </a:prstGeom>
          <a:noFill/>
        </p:spPr>
        <p:txBody>
          <a:bodyPr wrap="none" rtlCol="0">
            <a:prstTxWarp prst="textArchUpPour">
              <a:avLst/>
            </a:prstTxWarp>
            <a:spAutoFit/>
          </a:bodyPr>
          <a:lstStyle/>
          <a:p>
            <a:r>
              <a:rPr lang="fr-FR" b="1" dirty="0" smtClean="0">
                <a:ln w="28575">
                  <a:solidFill>
                    <a:srgbClr val="FFFF00"/>
                  </a:solidFill>
                </a:ln>
                <a:solidFill>
                  <a:srgbClr val="00B050"/>
                </a:solidFill>
                <a:latin typeface="Bernard MT Condensed" pitchFamily="18" charset="0"/>
              </a:rPr>
              <a:t>nous  embarque</a:t>
            </a:r>
            <a:endParaRPr lang="fr-FR" b="1" dirty="0">
              <a:ln w="28575">
                <a:solidFill>
                  <a:srgbClr val="FFFF00"/>
                </a:solidFill>
              </a:ln>
              <a:solidFill>
                <a:srgbClr val="00B050"/>
              </a:solidFill>
              <a:latin typeface="Bernard MT Condensed" pitchFamily="18" charset="0"/>
            </a:endParaRPr>
          </a:p>
        </p:txBody>
      </p:sp>
      <p:sp>
        <p:nvSpPr>
          <p:cNvPr id="3" name="ZoneTexte 2"/>
          <p:cNvSpPr txBox="1">
            <a:spLocks noChangeAspect="1"/>
          </p:cNvSpPr>
          <p:nvPr/>
        </p:nvSpPr>
        <p:spPr>
          <a:xfrm>
            <a:off x="108000" y="108000"/>
            <a:ext cx="4067944" cy="3744416"/>
          </a:xfrm>
          <a:prstGeom prst="rect">
            <a:avLst/>
          </a:prstGeom>
          <a:noFill/>
        </p:spPr>
        <p:txBody>
          <a:bodyPr wrap="none" rtlCol="0">
            <a:prstTxWarp prst="textArchUpPour">
              <a:avLst/>
            </a:prstTxWarp>
            <a:spAutoFit/>
          </a:bodyPr>
          <a:lstStyle/>
          <a:p>
            <a:r>
              <a:rPr lang="fr-FR" sz="7200" b="1" dirty="0" smtClean="0">
                <a:ln w="41275">
                  <a:solidFill>
                    <a:schemeClr val="tx1"/>
                  </a:solidFill>
                </a:ln>
                <a:solidFill>
                  <a:srgbClr val="00B050"/>
                </a:solidFill>
                <a:latin typeface="Bernard MT Condensed" pitchFamily="18" charset="0"/>
              </a:rPr>
              <a:t>Lange</a:t>
            </a:r>
            <a:endParaRPr lang="fr-FR" sz="7200" b="1" dirty="0">
              <a:ln w="41275">
                <a:solidFill>
                  <a:schemeClr val="tx1"/>
                </a:solidFill>
              </a:ln>
              <a:solidFill>
                <a:srgbClr val="00B050"/>
              </a:solidFill>
              <a:latin typeface="Bernard MT Condensed" pitchFamily="18" charset="0"/>
            </a:endParaRPr>
          </a:p>
        </p:txBody>
      </p:sp>
      <p:sp>
        <p:nvSpPr>
          <p:cNvPr id="4" name="Rectangle 3"/>
          <p:cNvSpPr>
            <a:spLocks noChangeAspect="1"/>
          </p:cNvSpPr>
          <p:nvPr/>
        </p:nvSpPr>
        <p:spPr>
          <a:xfrm>
            <a:off x="3491880" y="72000"/>
            <a:ext cx="5652120" cy="954107"/>
          </a:xfrm>
          <a:prstGeom prst="rect">
            <a:avLst/>
          </a:prstGeom>
        </p:spPr>
        <p:txBody>
          <a:bodyPr wrap="square">
            <a:spAutoFit/>
          </a:bodyPr>
          <a:lstStyle/>
          <a:p>
            <a:pPr algn="ctr"/>
            <a:r>
              <a:rPr lang="fr-FR" sz="2800" b="1" dirty="0" smtClean="0">
                <a:ln w="0">
                  <a:noFill/>
                </a:ln>
                <a:latin typeface="Chiller" pitchFamily="82" charset="0"/>
              </a:rPr>
              <a:t>La  parole  est  laissée  au  photographe  </a:t>
            </a:r>
          </a:p>
          <a:p>
            <a:pPr algn="ctr"/>
            <a:r>
              <a:rPr lang="fr-FR" sz="2800" b="1" dirty="0" smtClean="0">
                <a:ln w="0">
                  <a:noFill/>
                </a:ln>
                <a:latin typeface="Chiller" pitchFamily="82" charset="0"/>
              </a:rPr>
              <a:t>et  poète  pour  des  commentaires…</a:t>
            </a:r>
            <a:endParaRPr lang="fr-FR" sz="2800" b="1" dirty="0">
              <a:ln w="0">
                <a:noFill/>
              </a:ln>
              <a:latin typeface="Chiller" pitchFamily="82" charset="0"/>
            </a:endParaRPr>
          </a:p>
        </p:txBody>
      </p:sp>
      <p:sp>
        <p:nvSpPr>
          <p:cNvPr id="5" name="Rectangle 4"/>
          <p:cNvSpPr/>
          <p:nvPr/>
        </p:nvSpPr>
        <p:spPr>
          <a:xfrm>
            <a:off x="0" y="4032000"/>
            <a:ext cx="9144000" cy="1107996"/>
          </a:xfrm>
          <a:prstGeom prst="rect">
            <a:avLst/>
          </a:prstGeom>
        </p:spPr>
        <p:txBody>
          <a:bodyPr wrap="square">
            <a:spAutoFit/>
          </a:bodyPr>
          <a:lstStyle/>
          <a:p>
            <a:pPr algn="ctr"/>
            <a:r>
              <a:rPr lang="fr-FR" sz="6600" dirty="0" smtClean="0">
                <a:ln w="44450">
                  <a:solidFill>
                    <a:srgbClr val="FF0000"/>
                  </a:solidFill>
                </a:ln>
                <a:solidFill>
                  <a:schemeClr val="bg1"/>
                </a:solidFill>
                <a:latin typeface="Cooper Black" pitchFamily="18" charset="0"/>
              </a:rPr>
              <a:t>en  Franconie    </a:t>
            </a:r>
            <a:r>
              <a:rPr lang="fr-FR" sz="6600" dirty="0" smtClean="0">
                <a:ln w="38100">
                  <a:solidFill>
                    <a:srgbClr val="FF0000"/>
                  </a:solidFill>
                </a:ln>
                <a:solidFill>
                  <a:schemeClr val="bg1"/>
                </a:solidFill>
                <a:latin typeface="Cooper Black" pitchFamily="18" charset="0"/>
              </a:rPr>
              <a:t>-    1</a:t>
            </a:r>
            <a:endParaRPr lang="fr-FR" sz="6600" dirty="0">
              <a:ln w="38100">
                <a:solidFill>
                  <a:srgbClr val="FF0000"/>
                </a:solidFill>
              </a:ln>
              <a:solidFill>
                <a:schemeClr val="bg1"/>
              </a:solidFill>
              <a:latin typeface="Cooper Black" pitchFamily="18" charset="0"/>
            </a:endParaRPr>
          </a:p>
        </p:txBody>
      </p:sp>
      <p:sp>
        <p:nvSpPr>
          <p:cNvPr id="6" name="ZoneTexte 5"/>
          <p:cNvSpPr txBox="1"/>
          <p:nvPr/>
        </p:nvSpPr>
        <p:spPr>
          <a:xfrm rot="-180000">
            <a:off x="755576" y="2628000"/>
            <a:ext cx="3096344" cy="1323439"/>
          </a:xfrm>
          <a:prstGeom prst="rect">
            <a:avLst/>
          </a:prstGeom>
          <a:noFill/>
        </p:spPr>
        <p:txBody>
          <a:bodyPr wrap="square" rtlCol="0">
            <a:spAutoFit/>
          </a:bodyPr>
          <a:lstStyle/>
          <a:p>
            <a:pPr algn="ctr"/>
            <a:r>
              <a:rPr lang="fr-FR" sz="2000" dirty="0" smtClean="0">
                <a:ln w="1905">
                  <a:noFill/>
                </a:ln>
                <a:solidFill>
                  <a:srgbClr val="FFFF00"/>
                </a:solidFill>
                <a:latin typeface="Cookie" pitchFamily="2" charset="0"/>
                <a:cs typeface="Dubai Medium" pitchFamily="34" charset="-78"/>
              </a:rPr>
              <a:t>Photos  prises  </a:t>
            </a:r>
          </a:p>
          <a:p>
            <a:pPr algn="ctr"/>
            <a:r>
              <a:rPr lang="fr-FR" sz="2000" dirty="0" smtClean="0">
                <a:ln w="1905">
                  <a:noFill/>
                </a:ln>
                <a:solidFill>
                  <a:srgbClr val="FFFF00"/>
                </a:solidFill>
                <a:latin typeface="Cookie" pitchFamily="2" charset="0"/>
                <a:cs typeface="Dubai Medium" pitchFamily="34" charset="-78"/>
              </a:rPr>
              <a:t>par  un fidèle randonneur</a:t>
            </a:r>
          </a:p>
          <a:p>
            <a:pPr algn="ctr"/>
            <a:r>
              <a:rPr lang="fr-FR" sz="2000" dirty="0" smtClean="0">
                <a:ln w="1905">
                  <a:noFill/>
                </a:ln>
                <a:solidFill>
                  <a:srgbClr val="FFFF00"/>
                </a:solidFill>
                <a:latin typeface="Cookie" pitchFamily="2" charset="0"/>
                <a:cs typeface="Dubai Medium" pitchFamily="34" charset="-78"/>
              </a:rPr>
              <a:t>pour  le  plaisir  du  partage</a:t>
            </a:r>
          </a:p>
          <a:p>
            <a:pPr algn="ctr"/>
            <a:r>
              <a:rPr lang="fr-FR" sz="2000" dirty="0" smtClean="0">
                <a:ln w="1905">
                  <a:noFill/>
                </a:ln>
                <a:solidFill>
                  <a:srgbClr val="FFFF00"/>
                </a:solidFill>
                <a:latin typeface="Cookie" pitchFamily="2" charset="0"/>
                <a:cs typeface="Dubai Medium" pitchFamily="34" charset="-78"/>
              </a:rPr>
              <a:t>de  la  nature  traversée</a:t>
            </a:r>
            <a:endParaRPr lang="fr-FR" sz="2000" dirty="0">
              <a:ln w="1905">
                <a:noFill/>
              </a:ln>
              <a:solidFill>
                <a:srgbClr val="FFFF00"/>
              </a:solidFill>
              <a:latin typeface="Cookie" pitchFamily="2" charset="0"/>
              <a:cs typeface="Dubai Medium" pitchFamily="34" charset="-78"/>
            </a:endParaRPr>
          </a:p>
        </p:txBody>
      </p:sp>
      <p:pic>
        <p:nvPicPr>
          <p:cNvPr id="7" name="Image 6" descr="0a0000004fc2601e3b7a01d5cee3b3abcc08820f78.gif"/>
          <p:cNvPicPr>
            <a:picLocks noChangeAspect="1"/>
          </p:cNvPicPr>
          <p:nvPr/>
        </p:nvPicPr>
        <p:blipFill>
          <a:blip r:embed="rId5" cstate="print"/>
          <a:stretch>
            <a:fillRect/>
          </a:stretch>
        </p:blipFill>
        <p:spPr>
          <a:xfrm rot="-180000">
            <a:off x="2771800" y="1851670"/>
            <a:ext cx="1110000" cy="900000"/>
          </a:xfrm>
          <a:prstGeom prst="rect">
            <a:avLst/>
          </a:prstGeom>
        </p:spPr>
      </p:pic>
      <p:sp>
        <p:nvSpPr>
          <p:cNvPr id="8" name="ZoneTexte 7"/>
          <p:cNvSpPr txBox="1"/>
          <p:nvPr/>
        </p:nvSpPr>
        <p:spPr>
          <a:xfrm>
            <a:off x="7956376" y="3312000"/>
            <a:ext cx="1187624" cy="1015663"/>
          </a:xfrm>
          <a:prstGeom prst="rect">
            <a:avLst/>
          </a:prstGeom>
          <a:noFill/>
        </p:spPr>
        <p:txBody>
          <a:bodyPr wrap="square" rtlCol="0">
            <a:spAutoFit/>
          </a:bodyPr>
          <a:lstStyle/>
          <a:p>
            <a:r>
              <a:rPr lang="fr-FR" sz="6000" b="1" dirty="0" smtClean="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rPr>
              <a:t>21</a:t>
            </a:r>
            <a:endParaRPr lang="fr-FR" sz="6000" b="1" dirty="0">
              <a:ln w="15875">
                <a:solidFill>
                  <a:schemeClr val="tx1">
                    <a:lumMod val="65000"/>
                    <a:lumOff val="35000"/>
                  </a:schemeClr>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Cooper Black" pitchFamily="18" charset="0"/>
            </a:endParaRPr>
          </a:p>
        </p:txBody>
      </p:sp>
      <p:pic>
        <p:nvPicPr>
          <p:cNvPr id="9" name="Keys of Moon - Way to Dream &amp; The Inspiration.wav">
            <a:hlinkClick r:id="" action="ppaction://media"/>
          </p:cNvPr>
          <p:cNvPicPr>
            <a:picLocks noRot="1" noChangeAspect="1"/>
          </p:cNvPicPr>
          <p:nvPr>
            <a:wavAudioFile r:embed="rId1" name="Keys of Moon - Way to Dream &amp; The Inspiration.wav"/>
          </p:nvPr>
        </p:nvPicPr>
        <p:blipFill>
          <a:blip r:embed="rId6" cstate="print"/>
          <a:stretch>
            <a:fillRect/>
          </a:stretch>
        </p:blipFill>
        <p:spPr>
          <a:xfrm>
            <a:off x="7308304" y="1635646"/>
            <a:ext cx="304800" cy="304800"/>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2"/>
                                        </p:tgtEl>
                                        <p:attrNameLst>
                                          <p:attrName>style.visibility</p:attrName>
                                        </p:attrNameLst>
                                      </p:cBhvr>
                                      <p:to>
                                        <p:strVal val="visible"/>
                                      </p:to>
                                    </p:set>
                                    <p:anim to="" calcmode="lin" valueType="num">
                                      <p:cBhvr>
                                        <p:cTn id="14" dur="1" fill="hold"/>
                                        <p:tgtEl>
                                          <p:spTgt spid="2"/>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4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20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3" grpId="0"/>
      <p:bldP spid="4" grpId="0"/>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pic>
        <p:nvPicPr>
          <p:cNvPr id="55298" name="Picture 2" descr="Möckmühl — Wikipédia"/>
          <p:cNvPicPr>
            <a:picLocks noChangeAspect="1" noChangeArrowheads="1"/>
          </p:cNvPicPr>
          <p:nvPr/>
        </p:nvPicPr>
        <p:blipFill>
          <a:blip r:embed="rId3" cstate="print"/>
          <a:srcRect/>
          <a:stretch>
            <a:fillRect/>
          </a:stretch>
        </p:blipFill>
        <p:spPr bwMode="auto">
          <a:xfrm>
            <a:off x="4644007" y="0"/>
            <a:ext cx="3792000" cy="2844000"/>
          </a:xfrm>
          <a:prstGeom prst="rect">
            <a:avLst/>
          </a:prstGeom>
          <a:noFill/>
        </p:spPr>
      </p:pic>
      <p:sp>
        <p:nvSpPr>
          <p:cNvPr id="2" name="Rectangle 1"/>
          <p:cNvSpPr/>
          <p:nvPr/>
        </p:nvSpPr>
        <p:spPr>
          <a:xfrm>
            <a:off x="683568" y="267494"/>
            <a:ext cx="3888432" cy="4524315"/>
          </a:xfrm>
          <a:prstGeom prst="rect">
            <a:avLst/>
          </a:prstGeom>
        </p:spPr>
        <p:txBody>
          <a:bodyPr wrap="square">
            <a:spAutoFit/>
          </a:bodyPr>
          <a:lstStyle/>
          <a:p>
            <a:pPr algn="ctr"/>
            <a:r>
              <a:rPr lang="fr-FR" sz="2400" b="1" dirty="0" smtClean="0">
                <a:latin typeface="Edwardian Script ITC" pitchFamily="66" charset="0"/>
              </a:rPr>
              <a:t>La Franconie (en allemand Franken) est une région géographique et historique du centre-sud de l'Allemagne. Depuis 1803, elle est annexée à la Bavière, dont elle représente aujourd'hui environ les deux cinquièmes nord du territoire. Elle rassemble trois des sept circonscriptions administratives (</a:t>
            </a:r>
            <a:r>
              <a:rPr lang="fr-FR" sz="2400" b="1" dirty="0" err="1" smtClean="0">
                <a:latin typeface="Edwardian Script ITC" pitchFamily="66" charset="0"/>
              </a:rPr>
              <a:t>Regierungsbezirke</a:t>
            </a:r>
            <a:r>
              <a:rPr lang="fr-FR" sz="2400" b="1" dirty="0" smtClean="0">
                <a:latin typeface="Edwardian Script ITC" pitchFamily="66" charset="0"/>
              </a:rPr>
              <a:t>) bavaroises : Moyenne-Franconie (</a:t>
            </a:r>
            <a:r>
              <a:rPr lang="fr-FR" sz="2400" b="1" dirty="0" err="1" smtClean="0">
                <a:latin typeface="Edwardian Script ITC" pitchFamily="66" charset="0"/>
              </a:rPr>
              <a:t>Mittelfranken</a:t>
            </a:r>
            <a:r>
              <a:rPr lang="fr-FR" sz="2400" b="1" dirty="0" smtClean="0">
                <a:latin typeface="Edwardian Script ITC" pitchFamily="66" charset="0"/>
              </a:rPr>
              <a:t>), Basse-Franconie (</a:t>
            </a:r>
            <a:r>
              <a:rPr lang="fr-FR" sz="2400" b="1" dirty="0" err="1" smtClean="0">
                <a:latin typeface="Edwardian Script ITC" pitchFamily="66" charset="0"/>
              </a:rPr>
              <a:t>Unterfranken</a:t>
            </a:r>
            <a:r>
              <a:rPr lang="fr-FR" sz="2400" b="1" dirty="0" smtClean="0">
                <a:latin typeface="Edwardian Script ITC" pitchFamily="66" charset="0"/>
              </a:rPr>
              <a:t>) et Haute-Franconie (</a:t>
            </a:r>
            <a:r>
              <a:rPr lang="fr-FR" sz="2400" b="1" dirty="0" err="1" smtClean="0">
                <a:latin typeface="Edwardian Script ITC" pitchFamily="66" charset="0"/>
              </a:rPr>
              <a:t>Oberfranken</a:t>
            </a:r>
            <a:r>
              <a:rPr lang="fr-FR" sz="2400" b="1" dirty="0" smtClean="0">
                <a:latin typeface="Edwardian Script ITC" pitchFamily="66" charset="0"/>
              </a:rPr>
              <a:t>).</a:t>
            </a:r>
            <a:endParaRPr lang="fr-FR" sz="2400" b="1" dirty="0">
              <a:latin typeface="Edwardian Script ITC" pitchFamily="66" charset="0"/>
            </a:endParaRPr>
          </a:p>
        </p:txBody>
      </p:sp>
      <p:pic>
        <p:nvPicPr>
          <p:cNvPr id="4102" name="Picture 6" descr="https://upload.wikimedia.org/wikipedia/commons/thumb/4/4e/Flagge_Franken.svg/langfr-90px-Flagge_Franken.svg.png"/>
          <p:cNvPicPr>
            <a:picLocks noChangeAspect="1" noChangeArrowheads="1"/>
          </p:cNvPicPr>
          <p:nvPr/>
        </p:nvPicPr>
        <p:blipFill>
          <a:blip r:embed="rId4" cstate="print"/>
          <a:srcRect/>
          <a:stretch>
            <a:fillRect/>
          </a:stretch>
        </p:blipFill>
        <p:spPr bwMode="auto">
          <a:xfrm>
            <a:off x="4644008" y="0"/>
            <a:ext cx="857250" cy="514351"/>
          </a:xfrm>
          <a:prstGeom prst="rect">
            <a:avLst/>
          </a:prstGeom>
          <a:noFill/>
        </p:spPr>
      </p:pic>
      <p:pic>
        <p:nvPicPr>
          <p:cNvPr id="6" name="Image 5" descr="0a0000003.gif"/>
          <p:cNvPicPr>
            <a:picLocks noChangeAspect="1"/>
          </p:cNvPicPr>
          <p:nvPr/>
        </p:nvPicPr>
        <p:blipFill>
          <a:blip r:embed="rId5" cstate="print"/>
          <a:stretch>
            <a:fillRect/>
          </a:stretch>
        </p:blipFill>
        <p:spPr>
          <a:xfrm>
            <a:off x="8028384" y="4659982"/>
            <a:ext cx="371475" cy="371475"/>
          </a:xfrm>
          <a:prstGeom prst="rect">
            <a:avLst/>
          </a:prstGeom>
        </p:spPr>
      </p:pic>
      <p:sp>
        <p:nvSpPr>
          <p:cNvPr id="55300" name="AutoShape 4" descr="Eppingen images libres de droit, photos de Eppingen | Depositphoto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55302" name="AutoShape 6" descr="Eppingen images libres de droit, photos de Eppingen | Depositphoto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
        <p:nvSpPr>
          <p:cNvPr id="55304" name="AutoShape 8" descr="Forêt noire, peterstal, église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55306" name="Picture 10" descr="Eppingen — Wikipédia"/>
          <p:cNvPicPr>
            <a:picLocks noChangeAspect="1" noChangeArrowheads="1"/>
          </p:cNvPicPr>
          <p:nvPr/>
        </p:nvPicPr>
        <p:blipFill>
          <a:blip r:embed="rId6" cstate="print"/>
          <a:srcRect/>
          <a:stretch>
            <a:fillRect/>
          </a:stretch>
        </p:blipFill>
        <p:spPr bwMode="auto">
          <a:xfrm>
            <a:off x="4644008" y="2821242"/>
            <a:ext cx="3096344" cy="2322258"/>
          </a:xfrm>
          <a:prstGeom prst="rect">
            <a:avLst/>
          </a:prstGeom>
          <a:noFill/>
        </p:spPr>
      </p:pic>
      <p:pic>
        <p:nvPicPr>
          <p:cNvPr id="4100" name="Picture 4" descr="https://upload.wikimedia.org/wikipedia/commons/thumb/9/9c/Frankenrechen.svg/langfr-90px-Frankenrechen.svg.png"/>
          <p:cNvPicPr>
            <a:picLocks noChangeAspect="1" noChangeArrowheads="1"/>
          </p:cNvPicPr>
          <p:nvPr/>
        </p:nvPicPr>
        <p:blipFill>
          <a:blip r:embed="rId7" cstate="print"/>
          <a:srcRect/>
          <a:stretch>
            <a:fillRect/>
          </a:stretch>
        </p:blipFill>
        <p:spPr bwMode="auto">
          <a:xfrm>
            <a:off x="7596336" y="2844000"/>
            <a:ext cx="857250" cy="990601"/>
          </a:xfrm>
          <a:prstGeom prst="rect">
            <a:avLst/>
          </a:prstGeom>
          <a:noFill/>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267494"/>
            <a:ext cx="3888432" cy="4524315"/>
          </a:xfrm>
          <a:prstGeom prst="rect">
            <a:avLst/>
          </a:prstGeom>
        </p:spPr>
        <p:txBody>
          <a:bodyPr wrap="square">
            <a:spAutoFit/>
          </a:bodyPr>
          <a:lstStyle/>
          <a:p>
            <a:pPr algn="ctr"/>
            <a:r>
              <a:rPr lang="fr-FR" sz="2400" b="1" dirty="0" smtClean="0">
                <a:latin typeface="Edwardian Script ITC" pitchFamily="66" charset="0"/>
              </a:rPr>
              <a:t>Le nom « Franconie » vient des Francs, tribu germanique qui a conquis la plus grande partie de l'Europe occidentale au milieu du </a:t>
            </a:r>
            <a:r>
              <a:rPr lang="fr-FR" sz="2400" b="1" dirty="0" err="1" smtClean="0">
                <a:latin typeface="Edwardian Script ITC" pitchFamily="66" charset="0"/>
              </a:rPr>
              <a:t>viiie</a:t>
            </a:r>
            <a:r>
              <a:rPr lang="fr-FR" sz="2400" b="1" dirty="0" smtClean="0">
                <a:latin typeface="Edwardian Script ITC" pitchFamily="66" charset="0"/>
              </a:rPr>
              <a:t> siècle, On pourrait supposer que la Franconie était la patrie originaire de l'ethnie des Francs (en allemand, le mot "Franken" est utilisé pour désigner à la fois les Franconiens modernes et les Francs historiques), mais ce n'est pas le cas.  </a:t>
            </a:r>
          </a:p>
          <a:p>
            <a:pPr algn="ctr"/>
            <a:r>
              <a:rPr lang="fr-FR" sz="2400" b="1" dirty="0" smtClean="0">
                <a:latin typeface="Edwardian Script ITC" pitchFamily="66" charset="0"/>
              </a:rPr>
              <a:t>Cependant, une élite franque, dispersée dans tout l'Empire, a donné son nom à la Franconie.</a:t>
            </a:r>
            <a:endParaRPr lang="fr-FR" sz="2400" b="1" dirty="0">
              <a:latin typeface="Edwardian Script ITC" pitchFamily="66" charset="0"/>
            </a:endParaRPr>
          </a:p>
        </p:txBody>
      </p:sp>
      <p:pic>
        <p:nvPicPr>
          <p:cNvPr id="6" name="Image 5" descr="0a0000003.gif"/>
          <p:cNvPicPr>
            <a:picLocks noChangeAspect="1"/>
          </p:cNvPicPr>
          <p:nvPr/>
        </p:nvPicPr>
        <p:blipFill>
          <a:blip r:embed="rId3" cstate="print"/>
          <a:stretch>
            <a:fillRect/>
          </a:stretch>
        </p:blipFill>
        <p:spPr>
          <a:xfrm>
            <a:off x="8028384" y="4659982"/>
            <a:ext cx="371475" cy="371475"/>
          </a:xfrm>
          <a:prstGeom prst="rect">
            <a:avLst/>
          </a:prstGeom>
        </p:spPr>
      </p:pic>
      <p:pic>
        <p:nvPicPr>
          <p:cNvPr id="7" name="Image 6" descr="Locator_map_Mittelfranken_in_Germany.svg.png"/>
          <p:cNvPicPr>
            <a:picLocks noChangeAspect="1"/>
          </p:cNvPicPr>
          <p:nvPr/>
        </p:nvPicPr>
        <p:blipFill>
          <a:blip r:embed="rId4" cstate="print"/>
          <a:stretch>
            <a:fillRect/>
          </a:stretch>
        </p:blipFill>
        <p:spPr>
          <a:xfrm>
            <a:off x="4644008" y="108000"/>
            <a:ext cx="3754136" cy="4443958"/>
          </a:xfrm>
          <a:prstGeom prst="rect">
            <a:avLst/>
          </a:prstGeom>
        </p:spPr>
      </p:pic>
      <p:sp>
        <p:nvSpPr>
          <p:cNvPr id="8" name="Rectangle 7"/>
          <p:cNvSpPr/>
          <p:nvPr/>
        </p:nvSpPr>
        <p:spPr>
          <a:xfrm>
            <a:off x="6120000" y="2844000"/>
            <a:ext cx="931665" cy="369332"/>
          </a:xfrm>
          <a:prstGeom prst="rect">
            <a:avLst/>
          </a:prstGeom>
        </p:spPr>
        <p:txBody>
          <a:bodyPr wrap="none">
            <a:spAutoFit/>
          </a:bodyPr>
          <a:lstStyle/>
          <a:p>
            <a:r>
              <a:rPr lang="fr-FR" b="1" dirty="0" smtClean="0">
                <a:latin typeface="Edwardian Script ITC" pitchFamily="66" charset="0"/>
              </a:rPr>
              <a:t>Franconie.</a:t>
            </a:r>
            <a:endParaRPr lang="fr-FR" dirty="0"/>
          </a:p>
        </p:txBody>
      </p:sp>
      <p:sp>
        <p:nvSpPr>
          <p:cNvPr id="9" name="Rectangle 8"/>
          <p:cNvSpPr/>
          <p:nvPr/>
        </p:nvSpPr>
        <p:spPr>
          <a:xfrm>
            <a:off x="5220000" y="2628000"/>
            <a:ext cx="460382" cy="1569660"/>
          </a:xfrm>
          <a:prstGeom prst="rect">
            <a:avLst/>
          </a:prstGeom>
        </p:spPr>
        <p:txBody>
          <a:bodyPr wrap="none">
            <a:spAutoFit/>
          </a:bodyPr>
          <a:lstStyle/>
          <a:p>
            <a:r>
              <a:rPr lang="fr-FR" sz="9600" b="1" dirty="0" smtClean="0">
                <a:latin typeface="Edwardian Script ITC" pitchFamily="66" charset="0"/>
              </a:rPr>
              <a:t>.</a:t>
            </a:r>
            <a:endParaRPr lang="fr-FR" sz="9600" dirty="0"/>
          </a:p>
        </p:txBody>
      </p:sp>
      <p:sp>
        <p:nvSpPr>
          <p:cNvPr id="10" name="Rectangle 9"/>
          <p:cNvSpPr/>
          <p:nvPr/>
        </p:nvSpPr>
        <p:spPr>
          <a:xfrm>
            <a:off x="5508104" y="3507854"/>
            <a:ext cx="958917" cy="369332"/>
          </a:xfrm>
          <a:prstGeom prst="rect">
            <a:avLst/>
          </a:prstGeom>
        </p:spPr>
        <p:txBody>
          <a:bodyPr wrap="none">
            <a:spAutoFit/>
          </a:bodyPr>
          <a:lstStyle/>
          <a:p>
            <a:r>
              <a:rPr lang="fr-FR" b="1" dirty="0" smtClean="0">
                <a:latin typeface="Edwardian Script ITC" pitchFamily="66" charset="0"/>
              </a:rPr>
              <a:t>Strasbourg </a:t>
            </a:r>
            <a:endParaRPr lang="fr-FR" dirty="0"/>
          </a:p>
        </p:txBody>
      </p:sp>
      <p:pic>
        <p:nvPicPr>
          <p:cNvPr id="11" name="Picture 4" descr="https://upload.wikimedia.org/wikipedia/commons/thumb/9/9c/Frankenrechen.svg/langfr-90px-Frankenrechen.svg.png"/>
          <p:cNvPicPr>
            <a:picLocks noChangeAspect="1" noChangeArrowheads="1"/>
          </p:cNvPicPr>
          <p:nvPr/>
        </p:nvPicPr>
        <p:blipFill>
          <a:blip r:embed="rId5" cstate="print"/>
          <a:srcRect/>
          <a:stretch>
            <a:fillRect/>
          </a:stretch>
        </p:blipFill>
        <p:spPr bwMode="auto">
          <a:xfrm>
            <a:off x="4644008" y="72000"/>
            <a:ext cx="857250" cy="990601"/>
          </a:xfrm>
          <a:prstGeom prst="rect">
            <a:avLst/>
          </a:prstGeom>
          <a:noFill/>
        </p:spPr>
      </p:pic>
      <p:graphicFrame>
        <p:nvGraphicFramePr>
          <p:cNvPr id="12" name="Tableau 11"/>
          <p:cNvGraphicFramePr>
            <a:graphicFrameLocks noGrp="1"/>
          </p:cNvGraphicFramePr>
          <p:nvPr/>
        </p:nvGraphicFramePr>
        <p:xfrm>
          <a:off x="5580112" y="1275606"/>
          <a:ext cx="2160240" cy="1325880"/>
        </p:xfrm>
        <a:graphic>
          <a:graphicData uri="http://schemas.openxmlformats.org/drawingml/2006/table">
            <a:tbl>
              <a:tblPr/>
              <a:tblGrid>
                <a:gridCol w="1080120"/>
                <a:gridCol w="1080120"/>
              </a:tblGrid>
              <a:tr h="0">
                <a:tc>
                  <a:txBody>
                    <a:bodyPr/>
                    <a:lstStyle/>
                    <a:p>
                      <a:pPr algn="l"/>
                      <a:r>
                        <a:rPr lang="fr-FR" sz="2400" b="1" baseline="30000" dirty="0"/>
                        <a:t>Pays</a:t>
                      </a:r>
                    </a:p>
                  </a:txBody>
                  <a:tcPr marR="95250" marT="38100" anchor="ctr">
                    <a:lnL>
                      <a:noFill/>
                    </a:lnL>
                    <a:lnR>
                      <a:noFill/>
                    </a:lnR>
                    <a:lnT>
                      <a:noFill/>
                    </a:lnT>
                    <a:lnB>
                      <a:noFill/>
                    </a:lnB>
                  </a:tcPr>
                </a:tc>
                <a:tc>
                  <a:txBody>
                    <a:bodyPr/>
                    <a:lstStyle/>
                    <a:p>
                      <a:pPr algn="ctr"/>
                      <a:r>
                        <a:rPr lang="fr-FR" baseline="30000" dirty="0"/>
                        <a:t> </a:t>
                      </a:r>
                      <a:r>
                        <a:rPr lang="fr-FR" u="none" strike="noStrike" baseline="30000" dirty="0"/>
                        <a:t>Allemagne</a:t>
                      </a:r>
                      <a:endParaRPr lang="fr-FR" baseline="30000" dirty="0"/>
                    </a:p>
                  </a:txBody>
                  <a:tcPr marT="38100" anchor="ctr">
                    <a:lnL>
                      <a:noFill/>
                    </a:lnL>
                    <a:lnR>
                      <a:noFill/>
                    </a:lnR>
                    <a:lnT>
                      <a:noFill/>
                    </a:lnT>
                    <a:lnB>
                      <a:noFill/>
                    </a:lnB>
                  </a:tcPr>
                </a:tc>
              </a:tr>
              <a:tr h="0">
                <a:tc>
                  <a:txBody>
                    <a:bodyPr/>
                    <a:lstStyle/>
                    <a:p>
                      <a:pPr algn="l"/>
                      <a:r>
                        <a:rPr lang="fr-FR" sz="2400" b="1" baseline="30000" dirty="0"/>
                        <a:t>Partie de</a:t>
                      </a:r>
                    </a:p>
                  </a:txBody>
                  <a:tcPr marR="95250" marT="38100" anchor="ctr">
                    <a:lnL>
                      <a:noFill/>
                    </a:lnL>
                    <a:lnR>
                      <a:noFill/>
                    </a:lnR>
                    <a:lnT>
                      <a:noFill/>
                    </a:lnT>
                    <a:lnB>
                      <a:noFill/>
                    </a:lnB>
                  </a:tcPr>
                </a:tc>
                <a:tc>
                  <a:txBody>
                    <a:bodyPr/>
                    <a:lstStyle/>
                    <a:p>
                      <a:pPr algn="ctr"/>
                      <a:r>
                        <a:rPr lang="fr-FR" u="none" strike="noStrike" baseline="30000" dirty="0"/>
                        <a:t>Bavière</a:t>
                      </a:r>
                      <a:r>
                        <a:rPr lang="fr-FR" baseline="30000" dirty="0" smtClean="0"/>
                        <a:t>,</a:t>
                      </a:r>
                    </a:p>
                    <a:p>
                      <a:pPr algn="ctr"/>
                      <a:r>
                        <a:rPr lang="fr-FR" baseline="30000" dirty="0"/>
                        <a:t> </a:t>
                      </a:r>
                      <a:r>
                        <a:rPr lang="fr-FR" u="none" strike="noStrike" baseline="30000" dirty="0"/>
                        <a:t>Thuringe</a:t>
                      </a:r>
                      <a:r>
                        <a:rPr lang="fr-FR" baseline="30000" dirty="0" smtClean="0"/>
                        <a:t>,</a:t>
                      </a:r>
                    </a:p>
                    <a:p>
                      <a:pPr algn="ctr"/>
                      <a:r>
                        <a:rPr lang="fr-FR" baseline="30000" dirty="0"/>
                        <a:t> </a:t>
                      </a:r>
                      <a:r>
                        <a:rPr lang="fr-FR" u="none" strike="noStrike" baseline="30000" dirty="0"/>
                        <a:t>Bade-Wurtemberg</a:t>
                      </a:r>
                      <a:r>
                        <a:rPr lang="fr-FR" baseline="30000" dirty="0"/>
                        <a:t>, </a:t>
                      </a:r>
                      <a:r>
                        <a:rPr lang="fr-FR" u="none" strike="noStrike" baseline="30000" dirty="0"/>
                        <a:t>Hesse</a:t>
                      </a:r>
                      <a:endParaRPr lang="fr-FR" baseline="30000" dirty="0"/>
                    </a:p>
                  </a:txBody>
                  <a:tcPr marT="38100" anchor="ctr">
                    <a:lnL>
                      <a:noFill/>
                    </a:lnL>
                    <a:lnR>
                      <a:noFill/>
                    </a:lnR>
                    <a:lnT>
                      <a:noFill/>
                    </a:lnT>
                    <a:lnB>
                      <a:noFill/>
                    </a:lnB>
                  </a:tcPr>
                </a:tc>
              </a:tr>
            </a:tbl>
          </a:graphicData>
        </a:graphic>
      </p:graphicFrame>
      <p:pic>
        <p:nvPicPr>
          <p:cNvPr id="21506" name="Picture 2" descr="https://upload.wikimedia.org/wikipedia/commons/thumb/b/ba/Flag_of_Germany.svg/20px-Flag_of_Germany.svg.png"/>
          <p:cNvPicPr>
            <a:picLocks noChangeAspect="1" noChangeArrowheads="1"/>
          </p:cNvPicPr>
          <p:nvPr/>
        </p:nvPicPr>
        <p:blipFill>
          <a:blip r:embed="rId6" cstate="print"/>
          <a:srcRect/>
          <a:stretch>
            <a:fillRect/>
          </a:stretch>
        </p:blipFill>
        <p:spPr bwMode="auto">
          <a:xfrm>
            <a:off x="0" y="0"/>
            <a:ext cx="190500" cy="114300"/>
          </a:xfrm>
          <a:prstGeom prst="rect">
            <a:avLst/>
          </a:prstGeom>
          <a:noFill/>
        </p:spPr>
      </p:pic>
      <p:pic>
        <p:nvPicPr>
          <p:cNvPr id="21507" name="Picture 3" descr="Voir et modifier les données sur Wikidata"/>
          <p:cNvPicPr>
            <a:picLocks noChangeAspect="1" noChangeArrowheads="1"/>
          </p:cNvPicPr>
          <p:nvPr/>
        </p:nvPicPr>
        <p:blipFill>
          <a:blip r:embed="rId7" cstate="print"/>
          <a:srcRect/>
          <a:stretch>
            <a:fillRect/>
          </a:stretch>
        </p:blipFill>
        <p:spPr bwMode="auto">
          <a:xfrm>
            <a:off x="0" y="0"/>
            <a:ext cx="95250" cy="95250"/>
          </a:xfrm>
          <a:prstGeom prst="rect">
            <a:avLst/>
          </a:prstGeom>
          <a:noFill/>
        </p:spPr>
      </p:pic>
      <p:sp>
        <p:nvSpPr>
          <p:cNvPr id="15" name="Rectangle 14"/>
          <p:cNvSpPr/>
          <p:nvPr/>
        </p:nvSpPr>
        <p:spPr>
          <a:xfrm>
            <a:off x="5724000" y="684000"/>
            <a:ext cx="1680268" cy="646331"/>
          </a:xfrm>
          <a:prstGeom prst="rect">
            <a:avLst/>
          </a:prstGeom>
        </p:spPr>
        <p:txBody>
          <a:bodyPr wrap="none">
            <a:spAutoFit/>
          </a:bodyPr>
          <a:lstStyle/>
          <a:p>
            <a:r>
              <a:rPr lang="fr-FR" sz="3600" b="1" dirty="0" smtClean="0">
                <a:latin typeface="Edwardian Script ITC" pitchFamily="66" charset="0"/>
              </a:rPr>
              <a:t>Franconie.</a:t>
            </a:r>
            <a:endParaRPr lang="fr-FR" sz="3600" dirty="0"/>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t="-25000" r="-2000" b="-25000"/>
          </a:stretch>
        </a:blipFill>
        <a:effectLst/>
      </p:bgPr>
    </p:bg>
    <p:spTree>
      <p:nvGrpSpPr>
        <p:cNvPr id="1" name=""/>
        <p:cNvGrpSpPr/>
        <p:nvPr/>
      </p:nvGrpSpPr>
      <p:grpSpPr>
        <a:xfrm>
          <a:off x="0" y="0"/>
          <a:ext cx="0" cy="0"/>
          <a:chOff x="0" y="0"/>
          <a:chExt cx="0" cy="0"/>
        </a:xfrm>
      </p:grpSpPr>
      <p:sp>
        <p:nvSpPr>
          <p:cNvPr id="2" name="Rectangle 1"/>
          <p:cNvSpPr/>
          <p:nvPr/>
        </p:nvSpPr>
        <p:spPr>
          <a:xfrm>
            <a:off x="683568" y="504000"/>
            <a:ext cx="3888432" cy="3416320"/>
          </a:xfrm>
          <a:prstGeom prst="rect">
            <a:avLst/>
          </a:prstGeom>
        </p:spPr>
        <p:txBody>
          <a:bodyPr wrap="square">
            <a:spAutoFit/>
          </a:bodyPr>
          <a:lstStyle/>
          <a:p>
            <a:pPr algn="ctr"/>
            <a:r>
              <a:rPr lang="fr-FR" sz="2400" b="1" dirty="0" smtClean="0">
                <a:latin typeface="Edwardian Script ITC" pitchFamily="66" charset="0"/>
              </a:rPr>
              <a:t>La Franconie est située au nord et au sud du Main. Avec son affluent, la Regnitz, elle-même issue du confluent de la </a:t>
            </a:r>
            <a:r>
              <a:rPr lang="fr-FR" sz="2400" b="1" dirty="0" err="1" smtClean="0">
                <a:latin typeface="Edwardian Script ITC" pitchFamily="66" charset="0"/>
              </a:rPr>
              <a:t>Rednitz</a:t>
            </a:r>
            <a:r>
              <a:rPr lang="fr-FR" sz="2400" b="1" dirty="0" smtClean="0">
                <a:latin typeface="Edwardian Script ITC" pitchFamily="66" charset="0"/>
              </a:rPr>
              <a:t> et de la </a:t>
            </a:r>
            <a:r>
              <a:rPr lang="fr-FR" sz="2400" b="1" dirty="0" err="1" smtClean="0">
                <a:latin typeface="Edwardian Script ITC" pitchFamily="66" charset="0"/>
              </a:rPr>
              <a:t>Pegnitz</a:t>
            </a:r>
            <a:r>
              <a:rPr lang="fr-FR" sz="2400" b="1" dirty="0" smtClean="0">
                <a:latin typeface="Edwardian Script ITC" pitchFamily="66" charset="0"/>
              </a:rPr>
              <a:t>, il traverse la plupart des régions de la Franconie. D'autres grandes rivières arrosent le Nord, la </a:t>
            </a:r>
            <a:r>
              <a:rPr lang="fr-FR" sz="2400" b="1" dirty="0" err="1" smtClean="0">
                <a:latin typeface="Edwardian Script ITC" pitchFamily="66" charset="0"/>
              </a:rPr>
              <a:t>Werra</a:t>
            </a:r>
            <a:r>
              <a:rPr lang="fr-FR" sz="2400" b="1" dirty="0" smtClean="0">
                <a:latin typeface="Edwardian Script ITC" pitchFamily="66" charset="0"/>
              </a:rPr>
              <a:t>, en Thuringe et la </a:t>
            </a:r>
            <a:r>
              <a:rPr lang="fr-FR" sz="2400" b="1" dirty="0" err="1" smtClean="0">
                <a:latin typeface="Edwardian Script ITC" pitchFamily="66" charset="0"/>
              </a:rPr>
              <a:t>Tauber</a:t>
            </a:r>
            <a:r>
              <a:rPr lang="fr-FR" sz="2400" b="1" dirty="0" smtClean="0">
                <a:latin typeface="Edwardian Script ITC" pitchFamily="66" charset="0"/>
              </a:rPr>
              <a:t>, ainsi que la </a:t>
            </a:r>
            <a:r>
              <a:rPr lang="fr-FR" sz="2400" b="1" dirty="0" err="1" smtClean="0">
                <a:latin typeface="Edwardian Script ITC" pitchFamily="66" charset="0"/>
              </a:rPr>
              <a:t>Jagst</a:t>
            </a:r>
            <a:r>
              <a:rPr lang="fr-FR" sz="2400" b="1" dirty="0" smtClean="0">
                <a:latin typeface="Edwardian Script ITC" pitchFamily="66" charset="0"/>
              </a:rPr>
              <a:t> supérieure et le Kocher à l'ouest, deux affluents de la rive droite du Neckar. </a:t>
            </a:r>
            <a:endParaRPr lang="fr-FR" sz="2400" b="1" dirty="0">
              <a:latin typeface="Edwardian Script ITC" pitchFamily="66" charset="0"/>
            </a:endParaRPr>
          </a:p>
        </p:txBody>
      </p:sp>
      <p:pic>
        <p:nvPicPr>
          <p:cNvPr id="4100" name="Picture 4" descr="https://upload.wikimedia.org/wikipedia/commons/thumb/9/9c/Frankenrechen.svg/langfr-90px-Frankenrechen.svg.png"/>
          <p:cNvPicPr>
            <a:picLocks noChangeAspect="1" noChangeArrowheads="1"/>
          </p:cNvPicPr>
          <p:nvPr/>
        </p:nvPicPr>
        <p:blipFill>
          <a:blip r:embed="rId3" cstate="print"/>
          <a:srcRect/>
          <a:stretch>
            <a:fillRect/>
          </a:stretch>
        </p:blipFill>
        <p:spPr bwMode="auto">
          <a:xfrm>
            <a:off x="2267744" y="3939902"/>
            <a:ext cx="857250" cy="990601"/>
          </a:xfrm>
          <a:prstGeom prst="rect">
            <a:avLst/>
          </a:prstGeom>
          <a:noFill/>
        </p:spPr>
      </p:pic>
      <p:pic>
        <p:nvPicPr>
          <p:cNvPr id="4102" name="Picture 6" descr="https://upload.wikimedia.org/wikipedia/commons/thumb/4/4e/Flagge_Franken.svg/langfr-90px-Flagge_Franken.svg.png"/>
          <p:cNvPicPr>
            <a:picLocks noChangeAspect="1" noChangeArrowheads="1"/>
          </p:cNvPicPr>
          <p:nvPr/>
        </p:nvPicPr>
        <p:blipFill>
          <a:blip r:embed="rId4" cstate="print"/>
          <a:srcRect/>
          <a:stretch>
            <a:fillRect/>
          </a:stretch>
        </p:blipFill>
        <p:spPr bwMode="auto">
          <a:xfrm>
            <a:off x="6228184" y="267494"/>
            <a:ext cx="857250" cy="514351"/>
          </a:xfrm>
          <a:prstGeom prst="rect">
            <a:avLst/>
          </a:prstGeom>
          <a:noFill/>
        </p:spPr>
      </p:pic>
      <p:pic>
        <p:nvPicPr>
          <p:cNvPr id="6" name="Image 5" descr="0a0000003.gif"/>
          <p:cNvPicPr>
            <a:picLocks noChangeAspect="1"/>
          </p:cNvPicPr>
          <p:nvPr/>
        </p:nvPicPr>
        <p:blipFill>
          <a:blip r:embed="rId5" cstate="print"/>
          <a:stretch>
            <a:fillRect/>
          </a:stretch>
        </p:blipFill>
        <p:spPr>
          <a:xfrm>
            <a:off x="8028384" y="4659982"/>
            <a:ext cx="371475" cy="371475"/>
          </a:xfrm>
          <a:prstGeom prst="rect">
            <a:avLst/>
          </a:prstGeom>
        </p:spPr>
      </p:pic>
      <p:sp>
        <p:nvSpPr>
          <p:cNvPr id="7" name="Rectangle 6"/>
          <p:cNvSpPr/>
          <p:nvPr/>
        </p:nvSpPr>
        <p:spPr>
          <a:xfrm>
            <a:off x="4788024" y="972000"/>
            <a:ext cx="3635896" cy="3785652"/>
          </a:xfrm>
          <a:prstGeom prst="rect">
            <a:avLst/>
          </a:prstGeom>
        </p:spPr>
        <p:txBody>
          <a:bodyPr wrap="square">
            <a:spAutoFit/>
          </a:bodyPr>
          <a:lstStyle/>
          <a:p>
            <a:pPr lvl="0" algn="ctr"/>
            <a:r>
              <a:rPr lang="fr-FR" sz="2400" b="1" dirty="0" smtClean="0">
                <a:solidFill>
                  <a:prstClr val="black"/>
                </a:solidFill>
                <a:latin typeface="Edwardian Script ITC" pitchFamily="66" charset="0"/>
              </a:rPr>
              <a:t>Le paysage est caractérisé par les montagnes du </a:t>
            </a:r>
            <a:r>
              <a:rPr lang="fr-FR" sz="2400" b="1" dirty="0" err="1" smtClean="0">
                <a:solidFill>
                  <a:prstClr val="black"/>
                </a:solidFill>
                <a:latin typeface="Edwardian Script ITC" pitchFamily="66" charset="0"/>
              </a:rPr>
              <a:t>Mittelgebirge</a:t>
            </a:r>
            <a:r>
              <a:rPr lang="fr-FR" sz="2400" b="1" dirty="0" smtClean="0">
                <a:solidFill>
                  <a:prstClr val="black"/>
                </a:solidFill>
                <a:latin typeface="Edwardian Script ITC" pitchFamily="66" charset="0"/>
              </a:rPr>
              <a:t>, le Frankenhöhe et le Jura franconien. La frontière occidentale naturelle de la Franconie est formée par le Spessart et Rhön, qui la séparent de l'ancienne Franconie rhénane autour d'Aschaffenburg (qui fait officiellement partie de la Basse-Franconie), où les dialectes parlés se rattachent à la Hesse.</a:t>
            </a:r>
            <a:endParaRPr lang="fr-FR" sz="2400" b="1" dirty="0">
              <a:solidFill>
                <a:prstClr val="black"/>
              </a:solidFill>
              <a:latin typeface="Edwardian Script ITC" pitchFamily="66" charset="0"/>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écran 2024-05-17 220847.png"/>
          <p:cNvPicPr>
            <a:picLocks noChangeAspect="1"/>
          </p:cNvPicPr>
          <p:nvPr/>
        </p:nvPicPr>
        <p:blipFill>
          <a:blip r:embed="rId2" cstate="print"/>
          <a:stretch>
            <a:fillRect/>
          </a:stretch>
        </p:blipFill>
        <p:spPr>
          <a:xfrm>
            <a:off x="0" y="0"/>
            <a:ext cx="9144000" cy="3030228"/>
          </a:xfrm>
          <a:prstGeom prst="rect">
            <a:avLst/>
          </a:prstGeom>
        </p:spPr>
      </p:pic>
      <p:pic>
        <p:nvPicPr>
          <p:cNvPr id="3" name="Image 2" descr="Capture d’écran 2024-05-17 221003.png"/>
          <p:cNvPicPr>
            <a:picLocks noChangeAspect="1"/>
          </p:cNvPicPr>
          <p:nvPr/>
        </p:nvPicPr>
        <p:blipFill>
          <a:blip r:embed="rId3" cstate="print"/>
          <a:stretch>
            <a:fillRect/>
          </a:stretch>
        </p:blipFill>
        <p:spPr>
          <a:xfrm>
            <a:off x="-252000" y="2628000"/>
            <a:ext cx="9396000" cy="3150675"/>
          </a:xfrm>
          <a:prstGeom prst="rect">
            <a:avLst/>
          </a:prstGeom>
        </p:spPr>
      </p:pic>
      <p:sp>
        <p:nvSpPr>
          <p:cNvPr id="4" name="Rectangle 3"/>
          <p:cNvSpPr/>
          <p:nvPr/>
        </p:nvSpPr>
        <p:spPr>
          <a:xfrm>
            <a:off x="1763688" y="555526"/>
            <a:ext cx="576064"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292080" y="339502"/>
            <a:ext cx="576064"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6660232" y="1275606"/>
            <a:ext cx="792088"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7380312" y="411510"/>
            <a:ext cx="936104"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12000" y="2931790"/>
            <a:ext cx="720080"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3203848" y="4356000"/>
            <a:ext cx="720080"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p:cNvSpPr/>
          <p:nvPr/>
        </p:nvSpPr>
        <p:spPr>
          <a:xfrm>
            <a:off x="4283968" y="1563638"/>
            <a:ext cx="792088"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nvSpPr>
        <p:spPr>
          <a:xfrm>
            <a:off x="5148064" y="1491630"/>
            <a:ext cx="720080"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1512000" y="1800000"/>
            <a:ext cx="864096"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0a0000003.gif"/>
          <p:cNvPicPr>
            <a:picLocks noChangeAspect="1"/>
          </p:cNvPicPr>
          <p:nvPr/>
        </p:nvPicPr>
        <p:blipFill>
          <a:blip r:embed="rId4" cstate="print"/>
          <a:stretch>
            <a:fillRect/>
          </a:stretch>
        </p:blipFill>
        <p:spPr>
          <a:xfrm>
            <a:off x="8028384" y="4659982"/>
            <a:ext cx="371475" cy="371475"/>
          </a:xfrm>
          <a:prstGeom prst="rect">
            <a:avLst/>
          </a:prstGeom>
        </p:spPr>
      </p:pic>
      <p:sp>
        <p:nvSpPr>
          <p:cNvPr id="14" name="Rectangle 13"/>
          <p:cNvSpPr/>
          <p:nvPr/>
        </p:nvSpPr>
        <p:spPr>
          <a:xfrm>
            <a:off x="251520" y="3240000"/>
            <a:ext cx="2175596" cy="1323439"/>
          </a:xfrm>
          <a:prstGeom prst="rect">
            <a:avLst/>
          </a:prstGeom>
        </p:spPr>
        <p:txBody>
          <a:bodyPr wrap="none">
            <a:spAutoFit/>
          </a:bodyPr>
          <a:lstStyle/>
          <a:p>
            <a:pPr algn="ctr"/>
            <a:r>
              <a:rPr lang="fr-FR" sz="4000" b="1" dirty="0" smtClean="0">
                <a:latin typeface="Edwardian Script ITC" pitchFamily="66" charset="0"/>
              </a:rPr>
              <a:t>Quelques</a:t>
            </a:r>
          </a:p>
          <a:p>
            <a:pPr algn="ctr"/>
            <a:r>
              <a:rPr lang="fr-FR" sz="4000" b="1" dirty="0" smtClean="0">
                <a:latin typeface="Edwardian Script ITC" pitchFamily="66" charset="0"/>
              </a:rPr>
              <a:t>Villes   visitées</a:t>
            </a:r>
            <a:endParaRPr lang="fr-FR" sz="4000" dirty="0"/>
          </a:p>
        </p:txBody>
      </p:sp>
      <p:sp>
        <p:nvSpPr>
          <p:cNvPr id="15" name="Rectangle 14"/>
          <p:cNvSpPr/>
          <p:nvPr/>
        </p:nvSpPr>
        <p:spPr>
          <a:xfrm>
            <a:off x="8675948" y="699542"/>
            <a:ext cx="648580" cy="288032"/>
          </a:xfrm>
          <a:prstGeom prst="rect">
            <a:avLst/>
          </a:prstGeom>
          <a:solidFill>
            <a:schemeClr val="bg1">
              <a:lumMod val="85000"/>
              <a:alpha val="34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3491880" y="0"/>
            <a:ext cx="2347117" cy="707886"/>
          </a:xfrm>
          <a:prstGeom prst="rect">
            <a:avLst/>
          </a:prstGeom>
        </p:spPr>
        <p:txBody>
          <a:bodyPr wrap="none">
            <a:spAutoFit/>
          </a:bodyPr>
          <a:lstStyle/>
          <a:p>
            <a:r>
              <a:rPr lang="fr-FR" sz="4000" b="1" dirty="0" smtClean="0">
                <a:latin typeface="Edwardian Script ITC" pitchFamily="66" charset="0"/>
              </a:rPr>
              <a:t>01  </a:t>
            </a:r>
            <a:r>
              <a:rPr lang="fr-FR" sz="4000" b="1" dirty="0" err="1" smtClean="0">
                <a:latin typeface="Edwardian Script ITC" pitchFamily="66" charset="0"/>
              </a:rPr>
              <a:t>Eppingen</a:t>
            </a:r>
            <a:endParaRPr lang="fr-FR" sz="4000" dirty="0"/>
          </a:p>
        </p:txBody>
      </p:sp>
      <p:sp>
        <p:nvSpPr>
          <p:cNvPr id="4" name="Rectangle 3"/>
          <p:cNvSpPr/>
          <p:nvPr/>
        </p:nvSpPr>
        <p:spPr>
          <a:xfrm>
            <a:off x="2286000" y="863590"/>
            <a:ext cx="4572000" cy="3416320"/>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Je vais vous embarquer pendant quelques temps dans une longue balade en Franconie. </a:t>
            </a:r>
          </a:p>
          <a:p>
            <a:pPr algn="ctr"/>
            <a:r>
              <a:rPr lang="fr-FR" dirty="0" smtClean="0"/>
              <a:t>J'en ai publié l'année dernière quelques photos suite à mon séjour du côté d'Aschaffenburg.</a:t>
            </a:r>
          </a:p>
          <a:p>
            <a:pPr algn="ctr"/>
            <a:r>
              <a:rPr lang="fr-FR" dirty="0" smtClean="0"/>
              <a:t> Cette année je suis parti un peu plus à l'est, dans cette région où la vigne grimpe les collines le long du Main. </a:t>
            </a:r>
          </a:p>
          <a:p>
            <a:pPr algn="ctr"/>
            <a:r>
              <a:rPr lang="fr-FR" dirty="0" smtClean="0"/>
              <a:t>Mais ma toute première découverte, je l'ai faite du côté de Heilbronn, c'est le charmant village d'</a:t>
            </a:r>
            <a:r>
              <a:rPr lang="fr-FR" dirty="0" err="1" smtClean="0"/>
              <a:t>Eppingen</a:t>
            </a:r>
            <a:r>
              <a:rPr lang="fr-FR" dirty="0" smtClean="0"/>
              <a:t>. </a:t>
            </a:r>
          </a:p>
          <a:p>
            <a:pPr algn="ctr"/>
            <a:r>
              <a:rPr lang="fr-FR" dirty="0" smtClean="0"/>
              <a:t>A défaut de vignes, on y trouve une brasserie. </a:t>
            </a:r>
            <a:endParaRPr lang="fr-FR" dirty="0"/>
          </a:p>
        </p:txBody>
      </p:sp>
      <p:pic>
        <p:nvPicPr>
          <p:cNvPr id="5" name="Image 4" descr="0a0000003.gif"/>
          <p:cNvPicPr>
            <a:picLocks noChangeAspect="1"/>
          </p:cNvPicPr>
          <p:nvPr/>
        </p:nvPicPr>
        <p:blipFill>
          <a:blip r:embed="rId3" cstate="print"/>
          <a:stretch>
            <a:fillRect/>
          </a:stretch>
        </p:blipFill>
        <p:spPr>
          <a:xfrm>
            <a:off x="8028384" y="4659982"/>
            <a:ext cx="371475" cy="371475"/>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1000"/>
                                        <p:tgtEl>
                                          <p:spTgt spid="4"/>
                                        </p:tgtEl>
                                      </p:cBhvr>
                                    </p:animEffect>
                                  </p:childTnLst>
                                </p:cTn>
                              </p:par>
                              <p:par>
                                <p:cTn id="8" presetID="24" presetClass="entr" presetSubtype="0" fill="hold" nodeType="withEffect">
                                  <p:stCondLst>
                                    <p:cond delay="4000"/>
                                  </p:stCondLst>
                                  <p:childTnLst>
                                    <p:set>
                                      <p:cBhvr>
                                        <p:cTn id="9" dur="1" fill="hold">
                                          <p:stCondLst>
                                            <p:cond delay="0"/>
                                          </p:stCondLst>
                                        </p:cTn>
                                        <p:tgtEl>
                                          <p:spTgt spid="5"/>
                                        </p:tgtEl>
                                        <p:attrNameLst>
                                          <p:attrName>style.visibility</p:attrName>
                                        </p:attrNameLst>
                                      </p:cBhvr>
                                      <p:to>
                                        <p:strVal val="visible"/>
                                      </p:to>
                                    </p:set>
                                    <p:anim to="" calcmode="lin" valueType="num">
                                      <p:cBhvr>
                                        <p:cTn id="1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060388_1529207581341220_8197775026811861713_n.jpg"/>
          <p:cNvPicPr>
            <a:picLocks noChangeAspect="1"/>
          </p:cNvPicPr>
          <p:nvPr/>
        </p:nvPicPr>
        <p:blipFill>
          <a:blip r:embed="rId2" cstate="print"/>
          <a:stretch>
            <a:fillRect/>
          </a:stretch>
        </p:blipFill>
        <p:spPr>
          <a:xfrm>
            <a:off x="-1" y="0"/>
            <a:ext cx="7720075" cy="5143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
        <p:nvSpPr>
          <p:cNvPr id="2" name="ZoneTexte 1"/>
          <p:cNvSpPr txBox="1"/>
          <p:nvPr/>
        </p:nvSpPr>
        <p:spPr>
          <a:xfrm rot="-180000">
            <a:off x="5760000" y="2340000"/>
            <a:ext cx="2516266" cy="369332"/>
          </a:xfrm>
          <a:prstGeom prst="rect">
            <a:avLst/>
          </a:prstGeom>
          <a:noFill/>
        </p:spPr>
        <p:txBody>
          <a:bodyPr wrap="none" rtlCol="0">
            <a:spAutoFit/>
          </a:bodyPr>
          <a:lstStyle/>
          <a:p>
            <a:r>
              <a:rPr lang="fr-FR" b="1" dirty="0" smtClean="0"/>
              <a:t>BRAUEREI  -  BRASSERIE</a:t>
            </a:r>
            <a:endParaRPr lang="fr-FR" b="1" dirty="0"/>
          </a:p>
        </p:txBody>
      </p:sp>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496836_1529207268007918_1076873991724779630_n.jpg"/>
          <p:cNvPicPr>
            <a:picLocks noChangeAspect="1"/>
          </p:cNvPicPr>
          <p:nvPr/>
        </p:nvPicPr>
        <p:blipFill>
          <a:blip r:embed="rId2" cstate="print"/>
          <a:stretch>
            <a:fillRect/>
          </a:stretch>
        </p:blipFill>
        <p:spPr>
          <a:xfrm>
            <a:off x="3104388" y="0"/>
            <a:ext cx="3098456" cy="5148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3456000" y="0"/>
            <a:ext cx="2468946" cy="707886"/>
          </a:xfrm>
          <a:prstGeom prst="rect">
            <a:avLst/>
          </a:prstGeom>
        </p:spPr>
        <p:txBody>
          <a:bodyPr wrap="none">
            <a:spAutoFit/>
          </a:bodyPr>
          <a:lstStyle/>
          <a:p>
            <a:r>
              <a:rPr lang="fr-FR" sz="4000" b="1" dirty="0" smtClean="0">
                <a:latin typeface="Edwardian Script ITC" pitchFamily="66" charset="0"/>
              </a:rPr>
              <a:t>02  </a:t>
            </a:r>
            <a:r>
              <a:rPr lang="fr-FR" sz="4000" b="1" dirty="0" err="1" smtClean="0">
                <a:latin typeface="Edwardian Script ITC" pitchFamily="66" charset="0"/>
              </a:rPr>
              <a:t>Möckmühl</a:t>
            </a:r>
            <a:endParaRPr lang="fr-FR" sz="4000" dirty="0"/>
          </a:p>
        </p:txBody>
      </p:sp>
      <p:sp>
        <p:nvSpPr>
          <p:cNvPr id="3" name="Rectangle 2"/>
          <p:cNvSpPr/>
          <p:nvPr/>
        </p:nvSpPr>
        <p:spPr>
          <a:xfrm>
            <a:off x="2286000" y="863590"/>
            <a:ext cx="4572000" cy="2308324"/>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A ce jour, j’ignorerais encore tout de l’existence d’une bourgade nommée :« </a:t>
            </a:r>
            <a:r>
              <a:rPr lang="fr-FR" dirty="0" err="1" smtClean="0"/>
              <a:t>Möckmühl</a:t>
            </a:r>
            <a:r>
              <a:rPr lang="fr-FR" dirty="0" smtClean="0"/>
              <a:t> », si un panneau de signalisation ne m’avait indiqué que la visite de la vieille ville en présentait quelque intérêt. L’avantage, quand on dispose de la liberté qu’est la mienne, c’est que l’on peut changer d’itinéraire quand bon et bien il semble.</a:t>
            </a:r>
            <a:endParaRPr lang="fr-FR" dirty="0"/>
          </a:p>
        </p:txBody>
      </p:sp>
      <p:pic>
        <p:nvPicPr>
          <p:cNvPr id="4" name="Image 3" descr="0a0000003.gif"/>
          <p:cNvPicPr>
            <a:picLocks noChangeAspect="1"/>
          </p:cNvPicPr>
          <p:nvPr/>
        </p:nvPicPr>
        <p:blipFill>
          <a:blip r:embed="rId3" cstate="print"/>
          <a:stretch>
            <a:fillRect/>
          </a:stretch>
        </p:blipFill>
        <p:spPr>
          <a:xfrm>
            <a:off x="8028384" y="4659982"/>
            <a:ext cx="371475" cy="371475"/>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4"/>
                                        </p:tgtEl>
                                        <p:attrNameLst>
                                          <p:attrName>style.visibility</p:attrName>
                                        </p:attrNameLst>
                                      </p:cBhvr>
                                      <p:to>
                                        <p:strVal val="visible"/>
                                      </p:to>
                                    </p:set>
                                    <p:anim to="" calcmode="lin" valueType="num">
                                      <p:cBhvr>
                                        <p:cTn id="10"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4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4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2" name="Rectangle 1"/>
          <p:cNvSpPr/>
          <p:nvPr/>
        </p:nvSpPr>
        <p:spPr>
          <a:xfrm>
            <a:off x="3456000" y="0"/>
            <a:ext cx="2198038" cy="707886"/>
          </a:xfrm>
          <a:prstGeom prst="rect">
            <a:avLst/>
          </a:prstGeom>
        </p:spPr>
        <p:txBody>
          <a:bodyPr wrap="none">
            <a:spAutoFit/>
          </a:bodyPr>
          <a:lstStyle/>
          <a:p>
            <a:r>
              <a:rPr lang="fr-FR" sz="4000" b="1" dirty="0" smtClean="0">
                <a:latin typeface="Edwardian Script ITC" pitchFamily="66" charset="0"/>
              </a:rPr>
              <a:t>03  </a:t>
            </a:r>
            <a:r>
              <a:rPr lang="fr-FR" sz="4000" b="1" dirty="0" err="1" smtClean="0">
                <a:latin typeface="Edwardian Script ITC" pitchFamily="66" charset="0"/>
              </a:rPr>
              <a:t>Schöntal</a:t>
            </a:r>
            <a:endParaRPr lang="fr-FR" sz="4000" dirty="0"/>
          </a:p>
        </p:txBody>
      </p:sp>
      <p:sp>
        <p:nvSpPr>
          <p:cNvPr id="3" name="Rectangle 2"/>
          <p:cNvSpPr/>
          <p:nvPr/>
        </p:nvSpPr>
        <p:spPr>
          <a:xfrm>
            <a:off x="2286000" y="863590"/>
            <a:ext cx="4572000" cy="3970318"/>
          </a:xfrm>
          <a:prstGeom prst="rect">
            <a:avLst/>
          </a:prstGeom>
          <a:solidFill>
            <a:schemeClr val="tx2">
              <a:lumMod val="40000"/>
              <a:lumOff val="60000"/>
            </a:schemeClr>
          </a:solidFill>
          <a:ln w="38100">
            <a:solidFill>
              <a:schemeClr val="tx1"/>
            </a:solidFill>
          </a:ln>
        </p:spPr>
        <p:txBody>
          <a:bodyPr>
            <a:spAutoFit/>
          </a:bodyPr>
          <a:lstStyle/>
          <a:p>
            <a:pPr algn="ctr"/>
            <a:r>
              <a:rPr lang="fr-FR" dirty="0" smtClean="0"/>
              <a:t>Je ne me serai pas égaré du côté de </a:t>
            </a:r>
            <a:r>
              <a:rPr lang="fr-FR" dirty="0" err="1" smtClean="0"/>
              <a:t>Möckmühl</a:t>
            </a:r>
            <a:r>
              <a:rPr lang="fr-FR" dirty="0" smtClean="0"/>
              <a:t>, que j’ignorerai tout autant l’existence d’une abbaye cistercienne à </a:t>
            </a:r>
            <a:r>
              <a:rPr lang="fr-FR" dirty="0" err="1" smtClean="0"/>
              <a:t>Schöntal</a:t>
            </a:r>
            <a:r>
              <a:rPr lang="fr-FR" dirty="0" smtClean="0"/>
              <a:t>. Un nouveau détour s’imposait.</a:t>
            </a:r>
          </a:p>
          <a:p>
            <a:pPr algn="ctr"/>
            <a:r>
              <a:rPr lang="fr-FR" dirty="0" smtClean="0"/>
              <a:t>A côté de l’impressionnante église baroque, on trouve aussi une petite église protestante, ce que mon sens aigu de l’œcuménisme n’a pas manqué d’observer. Le site, aujourd’hui, accueille toutes sortes de formations et de séminaires. Si le côté « pompeux » de l’art baroque vous exaspère, vous n’êtes pas sorti de l’auberge. J’ai quelques édifices de ce genre à mon programme. Mais rien ne vous empêche de zapper ces publications.</a:t>
            </a:r>
            <a:endParaRPr lang="fr-FR" dirty="0"/>
          </a:p>
        </p:txBody>
      </p:sp>
      <p:pic>
        <p:nvPicPr>
          <p:cNvPr id="7" name="Image 6" descr="0a0000003.gif"/>
          <p:cNvPicPr>
            <a:picLocks noChangeAspect="1"/>
          </p:cNvPicPr>
          <p:nvPr/>
        </p:nvPicPr>
        <p:blipFill>
          <a:blip r:embed="rId3" cstate="print"/>
          <a:stretch>
            <a:fillRect/>
          </a:stretch>
        </p:blipFill>
        <p:spPr>
          <a:xfrm>
            <a:off x="8028384" y="4659982"/>
            <a:ext cx="371475" cy="371475"/>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1000"/>
                                        <p:tgtEl>
                                          <p:spTgt spid="3"/>
                                        </p:tgtEl>
                                      </p:cBhvr>
                                    </p:animEffect>
                                  </p:childTnLst>
                                </p:cTn>
                              </p:par>
                              <p:par>
                                <p:cTn id="8" presetID="24" presetClass="entr" presetSubtype="0" fill="hold" nodeType="withEffect">
                                  <p:stCondLst>
                                    <p:cond delay="4000"/>
                                  </p:stCondLst>
                                  <p:childTnLst>
                                    <p:set>
                                      <p:cBhvr>
                                        <p:cTn id="9" dur="1" fill="hold">
                                          <p:stCondLst>
                                            <p:cond delay="0"/>
                                          </p:stCondLst>
                                        </p:cTn>
                                        <p:tgtEl>
                                          <p:spTgt spid="7"/>
                                        </p:tgtEl>
                                        <p:attrNameLst>
                                          <p:attrName>style.visibility</p:attrName>
                                        </p:attrNameLst>
                                      </p:cBhvr>
                                      <p:to>
                                        <p:strVal val="visible"/>
                                      </p:to>
                                    </p:set>
                                    <p:anim to="" calcmode="lin" valueType="num">
                                      <p:cBhvr>
                                        <p:cTn id="10"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0" r="-4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22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9000" r="-9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4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404000" y="4392000"/>
            <a:ext cx="2252087" cy="656586"/>
          </a:xfrm>
          <a:prstGeom prst="rect">
            <a:avLst/>
          </a:prstGeom>
          <a:noFill/>
        </p:spPr>
        <p:txBody>
          <a:bodyPr wrap="none" lIns="101598" tIns="50798" rIns="101598" bIns="50798" rtlCol="0">
            <a:spAutoFit/>
          </a:bodyPr>
          <a:lstStyle/>
          <a:p>
            <a:r>
              <a:rPr lang="fr-FR" sz="3600" b="1" dirty="0">
                <a:ln w="19050">
                  <a:solidFill>
                    <a:schemeClr val="tx1"/>
                  </a:solidFill>
                </a:ln>
                <a:solidFill>
                  <a:schemeClr val="bg1"/>
                </a:solidFill>
                <a:latin typeface="Cooper Black" pitchFamily="18" charset="0"/>
              </a:rPr>
              <a:t>Création</a:t>
            </a:r>
          </a:p>
        </p:txBody>
      </p:sp>
      <p:sp>
        <p:nvSpPr>
          <p:cNvPr id="4" name="Étoile à 12 branches 3"/>
          <p:cNvSpPr>
            <a:spLocks/>
          </p:cNvSpPr>
          <p:nvPr/>
        </p:nvSpPr>
        <p:spPr>
          <a:xfrm>
            <a:off x="380904" y="36000"/>
            <a:ext cx="1008000"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598" tIns="50798" rIns="101598" bIns="50798" rtlCol="0" anchor="ctr"/>
          <a:lstStyle/>
          <a:p>
            <a:pPr algn="ctr"/>
            <a:r>
              <a:rPr lang="fr-FR" sz="1200" dirty="0" smtClean="0">
                <a:solidFill>
                  <a:srgbClr val="FF0000"/>
                </a:solidFill>
                <a:latin typeface="Rockwell" pitchFamily="18" charset="0"/>
              </a:rPr>
              <a:t>2089</a:t>
            </a:r>
            <a:endParaRPr lang="fr-FR" sz="1200" dirty="0">
              <a:solidFill>
                <a:srgbClr val="FF0000"/>
              </a:solidFill>
              <a:latin typeface="Rockwell" pitchFamily="18" charset="0"/>
            </a:endParaRPr>
          </a:p>
        </p:txBody>
      </p:sp>
      <p:sp>
        <p:nvSpPr>
          <p:cNvPr id="10" name="ZoneTexte 9"/>
          <p:cNvSpPr txBox="1"/>
          <p:nvPr/>
        </p:nvSpPr>
        <p:spPr>
          <a:xfrm>
            <a:off x="1296000" y="72000"/>
            <a:ext cx="6480720" cy="1210584"/>
          </a:xfrm>
          <a:prstGeom prst="rect">
            <a:avLst/>
          </a:prstGeom>
          <a:noFill/>
        </p:spPr>
        <p:txBody>
          <a:bodyPr wrap="square" lIns="101598" tIns="50798" rIns="101598" bIns="50798" rtlCol="0">
            <a:spAutoFit/>
          </a:bodyPr>
          <a:lstStyle/>
          <a:p>
            <a:pPr algn="ctr"/>
            <a:r>
              <a:rPr lang="en-US" sz="3600" b="1" dirty="0" smtClean="0">
                <a:ln w="19050">
                  <a:solidFill>
                    <a:schemeClr val="tx1"/>
                  </a:solidFill>
                </a:ln>
                <a:solidFill>
                  <a:schemeClr val="bg1"/>
                </a:solidFill>
                <a:latin typeface="Cooper Black" pitchFamily="18" charset="0"/>
              </a:rPr>
              <a:t>Keys of Moon - Way to Dream &amp; The Inspiration</a:t>
            </a:r>
            <a:endParaRPr lang="fr-FR" sz="3600" b="1" dirty="0">
              <a:ln w="19050">
                <a:solidFill>
                  <a:schemeClr val="tx1"/>
                </a:solidFill>
              </a:ln>
              <a:solidFill>
                <a:schemeClr val="bg1"/>
              </a:solidFill>
              <a:latin typeface="Cooper Black" pitchFamily="18" charset="0"/>
            </a:endParaRPr>
          </a:p>
        </p:txBody>
      </p:sp>
      <p:sp>
        <p:nvSpPr>
          <p:cNvPr id="11" name="ZoneTexte 10"/>
          <p:cNvSpPr txBox="1"/>
          <p:nvPr/>
        </p:nvSpPr>
        <p:spPr>
          <a:xfrm>
            <a:off x="5508000" y="4392000"/>
            <a:ext cx="2175720" cy="656586"/>
          </a:xfrm>
          <a:prstGeom prst="rect">
            <a:avLst/>
          </a:prstGeom>
          <a:noFill/>
        </p:spPr>
        <p:txBody>
          <a:bodyPr wrap="none" lIns="101598" tIns="50798" rIns="101598" bIns="50798" rtlCol="0">
            <a:spAutoFit/>
          </a:bodyPr>
          <a:lstStyle/>
          <a:p>
            <a:r>
              <a:rPr lang="fr-FR" sz="3600" b="1" dirty="0" smtClean="0">
                <a:ln w="19050">
                  <a:solidFill>
                    <a:schemeClr val="tx1"/>
                  </a:solidFill>
                </a:ln>
                <a:solidFill>
                  <a:schemeClr val="bg1"/>
                </a:solidFill>
                <a:latin typeface="Cooper Black" pitchFamily="18" charset="0"/>
              </a:rPr>
              <a:t>Internet</a:t>
            </a:r>
            <a:endParaRPr lang="fr-FR" sz="4000" b="1" dirty="0" smtClean="0">
              <a:ln w="19050">
                <a:solidFill>
                  <a:schemeClr val="tx1"/>
                </a:solidFill>
              </a:ln>
              <a:solidFill>
                <a:schemeClr val="bg1"/>
              </a:solidFill>
              <a:latin typeface="Cooper Black" pitchFamily="18" charset="0"/>
            </a:endParaRPr>
          </a:p>
        </p:txBody>
      </p:sp>
      <p:sp>
        <p:nvSpPr>
          <p:cNvPr id="5" name="ZoneTexte 4"/>
          <p:cNvSpPr txBox="1"/>
          <p:nvPr/>
        </p:nvSpPr>
        <p:spPr>
          <a:xfrm>
            <a:off x="3888000" y="2715766"/>
            <a:ext cx="974622" cy="302643"/>
          </a:xfrm>
          <a:prstGeom prst="rect">
            <a:avLst/>
          </a:prstGeom>
          <a:noFill/>
        </p:spPr>
        <p:txBody>
          <a:bodyPr wrap="none" lIns="101598" tIns="50798" rIns="101598" bIns="50798" rtlCol="0">
            <a:spAutoFit/>
          </a:bodyPr>
          <a:lstStyle/>
          <a:p>
            <a:r>
              <a:rPr lang="fr-FR" sz="1300" b="1" dirty="0" smtClean="0">
                <a:solidFill>
                  <a:srgbClr val="FF0000"/>
                </a:solidFill>
              </a:rPr>
              <a:t>19.05.2024</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780000" y="4284000"/>
            <a:ext cx="1584176" cy="664970"/>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7704000" y="36000"/>
            <a:ext cx="872729" cy="576000"/>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7200000" y="2700000"/>
            <a:ext cx="1080000" cy="1800000"/>
          </a:xfrm>
          <a:prstGeom prst="rect">
            <a:avLst/>
          </a:prstGeom>
        </p:spPr>
      </p:pic>
      <p:pic>
        <p:nvPicPr>
          <p:cNvPr id="17" name="Image 16" descr="0d0000030.gif"/>
          <p:cNvPicPr>
            <a:picLocks noChangeAspect="1"/>
          </p:cNvPicPr>
          <p:nvPr/>
        </p:nvPicPr>
        <p:blipFill>
          <a:blip r:embed="rId6" cstate="print"/>
          <a:stretch>
            <a:fillRect/>
          </a:stretch>
        </p:blipFill>
        <p:spPr>
          <a:xfrm>
            <a:off x="323528" y="2880000"/>
            <a:ext cx="1907179" cy="16200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7092000" y="720000"/>
            <a:ext cx="1465000" cy="1800000"/>
          </a:xfrm>
          <a:prstGeom prst="rect">
            <a:avLst/>
          </a:prstGeom>
        </p:spPr>
      </p:pic>
      <p:pic>
        <p:nvPicPr>
          <p:cNvPr id="20" name="Image 19" descr="artfichier_269913_8955356_202104103847547.gif"/>
          <p:cNvPicPr>
            <a:picLocks noChangeAspect="1"/>
          </p:cNvPicPr>
          <p:nvPr/>
        </p:nvPicPr>
        <p:blipFill>
          <a:blip r:embed="rId8" cstate="print"/>
          <a:stretch>
            <a:fillRect/>
          </a:stretch>
        </p:blipFill>
        <p:spPr>
          <a:xfrm>
            <a:off x="396000" y="684000"/>
            <a:ext cx="1635000" cy="1800000"/>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24" presetClass="entr" presetSubtype="0" fill="hold" nodeType="withEffect">
                                  <p:stCondLst>
                                    <p:cond delay="2000"/>
                                  </p:stCondLst>
                                  <p:childTnLst>
                                    <p:set>
                                      <p:cBhvr>
                                        <p:cTn id="19" dur="1" fill="hold">
                                          <p:stCondLst>
                                            <p:cond delay="0"/>
                                          </p:stCondLst>
                                        </p:cTn>
                                        <p:tgtEl>
                                          <p:spTgt spid="20"/>
                                        </p:tgtEl>
                                        <p:attrNameLst>
                                          <p:attrName>style.visibility</p:attrName>
                                        </p:attrNameLst>
                                      </p:cBhvr>
                                      <p:to>
                                        <p:strVal val="visible"/>
                                      </p:to>
                                    </p:set>
                                    <p:anim to="" calcmode="lin" valueType="num">
                                      <p:cBhvr>
                                        <p:cTn id="20" dur="1" fill="hold"/>
                                        <p:tgtEl>
                                          <p:spTgt spid="20"/>
                                        </p:tgtEl>
                                        <p:attrNameLst>
                                          <p:attrName/>
                                        </p:attrNameLst>
                                      </p:cBhvr>
                                    </p:anim>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0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0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24" presetClass="entr" presetSubtype="0" fill="hold" grpId="0" nodeType="with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336</TotalTime>
  <Words>351</Words>
  <Application>Microsoft Office PowerPoint</Application>
  <PresentationFormat>Affichage à l'écran (16:9)</PresentationFormat>
  <Paragraphs>45</Paragraphs>
  <Slides>55</Slides>
  <Notes>1</Notes>
  <HiddenSlides>0</HiddenSlides>
  <MMClips>1</MMClips>
  <ScaleCrop>false</ScaleCrop>
  <HeadingPairs>
    <vt:vector size="4" baseType="variant">
      <vt:variant>
        <vt:lpstr>Thème</vt:lpstr>
      </vt:variant>
      <vt:variant>
        <vt:i4>1</vt:i4>
      </vt:variant>
      <vt:variant>
        <vt:lpstr>Titres des diapositives</vt:lpstr>
      </vt:variant>
      <vt:variant>
        <vt:i4>55</vt:i4>
      </vt:variant>
    </vt:vector>
  </HeadingPairs>
  <TitlesOfParts>
    <vt:vector size="56"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55</cp:revision>
  <dcterms:created xsi:type="dcterms:W3CDTF">2020-05-12T17:47:43Z</dcterms:created>
  <dcterms:modified xsi:type="dcterms:W3CDTF">2024-05-19T15:53:11Z</dcterms:modified>
</cp:coreProperties>
</file>