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79" r:id="rId3"/>
    <p:sldId id="257" r:id="rId4"/>
    <p:sldId id="258" r:id="rId5"/>
    <p:sldId id="259" r:id="rId6"/>
    <p:sldId id="260" r:id="rId7"/>
    <p:sldId id="262" r:id="rId8"/>
    <p:sldId id="263" r:id="rId9"/>
    <p:sldId id="274" r:id="rId10"/>
    <p:sldId id="264" r:id="rId11"/>
    <p:sldId id="265" r:id="rId12"/>
    <p:sldId id="266" r:id="rId13"/>
    <p:sldId id="269" r:id="rId14"/>
    <p:sldId id="267" r:id="rId15"/>
    <p:sldId id="270" r:id="rId16"/>
    <p:sldId id="271" r:id="rId17"/>
    <p:sldId id="278" r:id="rId18"/>
    <p:sldId id="268" r:id="rId19"/>
    <p:sldId id="272" r:id="rId20"/>
    <p:sldId id="275" r:id="rId21"/>
    <p:sldId id="277" r:id="rId22"/>
    <p:sldId id="280"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7" autoAdjust="0"/>
    <p:restoredTop sz="94660"/>
  </p:normalViewPr>
  <p:slideViewPr>
    <p:cSldViewPr snapToGrid="0">
      <p:cViewPr varScale="1">
        <p:scale>
          <a:sx n="77" d="100"/>
          <a:sy n="77" d="100"/>
        </p:scale>
        <p:origin x="66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A1AE8581-DAEE-47E5-AB7E-B756692D52B3}" type="datetimeFigureOut">
              <a:rPr lang="fr-FR" smtClean="0"/>
              <a:t>22/06/2019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1767046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1AE8581-DAEE-47E5-AB7E-B756692D52B3}" type="datetimeFigureOut">
              <a:rPr lang="fr-FR" smtClean="0"/>
              <a:t>22/06/2019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1496812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A1AE8581-DAEE-47E5-AB7E-B756692D52B3}" type="datetimeFigureOut">
              <a:rPr lang="fr-FR" smtClean="0"/>
              <a:t>22/06/2019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1439993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1AE8581-DAEE-47E5-AB7E-B756692D52B3}" type="datetimeFigureOut">
              <a:rPr lang="fr-FR" smtClean="0"/>
              <a:t>22/06/2019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3764691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1AE8581-DAEE-47E5-AB7E-B756692D52B3}" type="datetimeFigureOut">
              <a:rPr lang="fr-FR" smtClean="0"/>
              <a:t>22/06/2019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3658540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1AE8581-DAEE-47E5-AB7E-B756692D52B3}" type="datetimeFigureOut">
              <a:rPr lang="fr-FR" smtClean="0"/>
              <a:t>22/06/2019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2108598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AE8581-DAEE-47E5-AB7E-B756692D52B3}" type="datetimeFigureOut">
              <a:rPr lang="fr-FR" smtClean="0"/>
              <a:t>22/06/2019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135269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A1AE8581-DAEE-47E5-AB7E-B756692D52B3}" type="datetimeFigureOut">
              <a:rPr lang="fr-FR" smtClean="0"/>
              <a:t>22/06/2019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2463026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A1AE8581-DAEE-47E5-AB7E-B756692D52B3}" type="datetimeFigureOut">
              <a:rPr lang="fr-FR" smtClean="0"/>
              <a:t>22/06/2019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2221190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1AE8581-DAEE-47E5-AB7E-B756692D52B3}" type="datetimeFigureOut">
              <a:rPr lang="fr-FR" smtClean="0"/>
              <a:t>22/06/2019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4213376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1AE8581-DAEE-47E5-AB7E-B756692D52B3}" type="datetimeFigureOut">
              <a:rPr lang="fr-FR" smtClean="0"/>
              <a:t>22/06/2019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7D55473-6222-4C01-A2DC-A932E7FD2E0E}" type="slidenum">
              <a:rPr lang="fr-FR" smtClean="0"/>
              <a:t>‹N°›</a:t>
            </a:fld>
            <a:endParaRPr lang="fr-FR"/>
          </a:p>
        </p:txBody>
      </p:sp>
    </p:spTree>
    <p:extLst>
      <p:ext uri="{BB962C8B-B14F-4D97-AF65-F5344CB8AC3E}">
        <p14:creationId xmlns:p14="http://schemas.microsoft.com/office/powerpoint/2010/main" val="1850254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AE8581-DAEE-47E5-AB7E-B756692D52B3}" type="datetimeFigureOut">
              <a:rPr lang="fr-FR" smtClean="0"/>
              <a:t>22/06/2019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D55473-6222-4C01-A2DC-A932E7FD2E0E}" type="slidenum">
              <a:rPr lang="fr-FR" smtClean="0"/>
              <a:t>‹N°›</a:t>
            </a:fld>
            <a:endParaRPr lang="fr-FR"/>
          </a:p>
        </p:txBody>
      </p:sp>
    </p:spTree>
    <p:extLst>
      <p:ext uri="{BB962C8B-B14F-4D97-AF65-F5344CB8AC3E}">
        <p14:creationId xmlns:p14="http://schemas.microsoft.com/office/powerpoint/2010/main" val="126164073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en.wikipedia.org/wiki/Lubaantun"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fr.wikipedia.org/wiki/Londres" TargetMode="External"/><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hyperlink" Target="https://fr.wikipedia.org/wiki/Mus%C3%A9e_du_quai_Branly"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hyperlink" Target="https://fr.wikipedia.org/wiki/Cr%C3%A2nes_de_cristal" TargetMode="External"/><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hyperlink" Target="https://fr.wikipedia.org/wiki/Mus%C3%A9e_d%E2%80%99Ethnographie_du_Trocad%C3%A9ro" TargetMode="External"/><Relationship Id="rId5" Type="http://schemas.openxmlformats.org/officeDocument/2006/relationships/hyperlink" Target="https://fr.wikipedia.org/wiki/M%C3%A9soam%C3%A9ricain" TargetMode="External"/><Relationship Id="rId4" Type="http://schemas.openxmlformats.org/officeDocument/2006/relationships/hyperlink" Target="https://fr.wikipedia.org/wiki/Pr%C3%A9colombien"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2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1200150" y="5657671"/>
            <a:ext cx="10147300"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fr-FR" sz="7200" b="1" cap="all" dirty="0" smtClean="0">
                <a:solidFill>
                  <a:schemeClr val="bg1"/>
                </a:solidFill>
                <a:latin typeface="CASMIRA" panose="00000400000000000000" pitchFamily="2" charset="2"/>
              </a:rPr>
              <a:t>       </a:t>
            </a:r>
            <a:r>
              <a:rPr lang="fr-FR" sz="7200" b="1" cap="all" dirty="0" smtClean="0">
                <a:solidFill>
                  <a:schemeClr val="bg1"/>
                </a:solidFill>
                <a:latin typeface="Joan" panose="00000400000000000000" pitchFamily="2" charset="0"/>
              </a:rPr>
              <a:t>MYTHE  Ou  RÉALITÉ </a:t>
            </a:r>
            <a:r>
              <a:rPr lang="fr-FR" sz="7200" b="1" cap="all" dirty="0">
                <a:solidFill>
                  <a:schemeClr val="bg1"/>
                </a:solidFill>
                <a:latin typeface="Joan" panose="00000400000000000000" pitchFamily="2" charset="0"/>
              </a:rPr>
              <a:t>??</a:t>
            </a:r>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3529" y="5693057"/>
            <a:ext cx="1764931" cy="1129556"/>
          </a:xfrm>
          <a:prstGeom prst="rect">
            <a:avLst/>
          </a:prstGeom>
        </p:spPr>
      </p:pic>
      <p:sp>
        <p:nvSpPr>
          <p:cNvPr id="5" name="ZoneTexte 4"/>
          <p:cNvSpPr txBox="1"/>
          <p:nvPr/>
        </p:nvSpPr>
        <p:spPr>
          <a:xfrm>
            <a:off x="2768252" y="513567"/>
            <a:ext cx="1503123" cy="1200329"/>
          </a:xfrm>
          <a:prstGeom prst="rect">
            <a:avLst/>
          </a:prstGeom>
          <a:noFill/>
        </p:spPr>
        <p:txBody>
          <a:bodyPr wrap="square" rtlCol="0">
            <a:spAutoFit/>
          </a:bodyPr>
          <a:lstStyle/>
          <a:p>
            <a:r>
              <a:rPr lang="fr-FR" sz="7200" b="1" dirty="0" smtClean="0">
                <a:solidFill>
                  <a:srgbClr val="FF0000"/>
                </a:solidFill>
              </a:rPr>
              <a:t>13</a:t>
            </a:r>
            <a:endParaRPr lang="fr-FR" sz="7200" b="1" dirty="0">
              <a:solidFill>
                <a:srgbClr val="FF0000"/>
              </a:solidFill>
            </a:endParaRPr>
          </a:p>
        </p:txBody>
      </p:sp>
    </p:spTree>
    <p:extLst>
      <p:ext uri="{BB962C8B-B14F-4D97-AF65-F5344CB8AC3E}">
        <p14:creationId xmlns:p14="http://schemas.microsoft.com/office/powerpoint/2010/main" val="4201356086"/>
      </p:ext>
    </p:extLst>
  </p:cSld>
  <p:clrMapOvr>
    <a:masterClrMapping/>
  </p:clrMapOvr>
  <mc:AlternateContent xmlns:mc="http://schemas.openxmlformats.org/markup-compatibility/2006">
    <mc:Choice xmlns:p14="http://schemas.microsoft.com/office/powerpoint/2010/main" Requires="p14">
      <p:transition spd="slow" p14:dur="2000">
        <p:sndAc>
          <p:stSnd>
            <p:snd r:embed="rId2" name="1492 Christophe Colomb - Vangelis.wav"/>
          </p:stSnd>
        </p:sndAc>
      </p:transition>
    </mc:Choice>
    <mc:Fallback>
      <p:transition spd="slow">
        <p:sndAc>
          <p:stSnd>
            <p:snd r:embed="rId2" name="1492 Christophe Colomb - Vangelis.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2691" y="2249786"/>
            <a:ext cx="6096000" cy="2308324"/>
          </a:xfrm>
          <a:prstGeom prst="rect">
            <a:avLst/>
          </a:prstGeom>
        </p:spPr>
        <p:txBody>
          <a:bodyPr>
            <a:spAutoFit/>
          </a:bodyPr>
          <a:lstStyle/>
          <a:p>
            <a:r>
              <a:rPr lang="fr-FR" dirty="0">
                <a:latin typeface="Hind Vadodara"/>
              </a:rPr>
              <a:t>Connaissez-vous la légende des 13 crânes de cristal ? Ces crânes auraient des pouvoirs magiques. Selon cette légende, 13 de ces crânes seront un jour réunis pour ne former plus qu’un, et nous dévoileront quelques-uns des plus grands mystères de la vie. Est-il vrai qu’ils seraient à l’origine d’une nouvelle aube de notre planète, nous sauvant d’une fin apocalyptique ? D’où viennent-ils, et surtout, qu’en disent les expert en 2019 ?</a:t>
            </a:r>
            <a:endParaRPr lang="fr-FR" b="0" i="0" dirty="0">
              <a:effectLst/>
              <a:latin typeface="Hind Vadodara"/>
            </a:endParaRPr>
          </a:p>
        </p:txBody>
      </p:sp>
      <p:sp>
        <p:nvSpPr>
          <p:cNvPr id="3" name="Rectangle 2"/>
          <p:cNvSpPr/>
          <p:nvPr/>
        </p:nvSpPr>
        <p:spPr>
          <a:xfrm>
            <a:off x="150312" y="5410624"/>
            <a:ext cx="12041688" cy="584775"/>
          </a:xfrm>
          <a:prstGeom prst="rect">
            <a:avLst/>
          </a:prstGeom>
        </p:spPr>
        <p:txBody>
          <a:bodyPr wrap="square">
            <a:spAutoFit/>
          </a:bodyPr>
          <a:lstStyle/>
          <a:p>
            <a:r>
              <a:rPr lang="fr-FR" sz="3200" b="1" dirty="0">
                <a:latin typeface="Anaheim"/>
              </a:rPr>
              <a:t>Mais avant, découvrons la légende des 13 Crânes de Cristal.</a:t>
            </a:r>
            <a:endParaRPr lang="fr-FR" sz="3200" b="1" dirty="0"/>
          </a:p>
        </p:txBody>
      </p:sp>
      <p:pic>
        <p:nvPicPr>
          <p:cNvPr id="1026" name="Picture 2" descr="13-crane-de-cristal"/>
          <p:cNvPicPr>
            <a:picLocks noChangeAspect="1" noChangeArrowheads="1"/>
          </p:cNvPicPr>
          <p:nvPr/>
        </p:nvPicPr>
        <p:blipFill rotWithShape="1">
          <a:blip r:embed="rId2">
            <a:extLst>
              <a:ext uri="{28A0092B-C50C-407E-A947-70E740481C1C}">
                <a14:useLocalDpi xmlns:a14="http://schemas.microsoft.com/office/drawing/2010/main" val="0"/>
              </a:ext>
            </a:extLst>
          </a:blip>
          <a:srcRect b="12439"/>
          <a:stretch/>
        </p:blipFill>
        <p:spPr bwMode="auto">
          <a:xfrm>
            <a:off x="7132572" y="1390389"/>
            <a:ext cx="4341270" cy="3319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8495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crystalinks.com/crystalskullm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228" y="391438"/>
            <a:ext cx="3038475" cy="33337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crystalinks.com/cryskullan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0228" y="4331200"/>
            <a:ext cx="3048000" cy="21050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7535" y="360882"/>
            <a:ext cx="6096000" cy="3970318"/>
          </a:xfrm>
          <a:prstGeom prst="rect">
            <a:avLst/>
          </a:prstGeom>
        </p:spPr>
        <p:txBody>
          <a:bodyPr>
            <a:spAutoFit/>
          </a:bodyPr>
          <a:lstStyle/>
          <a:p>
            <a:r>
              <a:rPr lang="fr-FR" dirty="0">
                <a:latin typeface="Times New Roman" panose="02020603050405020304" pitchFamily="18" charset="0"/>
              </a:rPr>
              <a:t>Le crâne de cristal le plus largement célébré et le plus mystérieux est le crâne de Mitchell-</a:t>
            </a:r>
            <a:r>
              <a:rPr lang="fr-FR" dirty="0" err="1">
                <a:latin typeface="Times New Roman" panose="02020603050405020304" pitchFamily="18" charset="0"/>
              </a:rPr>
              <a:t>Hedges</a:t>
            </a:r>
            <a:r>
              <a:rPr lang="fr-FR" dirty="0" smtClean="0">
                <a:latin typeface="Times New Roman" panose="02020603050405020304" pitchFamily="18" charset="0"/>
              </a:rPr>
              <a:t>,</a:t>
            </a:r>
            <a:r>
              <a:rPr lang="fr-FR" dirty="0"/>
              <a:t> </a:t>
            </a:r>
            <a:r>
              <a:rPr lang="fr-FR" dirty="0" smtClean="0"/>
              <a:t> »dit Le </a:t>
            </a:r>
            <a:r>
              <a:rPr lang="fr-FR" dirty="0"/>
              <a:t>Crâne du </a:t>
            </a:r>
            <a:r>
              <a:rPr lang="fr-FR" dirty="0" smtClean="0"/>
              <a:t>destin »</a:t>
            </a:r>
            <a:r>
              <a:rPr lang="fr-FR" dirty="0"/>
              <a:t> ,</a:t>
            </a:r>
            <a:r>
              <a:rPr lang="fr-FR" dirty="0" smtClean="0">
                <a:latin typeface="Times New Roman" panose="02020603050405020304" pitchFamily="18" charset="0"/>
              </a:rPr>
              <a:t> </a:t>
            </a:r>
            <a:r>
              <a:rPr lang="fr-FR" dirty="0">
                <a:latin typeface="Times New Roman" panose="02020603050405020304" pitchFamily="18" charset="0"/>
              </a:rPr>
              <a:t>pour au moins deux raisons. Premièrement, sa forme est très semblable à celle d’un crâne humain, même avec une mâchoire amovible. La plupart des crânes de cristal connus ont une structure plus stylisée, souvent avec des traits irréalistes et des dents simplement gravées sur une seule pièce de crâne. Deuxièmement, il est impossible de dire comment le crâne de Mitchell-</a:t>
            </a:r>
            <a:r>
              <a:rPr lang="fr-FR" dirty="0" err="1">
                <a:latin typeface="Times New Roman" panose="02020603050405020304" pitchFamily="18" charset="0"/>
              </a:rPr>
              <a:t>Hedges</a:t>
            </a:r>
            <a:r>
              <a:rPr lang="fr-FR" dirty="0">
                <a:latin typeface="Times New Roman" panose="02020603050405020304" pitchFamily="18" charset="0"/>
              </a:rPr>
              <a:t> a été construit. D'un point de vue technique, il semble que ce soit un objet impossible que les sculpteurs et ingénieurs les plus talentueux d'aujourd'hui ne pourraient pas reproduire. La découverte du crâne de cristal de Mitchell-</a:t>
            </a:r>
            <a:r>
              <a:rPr lang="fr-FR" dirty="0" err="1">
                <a:latin typeface="Times New Roman" panose="02020603050405020304" pitchFamily="18" charset="0"/>
              </a:rPr>
              <a:t>Hedges</a:t>
            </a:r>
            <a:r>
              <a:rPr lang="fr-FR" dirty="0">
                <a:latin typeface="Times New Roman" panose="02020603050405020304" pitchFamily="18" charset="0"/>
              </a:rPr>
              <a:t>, parfois appelé le "</a:t>
            </a:r>
            <a:r>
              <a:rPr lang="fr-FR" dirty="0" err="1">
                <a:latin typeface="Times New Roman" panose="02020603050405020304" pitchFamily="18" charset="0"/>
              </a:rPr>
              <a:t>Skull</a:t>
            </a:r>
            <a:r>
              <a:rPr lang="fr-FR" dirty="0">
                <a:latin typeface="Times New Roman" panose="02020603050405020304" pitchFamily="18" charset="0"/>
              </a:rPr>
              <a:t> of </a:t>
            </a:r>
            <a:r>
              <a:rPr lang="fr-FR" dirty="0" err="1">
                <a:latin typeface="Times New Roman" panose="02020603050405020304" pitchFamily="18" charset="0"/>
              </a:rPr>
              <a:t>Doom</a:t>
            </a:r>
            <a:r>
              <a:rPr lang="fr-FR" dirty="0">
                <a:latin typeface="Times New Roman" panose="02020603050405020304" pitchFamily="18" charset="0"/>
              </a:rPr>
              <a:t>", est un sujet controversé qui se lit comme un film d’aventure science-fiction.</a:t>
            </a:r>
            <a:endParaRPr lang="fr-FR" dirty="0"/>
          </a:p>
        </p:txBody>
      </p:sp>
      <p:sp>
        <p:nvSpPr>
          <p:cNvPr id="3" name="Rectangle 2"/>
          <p:cNvSpPr/>
          <p:nvPr/>
        </p:nvSpPr>
        <p:spPr>
          <a:xfrm>
            <a:off x="417535" y="4368050"/>
            <a:ext cx="6096000" cy="2031325"/>
          </a:xfrm>
          <a:prstGeom prst="rect">
            <a:avLst/>
          </a:prstGeom>
        </p:spPr>
        <p:txBody>
          <a:bodyPr>
            <a:spAutoFit/>
          </a:bodyPr>
          <a:lstStyle/>
          <a:p>
            <a:r>
              <a:rPr lang="fr-FR" dirty="0">
                <a:latin typeface="Times New Roman" panose="02020603050405020304" pitchFamily="18" charset="0"/>
              </a:rPr>
              <a:t>Le crâne a été fabriqué à partir d’un seul bloc d’une taille inhabituellement grande en cristal de quartz clair. Il mesure 5 pouces de hauteur, 7 pouces de longueur et 5 pouces de largeur et pèse 11 livres et 7 onces. Elle correspond étroitement en taille à un petit crâne humain, avec des détails presque parfaits, allant même jusqu'à rendre le crâne sans la proéminence globulaire ou les crêtes </a:t>
            </a:r>
            <a:r>
              <a:rPr lang="fr-FR" dirty="0" smtClean="0">
                <a:latin typeface="Times New Roman" panose="02020603050405020304" pitchFamily="18" charset="0"/>
              </a:rPr>
              <a:t>super ciliaires, </a:t>
            </a:r>
            <a:r>
              <a:rPr lang="fr-FR" dirty="0">
                <a:latin typeface="Times New Roman" panose="02020603050405020304" pitchFamily="18" charset="0"/>
              </a:rPr>
              <a:t>caractéristiques d'une femme.</a:t>
            </a:r>
            <a:endParaRPr lang="fr-FR" dirty="0"/>
          </a:p>
        </p:txBody>
      </p:sp>
      <p:sp>
        <p:nvSpPr>
          <p:cNvPr id="5" name="ZoneTexte 4"/>
          <p:cNvSpPr txBox="1"/>
          <p:nvPr/>
        </p:nvSpPr>
        <p:spPr>
          <a:xfrm>
            <a:off x="6976997" y="360882"/>
            <a:ext cx="977030" cy="1323439"/>
          </a:xfrm>
          <a:prstGeom prst="rect">
            <a:avLst/>
          </a:prstGeom>
          <a:noFill/>
        </p:spPr>
        <p:txBody>
          <a:bodyPr wrap="square" rtlCol="0">
            <a:spAutoFit/>
          </a:bodyPr>
          <a:lstStyle/>
          <a:p>
            <a:r>
              <a:rPr lang="fr-FR" sz="8000" dirty="0" smtClean="0">
                <a:solidFill>
                  <a:srgbClr val="FF0000"/>
                </a:solidFill>
              </a:rPr>
              <a:t>1</a:t>
            </a:r>
            <a:endParaRPr lang="fr-FR" sz="8000" dirty="0">
              <a:solidFill>
                <a:srgbClr val="FF0000"/>
              </a:solidFill>
            </a:endParaRPr>
          </a:p>
        </p:txBody>
      </p:sp>
    </p:spTree>
    <p:extLst>
      <p:ext uri="{BB962C8B-B14F-4D97-AF65-F5344CB8AC3E}">
        <p14:creationId xmlns:p14="http://schemas.microsoft.com/office/powerpoint/2010/main" val="29440043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6721" r="3162"/>
          <a:stretch/>
        </p:blipFill>
        <p:spPr>
          <a:xfrm>
            <a:off x="4421687" y="313890"/>
            <a:ext cx="7503092" cy="6230219"/>
          </a:xfrm>
          <a:prstGeom prst="rect">
            <a:avLst/>
          </a:prstGeom>
        </p:spPr>
      </p:pic>
      <p:sp>
        <p:nvSpPr>
          <p:cNvPr id="4" name="Rectangle 3"/>
          <p:cNvSpPr/>
          <p:nvPr/>
        </p:nvSpPr>
        <p:spPr>
          <a:xfrm>
            <a:off x="530268" y="769576"/>
            <a:ext cx="3716055" cy="5355312"/>
          </a:xfrm>
          <a:prstGeom prst="rect">
            <a:avLst/>
          </a:prstGeom>
        </p:spPr>
        <p:txBody>
          <a:bodyPr wrap="square">
            <a:spAutoFit/>
          </a:bodyPr>
          <a:lstStyle/>
          <a:p>
            <a:r>
              <a:rPr lang="fr-FR" dirty="0">
                <a:latin typeface="Times New Roman" panose="02020603050405020304" pitchFamily="18" charset="0"/>
              </a:rPr>
              <a:t>Selon l'histoire ... Un jour de 1927, l'aventurier, voyageur et écrivain anglais FA "Mike" Mitchell-</a:t>
            </a:r>
            <a:r>
              <a:rPr lang="fr-FR" dirty="0" err="1">
                <a:latin typeface="Times New Roman" panose="02020603050405020304" pitchFamily="18" charset="0"/>
              </a:rPr>
              <a:t>Hedges</a:t>
            </a:r>
            <a:r>
              <a:rPr lang="fr-FR" dirty="0">
                <a:latin typeface="Times New Roman" panose="02020603050405020304" pitchFamily="18" charset="0"/>
              </a:rPr>
              <a:t>, qui avait le talent de raconter des histoires hautes en couleur, nettoyait des débris au sommet d'un temple en ruine de l'ancienne ville maya. de </a:t>
            </a:r>
            <a:r>
              <a:rPr lang="fr-FR" dirty="0" err="1">
                <a:latin typeface="Times New Roman" panose="02020603050405020304" pitchFamily="18" charset="0"/>
                <a:hlinkClick r:id="rId3"/>
              </a:rPr>
              <a:t>Lubaantum</a:t>
            </a:r>
            <a:r>
              <a:rPr lang="fr-FR" dirty="0">
                <a:latin typeface="Times New Roman" panose="02020603050405020304" pitchFamily="18" charset="0"/>
                <a:hlinkClick r:id="rId3"/>
              </a:rPr>
              <a:t>,</a:t>
            </a:r>
            <a:r>
              <a:rPr lang="fr-FR" dirty="0">
                <a:latin typeface="Times New Roman" panose="02020603050405020304" pitchFamily="18" charset="0"/>
              </a:rPr>
              <a:t> situé au Honduras britannique, maintenant au Belize. Sa fille Anna, âgée de dix-sept ans, qui l'accompagnait, a soudainement vu quelque chose qui miroitait dans la poussière. Anna trouva un crâne délicatement sculpté et poli en cristal de roche, avec le morceau de mâchoire manquant. Trois mois plus tard, elle a localisé la mâchoire dans une excavation à environ 25 pieds du premier site.</a:t>
            </a:r>
            <a:endParaRPr lang="fr-FR" dirty="0"/>
          </a:p>
        </p:txBody>
      </p:sp>
    </p:spTree>
    <p:extLst>
      <p:ext uri="{BB962C8B-B14F-4D97-AF65-F5344CB8AC3E}">
        <p14:creationId xmlns:p14="http://schemas.microsoft.com/office/powerpoint/2010/main" val="1529503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734" y="525565"/>
            <a:ext cx="12192000" cy="5355312"/>
          </a:xfrm>
          <a:prstGeom prst="rect">
            <a:avLst/>
          </a:prstGeom>
        </p:spPr>
        <p:txBody>
          <a:bodyPr wrap="square">
            <a:spAutoFit/>
          </a:bodyPr>
          <a:lstStyle/>
          <a:p>
            <a:r>
              <a:rPr lang="fr-FR" dirty="0">
                <a:latin typeface="Times New Roman" panose="02020603050405020304" pitchFamily="18" charset="0"/>
              </a:rPr>
              <a:t>En 1970, le conservateur et restaurateur d'art Frank </a:t>
            </a:r>
            <a:r>
              <a:rPr lang="fr-FR" dirty="0" err="1">
                <a:latin typeface="Times New Roman" panose="02020603050405020304" pitchFamily="18" charset="0"/>
              </a:rPr>
              <a:t>Dorland</a:t>
            </a:r>
            <a:r>
              <a:rPr lang="fr-FR" dirty="0">
                <a:latin typeface="Times New Roman" panose="02020603050405020304" pitchFamily="18" charset="0"/>
              </a:rPr>
              <a:t> fut autorisé par la succession Mitchell-</a:t>
            </a:r>
            <a:r>
              <a:rPr lang="fr-FR" dirty="0" err="1">
                <a:latin typeface="Times New Roman" panose="02020603050405020304" pitchFamily="18" charset="0"/>
              </a:rPr>
              <a:t>Hedges</a:t>
            </a:r>
            <a:r>
              <a:rPr lang="fr-FR" dirty="0">
                <a:latin typeface="Times New Roman" panose="02020603050405020304" pitchFamily="18" charset="0"/>
              </a:rPr>
              <a:t> à soumettre le crâne de quartz à des tests effectués aux laboratoires Hewlett-Packard de Santa Clara, en Californie.</a:t>
            </a:r>
          </a:p>
          <a:p>
            <a:r>
              <a:rPr lang="fr-FR" dirty="0">
                <a:latin typeface="Times New Roman" panose="02020603050405020304" pitchFamily="18" charset="0"/>
              </a:rPr>
              <a:t>À partir de ces tests et d’études approfondies effectuées par </a:t>
            </a:r>
            <a:r>
              <a:rPr lang="fr-FR" dirty="0" err="1">
                <a:latin typeface="Times New Roman" panose="02020603050405020304" pitchFamily="18" charset="0"/>
              </a:rPr>
              <a:t>Dorland</a:t>
            </a:r>
            <a:r>
              <a:rPr lang="fr-FR" dirty="0">
                <a:latin typeface="Times New Roman" panose="02020603050405020304" pitchFamily="18" charset="0"/>
              </a:rPr>
              <a:t> lui-même, le crâne a révélé toute une série d’anomalies. Lorsqu’il a été plongé dans un bain d’alcool benzylique, traversé par un faisceau de lumière, il a été constaté que le crâne et la mâchoire provenaient du même bloc de quartz. Ce qui était stupéfiant pour les testeurs, cependant, c’est qu’ils trouvaient que le crâne et la mâchoire avaient été sculptés sans tenir compte de l’axe cristallin naturel du quartz.</a:t>
            </a:r>
          </a:p>
          <a:p>
            <a:r>
              <a:rPr lang="fr-FR" dirty="0">
                <a:latin typeface="Times New Roman" panose="02020603050405020304" pitchFamily="18" charset="0"/>
              </a:rPr>
              <a:t>Dans la cristallographie moderne, la première procédure consiste toujours à déterminer l’axe, afin d’empêcher toute fracture ou rupture lors du processus de mise en forme ultérieur. Pourtant, le fabricant du crâne semble avoir utilisé des méthodes par lesquelles de telles préoccupations n'étaient pas nécessaires.</a:t>
            </a:r>
          </a:p>
          <a:p>
            <a:r>
              <a:rPr lang="fr-FR" dirty="0">
                <a:latin typeface="Times New Roman" panose="02020603050405020304" pitchFamily="18" charset="0"/>
              </a:rPr>
              <a:t>L'artiste inconnu n'a également utilisé aucun outil en métal. </a:t>
            </a:r>
            <a:r>
              <a:rPr lang="fr-FR" dirty="0" err="1">
                <a:latin typeface="Times New Roman" panose="02020603050405020304" pitchFamily="18" charset="0"/>
              </a:rPr>
              <a:t>Dorland</a:t>
            </a:r>
            <a:r>
              <a:rPr lang="fr-FR" dirty="0">
                <a:latin typeface="Times New Roman" panose="02020603050405020304" pitchFamily="18" charset="0"/>
              </a:rPr>
              <a:t> était incapable de trouver des traces de rayures sur le cristal, sous une analyse microscopique très puissante. En fait, la plupart des métaux auraient été inefficaces, car le cristal a une densité de 2,65 et un facteur de dureté de </a:t>
            </a:r>
            <a:r>
              <a:rPr lang="fr-FR" dirty="0" err="1">
                <a:latin typeface="Times New Roman" panose="02020603050405020304" pitchFamily="18" charset="0"/>
              </a:rPr>
              <a:t>Mohs</a:t>
            </a:r>
            <a:r>
              <a:rPr lang="fr-FR" dirty="0">
                <a:latin typeface="Times New Roman" panose="02020603050405020304" pitchFamily="18" charset="0"/>
              </a:rPr>
              <a:t> égal à 7. En d'autres termes, même un canif moderne ne peut le marquer.</a:t>
            </a:r>
          </a:p>
          <a:p>
            <a:r>
              <a:rPr lang="fr-FR" dirty="0">
                <a:latin typeface="Times New Roman" panose="02020603050405020304" pitchFamily="18" charset="0"/>
              </a:rPr>
              <a:t>D'après de minuscules motifs dans le quartz près des surfaces gravées, </a:t>
            </a:r>
            <a:r>
              <a:rPr lang="fr-FR" dirty="0" err="1">
                <a:latin typeface="Times New Roman" panose="02020603050405020304" pitchFamily="18" charset="0"/>
              </a:rPr>
              <a:t>Dorland</a:t>
            </a:r>
            <a:r>
              <a:rPr lang="fr-FR" dirty="0">
                <a:latin typeface="Times New Roman" panose="02020603050405020304" pitchFamily="18" charset="0"/>
              </a:rPr>
              <a:t> décida que le crâne avait d'abord été méticuleusement ciselé pour lui donner une forme brute, probablement à l'aide de diamants. Selon </a:t>
            </a:r>
            <a:r>
              <a:rPr lang="fr-FR" dirty="0" err="1">
                <a:latin typeface="Times New Roman" panose="02020603050405020304" pitchFamily="18" charset="0"/>
              </a:rPr>
              <a:t>Dorland</a:t>
            </a:r>
            <a:r>
              <a:rPr lang="fr-FR" dirty="0">
                <a:latin typeface="Times New Roman" panose="02020603050405020304" pitchFamily="18" charset="0"/>
              </a:rPr>
              <a:t>, la mise en forme, le meulage et le polissage plus fins ont été réalisés en appliquant d'innombrables applications de solutions d'eau et de sable de silicium cristallin. Le gros problème est que, si ces processus étaient utilisés, alors, comme le calcul </a:t>
            </a:r>
            <a:r>
              <a:rPr lang="fr-FR" dirty="0" err="1">
                <a:latin typeface="Times New Roman" panose="02020603050405020304" pitchFamily="18" charset="0"/>
              </a:rPr>
              <a:t>Dorland</a:t>
            </a:r>
            <a:r>
              <a:rPr lang="fr-FR" dirty="0">
                <a:latin typeface="Times New Roman" panose="02020603050405020304" pitchFamily="18" charset="0"/>
              </a:rPr>
              <a:t>, cela signifierait qu'un total de 300 années-homme de travail continu serait consacré à la fabrication du crâne. Nous devons accepter cet exploit presque inimaginable ou admettre l'utilisation d'une forme de technologie perdue dans la création du crâne, comme nous n'en avons pas l'équivalent aujourd'hui.</a:t>
            </a:r>
            <a:endParaRPr lang="fr-FR" b="0" i="0" dirty="0">
              <a:effectLst/>
              <a:latin typeface="Times New Roman" panose="02020603050405020304" pitchFamily="18" charset="0"/>
            </a:endParaRPr>
          </a:p>
        </p:txBody>
      </p:sp>
    </p:spTree>
    <p:extLst>
      <p:ext uri="{BB962C8B-B14F-4D97-AF65-F5344CB8AC3E}">
        <p14:creationId xmlns:p14="http://schemas.microsoft.com/office/powerpoint/2010/main" val="41034758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5009" y="302360"/>
            <a:ext cx="6559462" cy="4801314"/>
          </a:xfrm>
          <a:prstGeom prst="rect">
            <a:avLst/>
          </a:prstGeom>
        </p:spPr>
        <p:txBody>
          <a:bodyPr wrap="square">
            <a:spAutoFit/>
          </a:bodyPr>
          <a:lstStyle/>
          <a:p>
            <a:r>
              <a:rPr lang="fr-FR" dirty="0">
                <a:latin typeface="Times New Roman" panose="02020603050405020304" pitchFamily="18" charset="0"/>
              </a:rPr>
              <a:t>L'énigme du crâne ne se limite toutefois pas à sa fabrication. Les arcades zygomatiques (l'arc osseux qui s'étend le long des côtés et de l'avant du crâne) sont séparées avec précision du morceau de crâne et servent de conduits de lumière, utilisant des principes similaires à ceux de l'optique moderne, pour diriger la lumière de la base du crâne à l'œil. prises de courant.</a:t>
            </a:r>
          </a:p>
          <a:p>
            <a:r>
              <a:rPr lang="fr-FR" dirty="0">
                <a:latin typeface="Times New Roman" panose="02020603050405020304" pitchFamily="18" charset="0"/>
              </a:rPr>
              <a:t>Les orbites sont à leur tour des lentilles concaves miniatures qui transfèrent également la lumière d’une source située au-dessous, dans le crâne supérieur. Enfin, à l’intérieur du crâne, un prisme à ruban et de minuscules tunnels de lumière permettent de magnifier et d’éclairer les objets placés sous le crâne.</a:t>
            </a:r>
          </a:p>
          <a:p>
            <a:r>
              <a:rPr lang="fr-FR" dirty="0">
                <a:latin typeface="Times New Roman" panose="02020603050405020304" pitchFamily="18" charset="0"/>
              </a:rPr>
              <a:t>Richard </a:t>
            </a:r>
            <a:r>
              <a:rPr lang="fr-FR" dirty="0" err="1">
                <a:latin typeface="Times New Roman" panose="02020603050405020304" pitchFamily="18" charset="0"/>
              </a:rPr>
              <a:t>Garvin</a:t>
            </a:r>
            <a:r>
              <a:rPr lang="fr-FR" dirty="0">
                <a:latin typeface="Times New Roman" panose="02020603050405020304" pitchFamily="18" charset="0"/>
              </a:rPr>
              <a:t>, auteur d'un livre sur le crâne de cristal, pense que ce crâne a été conçu pour être placé sur un faisceau brillant vers le haut. Le résultat, avec les divers transferts de lumière et les effets prismatiques, illuminerait tout le crâne et ferait briller les orbites. </a:t>
            </a:r>
            <a:r>
              <a:rPr lang="fr-FR" dirty="0" err="1">
                <a:latin typeface="Times New Roman" panose="02020603050405020304" pitchFamily="18" charset="0"/>
              </a:rPr>
              <a:t>Dorland</a:t>
            </a:r>
            <a:r>
              <a:rPr lang="fr-FR" dirty="0">
                <a:latin typeface="Times New Roman" panose="02020603050405020304" pitchFamily="18" charset="0"/>
              </a:rPr>
              <a:t> effectua des expériences en utilisant cette technique et signala que le crâne «s'allumait comme s'il était en feu».</a:t>
            </a:r>
            <a:endParaRPr lang="fr-FR" b="0" i="0" dirty="0">
              <a:effectLst/>
              <a:latin typeface="Times New Roman" panose="02020603050405020304" pitchFamily="18" charset="0"/>
            </a:endParaRPr>
          </a:p>
        </p:txBody>
      </p:sp>
      <p:pic>
        <p:nvPicPr>
          <p:cNvPr id="2050" name="Picture 2" descr="Les Cranes de Crist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29500" y="1778000"/>
            <a:ext cx="3822700" cy="305491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05009" y="5103674"/>
            <a:ext cx="11786991" cy="1754326"/>
          </a:xfrm>
          <a:prstGeom prst="rect">
            <a:avLst/>
          </a:prstGeom>
        </p:spPr>
        <p:txBody>
          <a:bodyPr wrap="square">
            <a:spAutoFit/>
          </a:bodyPr>
          <a:lstStyle/>
          <a:p>
            <a:r>
              <a:rPr lang="fr-FR" dirty="0">
                <a:latin typeface="Times New Roman" panose="02020603050405020304" pitchFamily="18" charset="0"/>
              </a:rPr>
              <a:t>Une autre découverte concernant le crâne de cristal révèle la connaissance des poids et des points d'appui. La mâchoire s'adapte précisément sur le crâne grâce à deux alvéoles polies, qui permettent à la mâchoire de se déplacer de haut en bas. Le crâne lui-même peut être équilibré exactement à l'endroit où deux minuscules trous sont percés de chaque côté de sa base, ce qui a probablement déjà servi de support de suspension. L'équilibre est si parfait en ces points que la moindre brise provoque le hochement de tête du crâne, la mâchoire s'ouvrant et se fermant comme contrepoids. L'effet visuel est celui d'un crâne vivant, parlant et articulant.</a:t>
            </a:r>
            <a:endParaRPr lang="fr-FR" dirty="0"/>
          </a:p>
        </p:txBody>
      </p:sp>
    </p:spTree>
    <p:extLst>
      <p:ext uri="{BB962C8B-B14F-4D97-AF65-F5344CB8AC3E}">
        <p14:creationId xmlns:p14="http://schemas.microsoft.com/office/powerpoint/2010/main" val="13763747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crystalinks.com/crystalskullbritis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2021" y="318067"/>
            <a:ext cx="3414951" cy="257544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09668" y="3244334"/>
            <a:ext cx="312906" cy="369332"/>
          </a:xfrm>
          <a:prstGeom prst="rect">
            <a:avLst/>
          </a:prstGeom>
        </p:spPr>
        <p:txBody>
          <a:bodyPr wrap="none">
            <a:spAutoFit/>
          </a:bodyPr>
          <a:lstStyle/>
          <a:p>
            <a:r>
              <a:rPr lang="fr-FR" b="1" dirty="0" smtClean="0">
                <a:solidFill>
                  <a:srgbClr val="222222"/>
                </a:solidFill>
                <a:latin typeface="Arial" panose="020B0604020202020204" pitchFamily="34" charset="0"/>
              </a:rPr>
              <a:t>»</a:t>
            </a:r>
            <a:endParaRPr lang="fr-FR" dirty="0"/>
          </a:p>
        </p:txBody>
      </p:sp>
      <p:sp>
        <p:nvSpPr>
          <p:cNvPr id="4" name="Rectangle 3"/>
          <p:cNvSpPr/>
          <p:nvPr/>
        </p:nvSpPr>
        <p:spPr>
          <a:xfrm>
            <a:off x="571451" y="491588"/>
            <a:ext cx="3044423" cy="369332"/>
          </a:xfrm>
          <a:prstGeom prst="rect">
            <a:avLst/>
          </a:prstGeom>
        </p:spPr>
        <p:txBody>
          <a:bodyPr wrap="none">
            <a:spAutoFit/>
          </a:bodyPr>
          <a:lstStyle/>
          <a:p>
            <a:r>
              <a:rPr lang="fr-FR" b="1" dirty="0">
                <a:latin typeface="Arial" panose="020B0604020202020204" pitchFamily="34" charset="0"/>
              </a:rPr>
              <a:t>Le crâne dit « de </a:t>
            </a:r>
            <a:r>
              <a:rPr lang="fr-FR" b="1" u="sng" dirty="0">
                <a:latin typeface="Arial" panose="020B0604020202020204" pitchFamily="34" charset="0"/>
                <a:hlinkClick r:id="rId3"/>
              </a:rPr>
              <a:t>Londres</a:t>
            </a:r>
            <a:r>
              <a:rPr lang="fr-FR" b="1" dirty="0">
                <a:latin typeface="Arial" panose="020B0604020202020204" pitchFamily="34" charset="0"/>
              </a:rPr>
              <a:t> </a:t>
            </a:r>
            <a:endParaRPr lang="fr-FR" dirty="0"/>
          </a:p>
        </p:txBody>
      </p:sp>
      <p:pic>
        <p:nvPicPr>
          <p:cNvPr id="3076" name="Picture 4" descr="https://upload.wikimedia.org/wikipedia/commons/thumb/a/a7/Crystal_skull_british_museum_random9834672.jpg/800px-Crystal_skull_british_museum_random983467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5173" y="3119073"/>
            <a:ext cx="2976539" cy="36136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67874" y="1001152"/>
            <a:ext cx="6096000" cy="5632311"/>
          </a:xfrm>
          <a:prstGeom prst="rect">
            <a:avLst/>
          </a:prstGeom>
        </p:spPr>
        <p:txBody>
          <a:bodyPr>
            <a:spAutoFit/>
          </a:bodyPr>
          <a:lstStyle/>
          <a:p>
            <a:r>
              <a:rPr lang="fr-FR" dirty="0">
                <a:latin typeface="arial" panose="020B0604020202020204" pitchFamily="34" charset="0"/>
              </a:rPr>
              <a:t>Ce crâne, sculpté dans du quartz brésilien opaque, aurait été vendu, au milieu des années 1890, par l’inévitable antiquaire français Eugène </a:t>
            </a:r>
            <a:r>
              <a:rPr lang="fr-FR" dirty="0" err="1">
                <a:latin typeface="arial" panose="020B0604020202020204" pitchFamily="34" charset="0"/>
              </a:rPr>
              <a:t>Boban</a:t>
            </a:r>
            <a:r>
              <a:rPr lang="fr-FR" dirty="0">
                <a:latin typeface="arial" panose="020B0604020202020204" pitchFamily="34" charset="0"/>
              </a:rPr>
              <a:t>. Ce dernier a affirmé l’avoir acquis auprès d’un mercenaire mexicain, qui l’aurait lui-même trouvé dans une cité maya localisée au Mexique. Ces faits sont, malheureusement, invérifiables.</a:t>
            </a:r>
            <a:r>
              <a:rPr lang="fr-FR" dirty="0"/>
              <a:t/>
            </a:r>
            <a:br>
              <a:rPr lang="fr-FR" dirty="0"/>
            </a:br>
            <a:r>
              <a:rPr lang="fr-FR" dirty="0" err="1">
                <a:latin typeface="arial" panose="020B0604020202020204" pitchFamily="34" charset="0"/>
              </a:rPr>
              <a:t>Boban</a:t>
            </a:r>
            <a:r>
              <a:rPr lang="fr-FR" dirty="0">
                <a:latin typeface="arial" panose="020B0604020202020204" pitchFamily="34" charset="0"/>
              </a:rPr>
              <a:t> a d’abord proposé ce crâne, sans succès, à la </a:t>
            </a:r>
            <a:r>
              <a:rPr lang="fr-FR" dirty="0" err="1">
                <a:latin typeface="arial" panose="020B0604020202020204" pitchFamily="34" charset="0"/>
              </a:rPr>
              <a:t>Smithsonian</a:t>
            </a:r>
            <a:r>
              <a:rPr lang="fr-FR" dirty="0">
                <a:latin typeface="arial" panose="020B0604020202020204" pitchFamily="34" charset="0"/>
              </a:rPr>
              <a:t> Institution de Washington. Il parvient finalement à le vendre au célèbre joaillier </a:t>
            </a:r>
            <a:r>
              <a:rPr lang="fr-FR" dirty="0" err="1">
                <a:latin typeface="arial" panose="020B0604020202020204" pitchFamily="34" charset="0"/>
              </a:rPr>
              <a:t>Tiffany’s</a:t>
            </a:r>
            <a:r>
              <a:rPr lang="fr-FR" dirty="0">
                <a:latin typeface="arial" panose="020B0604020202020204" pitchFamily="34" charset="0"/>
              </a:rPr>
              <a:t>, installé à New York depuis 1837, auquel le British Museum le rachète en 1898 pour l’exposer : il est alors présenté comme un objet précolombien.</a:t>
            </a:r>
            <a:r>
              <a:rPr lang="fr-FR" dirty="0"/>
              <a:t/>
            </a:r>
            <a:br>
              <a:rPr lang="fr-FR" dirty="0"/>
            </a:br>
            <a:r>
              <a:rPr lang="fr-FR" dirty="0">
                <a:latin typeface="arial" panose="020B0604020202020204" pitchFamily="34" charset="0"/>
              </a:rPr>
              <a:t>Jusqu’en 2004 où des experts décèlent des traces d’outil métallique, matériel qui était totalement inconnu des sociétés sud-américaines de l’époque (voir encadré). Le British Museum a immédiatement rédigé un nouveau texte sur l’étiquette de présentation : « Ce crâne de cristal date de la fin du XIXe siècle. Il était auparavant considéré comme aztèque, mais de récentes recherches prouvent qu’il est d’origine européenne. »</a:t>
            </a:r>
            <a:endParaRPr lang="fr-FR" dirty="0"/>
          </a:p>
        </p:txBody>
      </p:sp>
      <p:sp>
        <p:nvSpPr>
          <p:cNvPr id="2" name="Rectangle 1"/>
          <p:cNvSpPr/>
          <p:nvPr/>
        </p:nvSpPr>
        <p:spPr>
          <a:xfrm>
            <a:off x="7009870" y="368020"/>
            <a:ext cx="1495303" cy="1323439"/>
          </a:xfrm>
          <a:prstGeom prst="rect">
            <a:avLst/>
          </a:prstGeom>
        </p:spPr>
        <p:txBody>
          <a:bodyPr wrap="square">
            <a:spAutoFit/>
          </a:bodyPr>
          <a:lstStyle/>
          <a:p>
            <a:r>
              <a:rPr lang="fr-FR" sz="8000" dirty="0" smtClean="0">
                <a:solidFill>
                  <a:srgbClr val="FF0000"/>
                </a:solidFill>
              </a:rPr>
              <a:t>2</a:t>
            </a:r>
            <a:endParaRPr lang="fr-FR" sz="8000" dirty="0">
              <a:solidFill>
                <a:srgbClr val="FF0000"/>
              </a:solidFill>
            </a:endParaRPr>
          </a:p>
        </p:txBody>
      </p:sp>
      <p:sp>
        <p:nvSpPr>
          <p:cNvPr id="5" name="Rectangle 4"/>
          <p:cNvSpPr/>
          <p:nvPr/>
        </p:nvSpPr>
        <p:spPr>
          <a:xfrm>
            <a:off x="7009870" y="1619573"/>
            <a:ext cx="1251206" cy="369332"/>
          </a:xfrm>
          <a:prstGeom prst="rect">
            <a:avLst/>
          </a:prstGeom>
        </p:spPr>
        <p:txBody>
          <a:bodyPr wrap="square">
            <a:spAutoFit/>
          </a:bodyPr>
          <a:lstStyle/>
          <a:p>
            <a:r>
              <a:rPr lang="fr-FR" dirty="0">
                <a:solidFill>
                  <a:srgbClr val="FF0000"/>
                </a:solidFill>
              </a:rPr>
              <a:t>FAUX</a:t>
            </a:r>
          </a:p>
        </p:txBody>
      </p:sp>
    </p:spTree>
    <p:extLst>
      <p:ext uri="{BB962C8B-B14F-4D97-AF65-F5344CB8AC3E}">
        <p14:creationId xmlns:p14="http://schemas.microsoft.com/office/powerpoint/2010/main" val="29483688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s://upload.wikimedia.org/wikipedia/commons/thumb/1/14/Crystal_skull_in_Mus%C3%A9e_du_quai_Branly%2C_Paris.jpg/1024px-Crystal_skull_in_Mus%C3%A9e_du_quai_Branly%2C_Par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3909" y="1315233"/>
            <a:ext cx="5218091" cy="42234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18418" y="375874"/>
            <a:ext cx="5117619" cy="369332"/>
          </a:xfrm>
          <a:prstGeom prst="rect">
            <a:avLst/>
          </a:prstGeom>
        </p:spPr>
        <p:txBody>
          <a:bodyPr wrap="none">
            <a:spAutoFit/>
          </a:bodyPr>
          <a:lstStyle/>
          <a:p>
            <a:r>
              <a:rPr lang="fr-FR" dirty="0">
                <a:latin typeface="Arial" panose="020B0604020202020204" pitchFamily="34" charset="0"/>
              </a:rPr>
              <a:t>Crâne de cristal au </a:t>
            </a:r>
            <a:r>
              <a:rPr lang="fr-FR" dirty="0">
                <a:latin typeface="Arial" panose="020B0604020202020204" pitchFamily="34" charset="0"/>
                <a:hlinkClick r:id="rId3" tooltip="Musée du quai Branly"/>
              </a:rPr>
              <a:t>Musée du quai Branly</a:t>
            </a:r>
            <a:r>
              <a:rPr lang="fr-FR" dirty="0">
                <a:latin typeface="Arial" panose="020B0604020202020204" pitchFamily="34" charset="0"/>
              </a:rPr>
              <a:t>, Paris</a:t>
            </a:r>
            <a:r>
              <a:rPr lang="fr-FR" dirty="0">
                <a:solidFill>
                  <a:srgbClr val="222222"/>
                </a:solidFill>
                <a:latin typeface="Arial" panose="020B0604020202020204" pitchFamily="34" charset="0"/>
              </a:rPr>
              <a:t>.</a:t>
            </a:r>
            <a:endParaRPr lang="fr-FR" dirty="0"/>
          </a:p>
        </p:txBody>
      </p:sp>
      <p:sp>
        <p:nvSpPr>
          <p:cNvPr id="3" name="Rectangle 2"/>
          <p:cNvSpPr/>
          <p:nvPr/>
        </p:nvSpPr>
        <p:spPr>
          <a:xfrm>
            <a:off x="518418" y="876822"/>
            <a:ext cx="6096000" cy="5632311"/>
          </a:xfrm>
          <a:prstGeom prst="rect">
            <a:avLst/>
          </a:prstGeom>
        </p:spPr>
        <p:txBody>
          <a:bodyPr>
            <a:spAutoFit/>
          </a:bodyPr>
          <a:lstStyle/>
          <a:p>
            <a:pPr lvl="0" defTabSz="914400" eaLnBrk="0" fontAlgn="base" hangingPunct="0">
              <a:spcBef>
                <a:spcPct val="0"/>
              </a:spcBef>
              <a:spcAft>
                <a:spcPct val="0"/>
              </a:spcAft>
            </a:pPr>
            <a:r>
              <a:rPr lang="fr-FR" dirty="0"/>
              <a:t>Ce crâne de cristal ressemble beaucoup à celui d’Anna Mitchell-</a:t>
            </a:r>
            <a:r>
              <a:rPr lang="fr-FR" dirty="0" err="1"/>
              <a:t>Hedges</a:t>
            </a:r>
            <a:r>
              <a:rPr lang="fr-FR" dirty="0"/>
              <a:t>. Seule différence : sa mâchoire n’est pas séparée du reste du crâne. Mesurant 11 cm de haut et pesant 2,8 kg, translucide et en un seul bloc, il possède au sommet un orifice destiné probablement à recevoir un crucifix, comme le crâne possédé par Norma </a:t>
            </a:r>
            <a:r>
              <a:rPr lang="fr-FR" dirty="0" err="1"/>
              <a:t>Redo</a:t>
            </a:r>
            <a:r>
              <a:rPr lang="fr-FR" dirty="0"/>
              <a:t>.</a:t>
            </a:r>
            <a:br>
              <a:rPr lang="fr-FR" dirty="0"/>
            </a:br>
            <a:r>
              <a:rPr lang="fr-FR" dirty="0"/>
              <a:t>Après avoir longtemps été considéré comme un </a:t>
            </a:r>
            <a:r>
              <a:rPr lang="fr-FR" dirty="0" smtClean="0"/>
              <a:t>chef-d'œuvre </a:t>
            </a:r>
            <a:r>
              <a:rPr lang="fr-FR" dirty="0"/>
              <a:t>aztèque représentant le dieu de la mort </a:t>
            </a:r>
            <a:r>
              <a:rPr lang="fr-FR" dirty="0" err="1"/>
              <a:t>Mictecacihuatl</a:t>
            </a:r>
            <a:r>
              <a:rPr lang="fr-FR" dirty="0"/>
              <a:t>, il est aujourd’hui considéré comme un modèle fabriqué au XIXe siècle en Allemagne à partir de quartz brésilien et passé entre les mains de l’antiquaire français Eugène </a:t>
            </a:r>
            <a:r>
              <a:rPr lang="fr-FR" dirty="0" err="1"/>
              <a:t>Boban</a:t>
            </a:r>
            <a:r>
              <a:rPr lang="fr-FR" dirty="0"/>
              <a:t>, dont le nom véritable était André Eugène </a:t>
            </a:r>
            <a:r>
              <a:rPr lang="fr-FR" dirty="0" err="1"/>
              <a:t>Boban-Duvergé</a:t>
            </a:r>
            <a:r>
              <a:rPr lang="fr-FR" dirty="0"/>
              <a:t> (1834-1908).</a:t>
            </a:r>
            <a:br>
              <a:rPr lang="fr-FR" dirty="0"/>
            </a:br>
            <a:r>
              <a:rPr lang="fr-FR" dirty="0"/>
              <a:t>Beaucoup de pièces précolombiennes (vraies ou fausses !) vendues en France dans la deuxième moitié du XIXe siècle ont transité, en effet, par lui. Ainsi, en 1875, </a:t>
            </a:r>
            <a:r>
              <a:rPr lang="fr-FR" dirty="0" err="1"/>
              <a:t>Boban</a:t>
            </a:r>
            <a:r>
              <a:rPr lang="fr-FR" dirty="0"/>
              <a:t> a vendu près de 2 000 objets (dont ce crâne de cristal) à l’explorateur Alphonse </a:t>
            </a:r>
            <a:r>
              <a:rPr lang="fr-FR" dirty="0" err="1"/>
              <a:t>Pinart</a:t>
            </a:r>
            <a:r>
              <a:rPr lang="fr-FR" dirty="0"/>
              <a:t>, qui les céda en 1878 au musée d’Ethnographie du Trocadéro, devenu musée de l’Homme, puis musée du quai Branly où il réside toujours. À noter que ce fut le premier crâne de cristal à entrer dans un musée</a:t>
            </a:r>
            <a:endParaRPr lang="fr-FR" altLang="fr-FR" dirty="0">
              <a:latin typeface="Times New Roman" panose="02020603050405020304" pitchFamily="18" charset="0"/>
              <a:cs typeface="Times New Roman" panose="02020603050405020304" pitchFamily="18" charset="0"/>
            </a:endParaRPr>
          </a:p>
        </p:txBody>
      </p:sp>
      <p:sp>
        <p:nvSpPr>
          <p:cNvPr id="4" name="Rectangle 3"/>
          <p:cNvSpPr/>
          <p:nvPr/>
        </p:nvSpPr>
        <p:spPr>
          <a:xfrm>
            <a:off x="6973909" y="375874"/>
            <a:ext cx="1382569" cy="1323439"/>
          </a:xfrm>
          <a:prstGeom prst="rect">
            <a:avLst/>
          </a:prstGeom>
        </p:spPr>
        <p:txBody>
          <a:bodyPr wrap="square">
            <a:spAutoFit/>
          </a:bodyPr>
          <a:lstStyle/>
          <a:p>
            <a:r>
              <a:rPr lang="fr-FR" sz="8000" dirty="0" smtClean="0">
                <a:solidFill>
                  <a:srgbClr val="FF0000"/>
                </a:solidFill>
              </a:rPr>
              <a:t>3</a:t>
            </a:r>
            <a:endParaRPr lang="fr-FR" sz="8000" dirty="0">
              <a:solidFill>
                <a:srgbClr val="FF0000"/>
              </a:solidFill>
            </a:endParaRPr>
          </a:p>
        </p:txBody>
      </p:sp>
      <p:sp>
        <p:nvSpPr>
          <p:cNvPr id="5" name="Rectangle 4"/>
          <p:cNvSpPr/>
          <p:nvPr/>
        </p:nvSpPr>
        <p:spPr>
          <a:xfrm>
            <a:off x="6990521" y="1699313"/>
            <a:ext cx="674672" cy="369332"/>
          </a:xfrm>
          <a:prstGeom prst="rect">
            <a:avLst/>
          </a:prstGeom>
        </p:spPr>
        <p:txBody>
          <a:bodyPr wrap="none">
            <a:spAutoFit/>
          </a:bodyPr>
          <a:lstStyle/>
          <a:p>
            <a:r>
              <a:rPr lang="fr-FR" dirty="0">
                <a:solidFill>
                  <a:srgbClr val="FF0000"/>
                </a:solidFill>
              </a:rPr>
              <a:t>FAUX</a:t>
            </a:r>
          </a:p>
        </p:txBody>
      </p:sp>
    </p:spTree>
    <p:extLst>
      <p:ext uri="{BB962C8B-B14F-4D97-AF65-F5344CB8AC3E}">
        <p14:creationId xmlns:p14="http://schemas.microsoft.com/office/powerpoint/2010/main" val="30417919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Boba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9480" y="1085698"/>
            <a:ext cx="3399298" cy="5112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93107" y="976451"/>
            <a:ext cx="6096000" cy="4955203"/>
          </a:xfrm>
          <a:prstGeom prst="rect">
            <a:avLst/>
          </a:prstGeom>
        </p:spPr>
        <p:txBody>
          <a:bodyPr>
            <a:spAutoFit/>
          </a:bodyPr>
          <a:lstStyle/>
          <a:p>
            <a:pPr lvl="0" defTabSz="914400" eaLnBrk="0" fontAlgn="base" hangingPunct="0">
              <a:spcBef>
                <a:spcPct val="0"/>
              </a:spcBef>
              <a:spcAft>
                <a:spcPct val="0"/>
              </a:spcAft>
            </a:pPr>
            <a:r>
              <a:rPr lang="fr-FR" altLang="fr-FR" b="1" dirty="0">
                <a:latin typeface="Arial" panose="020B0604020202020204" pitchFamily="34" charset="0"/>
                <a:cs typeface="Arial" panose="020B0604020202020204" pitchFamily="34" charset="0"/>
              </a:rPr>
              <a:t>Eugène </a:t>
            </a:r>
            <a:r>
              <a:rPr lang="fr-FR" altLang="fr-FR" b="1" dirty="0" err="1">
                <a:latin typeface="Arial" panose="020B0604020202020204" pitchFamily="34" charset="0"/>
                <a:cs typeface="Arial" panose="020B0604020202020204" pitchFamily="34" charset="0"/>
              </a:rPr>
              <a:t>Boban</a:t>
            </a:r>
            <a:r>
              <a:rPr lang="fr-FR" altLang="fr-FR" dirty="0">
                <a:latin typeface="Arial" panose="020B0604020202020204" pitchFamily="34" charset="0"/>
                <a:cs typeface="Arial" panose="020B0604020202020204" pitchFamily="34" charset="0"/>
              </a:rPr>
              <a:t>, ou </a:t>
            </a:r>
            <a:r>
              <a:rPr lang="fr-FR" altLang="fr-FR" b="1" dirty="0">
                <a:latin typeface="Arial" panose="020B0604020202020204" pitchFamily="34" charset="0"/>
                <a:cs typeface="Arial" panose="020B0604020202020204" pitchFamily="34" charset="0"/>
              </a:rPr>
              <a:t>André Eugène </a:t>
            </a:r>
            <a:r>
              <a:rPr lang="fr-FR" altLang="fr-FR" b="1" dirty="0" err="1">
                <a:latin typeface="Arial" panose="020B0604020202020204" pitchFamily="34" charset="0"/>
                <a:cs typeface="Arial" panose="020B0604020202020204" pitchFamily="34" charset="0"/>
              </a:rPr>
              <a:t>Boban-Duvergé</a:t>
            </a:r>
            <a:r>
              <a:rPr lang="fr-FR" altLang="fr-FR" dirty="0">
                <a:latin typeface="Arial" panose="020B0604020202020204" pitchFamily="34" charset="0"/>
                <a:cs typeface="Arial" panose="020B0604020202020204" pitchFamily="34" charset="0"/>
              </a:rPr>
              <a:t> (11 mars 1834 à Paris 10ème - 2 mai 1908 à Paris 14ème)</a:t>
            </a:r>
            <a:r>
              <a:rPr lang="fr-FR" altLang="fr-FR" sz="9600" baseline="30000" dirty="0">
                <a:latin typeface="Arial" panose="020B0604020202020204" pitchFamily="34" charset="0"/>
                <a:cs typeface="Arial" panose="020B0604020202020204" pitchFamily="34" charset="0"/>
              </a:rPr>
              <a:t> </a:t>
            </a:r>
            <a:r>
              <a:rPr lang="fr-FR" altLang="fr-FR" dirty="0">
                <a:latin typeface="Arial" panose="020B0604020202020204" pitchFamily="34" charset="0"/>
                <a:cs typeface="Arial" panose="020B0604020202020204" pitchFamily="34" charset="0"/>
              </a:rPr>
              <a:t>était un antiquaire français spécialisé dans les antiquités </a:t>
            </a:r>
            <a:r>
              <a:rPr lang="fr-FR" altLang="fr-FR" dirty="0">
                <a:latin typeface="Arial" panose="020B0604020202020204" pitchFamily="34" charset="0"/>
                <a:cs typeface="Arial" panose="020B0604020202020204" pitchFamily="34" charset="0"/>
                <a:hlinkClick r:id="rId4" tooltip="Précolombien"/>
              </a:rPr>
              <a:t>précolombiennes</a:t>
            </a:r>
            <a:r>
              <a:rPr lang="fr-FR" altLang="fr-FR" dirty="0">
                <a:latin typeface="Arial" panose="020B0604020202020204" pitchFamily="34" charset="0"/>
                <a:cs typeface="Arial" panose="020B0604020202020204" pitchFamily="34" charset="0"/>
              </a:rPr>
              <a:t> </a:t>
            </a:r>
            <a:r>
              <a:rPr lang="fr-FR" altLang="fr-FR" dirty="0" smtClean="0">
                <a:latin typeface="Arial" panose="020B0604020202020204" pitchFamily="34" charset="0"/>
                <a:cs typeface="Arial" panose="020B0604020202020204" pitchFamily="34" charset="0"/>
                <a:hlinkClick r:id="rId5" tooltip="Mésoaméricain"/>
              </a:rPr>
              <a:t>mésoaméricaines</a:t>
            </a:r>
            <a:r>
              <a:rPr lang="fr-FR" altLang="fr-FR" dirty="0" smtClean="0">
                <a:latin typeface="Arial" panose="020B0604020202020204" pitchFamily="34" charset="0"/>
                <a:cs typeface="Arial" panose="020B0604020202020204" pitchFamily="34" charset="0"/>
              </a:rPr>
              <a:t> durant </a:t>
            </a:r>
            <a:r>
              <a:rPr lang="fr-FR" altLang="fr-FR" dirty="0">
                <a:latin typeface="Arial" panose="020B0604020202020204" pitchFamily="34" charset="0"/>
                <a:cs typeface="Arial" panose="020B0604020202020204" pitchFamily="34" charset="0"/>
              </a:rPr>
              <a:t>une période charnière qui vit le développement de nombreux musées et collections ethnographiques, dont le </a:t>
            </a:r>
            <a:r>
              <a:rPr lang="fr-FR" altLang="fr-FR" dirty="0">
                <a:latin typeface="Arial" panose="020B0604020202020204" pitchFamily="34" charset="0"/>
                <a:cs typeface="Arial" panose="020B0604020202020204" pitchFamily="34" charset="0"/>
                <a:hlinkClick r:id="rId6" tooltip="Musée d’Ethnographie du Trocadéro"/>
              </a:rPr>
              <a:t>Musée d’Ethnographie du Trocadéro</a:t>
            </a:r>
            <a:r>
              <a:rPr lang="fr-FR" altLang="fr-FR" dirty="0">
                <a:latin typeface="Arial" panose="020B0604020202020204" pitchFamily="34" charset="0"/>
                <a:cs typeface="Arial" panose="020B0604020202020204" pitchFamily="34" charset="0"/>
              </a:rPr>
              <a:t>. Sollicité comme expert aussi bien par l’État que par les collectionneurs, les américanistes et les conservateurs, il fut de 1860 à 1890 environ le principal vendeur d’antiquités américaines ; de nombreuses pièces acquises dans la deuxième moitié du </a:t>
            </a:r>
            <a:r>
              <a:rPr lang="fr-FR" altLang="fr-FR" sz="1400" dirty="0" err="1"/>
              <a:t>xix</a:t>
            </a:r>
            <a:r>
              <a:rPr lang="fr-FR" altLang="fr-FR" sz="800" baseline="30000" dirty="0" err="1">
                <a:latin typeface="Arial" panose="020B0604020202020204" pitchFamily="34" charset="0"/>
              </a:rPr>
              <a:t>e</a:t>
            </a:r>
            <a:r>
              <a:rPr lang="fr-FR" altLang="fr-FR" dirty="0">
                <a:latin typeface="Arial" panose="020B0604020202020204" pitchFamily="34" charset="0"/>
                <a:cs typeface="Arial" panose="020B0604020202020204" pitchFamily="34" charset="0"/>
              </a:rPr>
              <a:t> siècle sont passées entre ses mains. Parmi elles se sont glissées, à son insu ou avec sa complicité, quelques imitations, dont les mythiques </a:t>
            </a:r>
            <a:r>
              <a:rPr lang="fr-FR" altLang="fr-FR" dirty="0">
                <a:latin typeface="Arial" panose="020B0604020202020204" pitchFamily="34" charset="0"/>
                <a:cs typeface="Arial" panose="020B0604020202020204" pitchFamily="34" charset="0"/>
                <a:hlinkClick r:id="rId7" tooltip="Crânes de cristal"/>
              </a:rPr>
              <a:t>crânes de cristal</a:t>
            </a:r>
            <a:r>
              <a:rPr lang="fr-FR" altLang="fr-FR" dirty="0">
                <a:latin typeface="Arial" panose="020B0604020202020204" pitchFamily="34" charset="0"/>
                <a:cs typeface="Arial" panose="020B0604020202020204" pitchFamily="34" charset="0"/>
              </a:rPr>
              <a:t> de Paris et de Londres</a:t>
            </a:r>
            <a:r>
              <a:rPr lang="fr-FR" altLang="fr-FR" sz="1400" dirty="0"/>
              <a:t> </a:t>
            </a:r>
            <a:endParaRPr lang="fr-FR" altLang="fr-FR" sz="4000" dirty="0">
              <a:latin typeface="Arial" panose="020B0604020202020204" pitchFamily="34" charset="0"/>
            </a:endParaRPr>
          </a:p>
        </p:txBody>
      </p:sp>
    </p:spTree>
    <p:extLst>
      <p:ext uri="{BB962C8B-B14F-4D97-AF65-F5344CB8AC3E}">
        <p14:creationId xmlns:p14="http://schemas.microsoft.com/office/powerpoint/2010/main" val="3670774994"/>
      </p:ext>
    </p:extLst>
  </p:cSld>
  <p:clrMapOvr>
    <a:masterClrMapping/>
  </p:clrMapOvr>
  <mc:AlternateContent xmlns:mc="http://schemas.openxmlformats.org/markup-compatibility/2006">
    <mc:Choice xmlns:p14="http://schemas.microsoft.com/office/powerpoint/2010/main" Requires="p14">
      <p:transition spd="slow" p14:dur="2000">
        <p:sndAc>
          <p:stSnd>
            <p:snd r:embed="rId2" name="Vangelis - Vangelis Main Theme (From Chariots of Fire).wav"/>
          </p:stSnd>
        </p:sndAc>
      </p:transition>
    </mc:Choice>
    <mc:Fallback>
      <p:transition spd="slow">
        <p:sndAc>
          <p:stSnd>
            <p:snd r:embed="rId2" name="Vangelis - Vangelis Main Theme (From Chariots of Fire).wav"/>
          </p:stSnd>
        </p:sndAc>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RÃ©sultat de recherche d'images pour &quot;les cranes de cristal de la smithsonian&quot;"/>
          <p:cNvPicPr>
            <a:picLocks noChangeAspect="1" noChangeArrowheads="1"/>
          </p:cNvPicPr>
          <p:nvPr/>
        </p:nvPicPr>
        <p:blipFill rotWithShape="1">
          <a:blip r:embed="rId2">
            <a:extLst>
              <a:ext uri="{28A0092B-C50C-407E-A947-70E740481C1C}">
                <a14:useLocalDpi xmlns:a14="http://schemas.microsoft.com/office/drawing/2010/main" val="0"/>
              </a:ext>
            </a:extLst>
          </a:blip>
          <a:srcRect l="18561" r="9150"/>
          <a:stretch/>
        </p:blipFill>
        <p:spPr bwMode="auto">
          <a:xfrm>
            <a:off x="8642959" y="1936007"/>
            <a:ext cx="3394554" cy="31242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181578" y="404954"/>
            <a:ext cx="2743199" cy="923330"/>
          </a:xfrm>
          <a:prstGeom prst="rect">
            <a:avLst/>
          </a:prstGeom>
        </p:spPr>
        <p:txBody>
          <a:bodyPr wrap="square">
            <a:spAutoFit/>
          </a:bodyPr>
          <a:lstStyle/>
          <a:p>
            <a:r>
              <a:rPr lang="fr-FR" b="1" dirty="0">
                <a:latin typeface="arial" panose="020B0604020202020204" pitchFamily="34" charset="0"/>
              </a:rPr>
              <a:t>Le crâne de la </a:t>
            </a:r>
            <a:r>
              <a:rPr lang="fr-FR" b="1" dirty="0" err="1">
                <a:latin typeface="arial" panose="020B0604020202020204" pitchFamily="34" charset="0"/>
              </a:rPr>
              <a:t>Smithsonian</a:t>
            </a:r>
            <a:r>
              <a:rPr lang="fr-FR" b="1" dirty="0">
                <a:latin typeface="arial" panose="020B0604020202020204" pitchFamily="34" charset="0"/>
              </a:rPr>
              <a:t> Institution (Washington)</a:t>
            </a:r>
            <a:endParaRPr lang="fr-FR" b="1" i="0" dirty="0">
              <a:effectLst/>
              <a:latin typeface="arial" panose="020B0604020202020204" pitchFamily="34" charset="0"/>
            </a:endParaRPr>
          </a:p>
        </p:txBody>
      </p:sp>
      <p:sp>
        <p:nvSpPr>
          <p:cNvPr id="6" name="Rectangle 5"/>
          <p:cNvSpPr/>
          <p:nvPr/>
        </p:nvSpPr>
        <p:spPr>
          <a:xfrm>
            <a:off x="150312" y="404954"/>
            <a:ext cx="8693063" cy="6186309"/>
          </a:xfrm>
          <a:prstGeom prst="rect">
            <a:avLst/>
          </a:prstGeom>
        </p:spPr>
        <p:txBody>
          <a:bodyPr wrap="square">
            <a:spAutoFit/>
          </a:bodyPr>
          <a:lstStyle/>
          <a:p>
            <a:r>
              <a:rPr lang="fr-FR" dirty="0">
                <a:latin typeface="arial" panose="020B0604020202020204" pitchFamily="34" charset="0"/>
              </a:rPr>
              <a:t>Ce crâne a une histoire étonnante : un jour de 1990, la </a:t>
            </a:r>
            <a:r>
              <a:rPr lang="fr-FR" dirty="0" err="1">
                <a:latin typeface="arial" panose="020B0604020202020204" pitchFamily="34" charset="0"/>
              </a:rPr>
              <a:t>Smithsonian</a:t>
            </a:r>
            <a:r>
              <a:rPr lang="fr-FR" dirty="0">
                <a:latin typeface="arial" panose="020B0604020202020204" pitchFamily="34" charset="0"/>
              </a:rPr>
              <a:t> Institution, établissement de recherche scientifique situé à Washington et géré par le gouvernement américain, reçoit un colis contenant un crâne accompagné d’une carte de visite : « Ce crâne aztèque en cristal, qui aurait appartenu au président mexicain </a:t>
            </a:r>
            <a:r>
              <a:rPr lang="fr-FR" dirty="0" err="1">
                <a:latin typeface="arial" panose="020B0604020202020204" pitchFamily="34" charset="0"/>
              </a:rPr>
              <a:t>Porfirio</a:t>
            </a:r>
            <a:r>
              <a:rPr lang="fr-FR" dirty="0">
                <a:latin typeface="arial" panose="020B0604020202020204" pitchFamily="34" charset="0"/>
              </a:rPr>
              <a:t> Diaz, a été acheté à Mexico en 1960. Je l’offre sans contrepartie à la </a:t>
            </a:r>
            <a:r>
              <a:rPr lang="fr-FR" dirty="0" err="1">
                <a:latin typeface="arial" panose="020B0604020202020204" pitchFamily="34" charset="0"/>
              </a:rPr>
              <a:t>Smithsonian</a:t>
            </a:r>
            <a:r>
              <a:rPr lang="fr-FR" dirty="0">
                <a:latin typeface="arial" panose="020B0604020202020204" pitchFamily="34" charset="0"/>
              </a:rPr>
              <a:t> Institution. Je souhaite, bien entendu, rester anonyme. » Si ce crâne a réellement appartenu au dirigeant mexicain, qui vécut entre 1830 et 1915, il est donc âgé d’un siècle au minimum.</a:t>
            </a:r>
            <a:r>
              <a:rPr lang="fr-FR" dirty="0"/>
              <a:t/>
            </a:r>
            <a:br>
              <a:rPr lang="fr-FR" dirty="0"/>
            </a:br>
            <a:r>
              <a:rPr lang="fr-FR" dirty="0">
                <a:latin typeface="arial" panose="020B0604020202020204" pitchFamily="34" charset="0"/>
              </a:rPr>
              <a:t>Sa caractéristique est d’être le plus grand des crânes connus : il mesure, en effet, 25 cm de haut et pèse 14 kg ! Il n’est pas transparent, mais translucide et trouble. Sa mâchoire inférieure n’est pas séparée du crâne.</a:t>
            </a:r>
            <a:r>
              <a:rPr lang="fr-FR" dirty="0"/>
              <a:t/>
            </a:r>
            <a:br>
              <a:rPr lang="fr-FR" dirty="0"/>
            </a:br>
            <a:r>
              <a:rPr lang="fr-FR" dirty="0">
                <a:latin typeface="arial" panose="020B0604020202020204" pitchFamily="34" charset="0"/>
              </a:rPr>
              <a:t>Il a été soumis à diverses expertises scientifiques effectuées, d’un côté, par Jane Walsh (voir encadré) et, de l’autre, par Margaret Sax, spécialiste de l’analyse d’usure au British Museum de Londres, et Ian </a:t>
            </a:r>
            <a:r>
              <a:rPr lang="fr-FR" dirty="0" err="1">
                <a:latin typeface="arial" panose="020B0604020202020204" pitchFamily="34" charset="0"/>
              </a:rPr>
              <a:t>Freestone</a:t>
            </a:r>
            <a:r>
              <a:rPr lang="fr-FR" dirty="0">
                <a:latin typeface="arial" panose="020B0604020202020204" pitchFamily="34" charset="0"/>
              </a:rPr>
              <a:t>, professeur à l’Université de Cardiff. Ces derniers ont détecté, au moyen d’un microscope électronique, des traces de disque de cuivre ou d’acier ayant permis de polir ce crâne. L’artisan a dû également utiliser un abrasif afin de faciliter son travail : des particules de carborundum ont, en effet, été trouvées grâce à une analyse aux rayons X. Or, le carborundum est un abrasif de synthèse relativement récent puisqu’il n’a été inventé qu’en 1893 par le chimiste américain Edward </a:t>
            </a:r>
            <a:r>
              <a:rPr lang="fr-FR" dirty="0" err="1">
                <a:latin typeface="arial" panose="020B0604020202020204" pitchFamily="34" charset="0"/>
              </a:rPr>
              <a:t>Goodrich</a:t>
            </a:r>
            <a:r>
              <a:rPr lang="fr-FR" dirty="0">
                <a:latin typeface="arial" panose="020B0604020202020204" pitchFamily="34" charset="0"/>
              </a:rPr>
              <a:t> Acheson. Ce crâne appartenait-il aussi à Eugène </a:t>
            </a:r>
            <a:r>
              <a:rPr lang="fr-FR" dirty="0" err="1">
                <a:latin typeface="arial" panose="020B0604020202020204" pitchFamily="34" charset="0"/>
              </a:rPr>
              <a:t>Boban</a:t>
            </a:r>
            <a:r>
              <a:rPr lang="fr-FR" dirty="0">
                <a:latin typeface="arial" panose="020B0604020202020204" pitchFamily="34" charset="0"/>
              </a:rPr>
              <a:t> ? C’est possible car, à cette époque, Eugène </a:t>
            </a:r>
            <a:r>
              <a:rPr lang="fr-FR" dirty="0" err="1">
                <a:latin typeface="arial" panose="020B0604020202020204" pitchFamily="34" charset="0"/>
              </a:rPr>
              <a:t>Boban</a:t>
            </a:r>
            <a:r>
              <a:rPr lang="fr-FR" dirty="0">
                <a:latin typeface="arial" panose="020B0604020202020204" pitchFamily="34" charset="0"/>
              </a:rPr>
              <a:t> était alors en pleine activité, puisqu’il n’est mort qu’en 1908.</a:t>
            </a:r>
            <a:endParaRPr lang="fr-FR" dirty="0"/>
          </a:p>
        </p:txBody>
      </p:sp>
      <p:sp>
        <p:nvSpPr>
          <p:cNvPr id="2" name="Rectangle 1"/>
          <p:cNvSpPr/>
          <p:nvPr/>
        </p:nvSpPr>
        <p:spPr>
          <a:xfrm>
            <a:off x="8356815" y="404952"/>
            <a:ext cx="973120" cy="1323439"/>
          </a:xfrm>
          <a:prstGeom prst="rect">
            <a:avLst/>
          </a:prstGeom>
        </p:spPr>
        <p:txBody>
          <a:bodyPr wrap="square">
            <a:spAutoFit/>
          </a:bodyPr>
          <a:lstStyle/>
          <a:p>
            <a:r>
              <a:rPr lang="fr-FR" sz="8000" dirty="0" smtClean="0">
                <a:solidFill>
                  <a:srgbClr val="FF0000"/>
                </a:solidFill>
              </a:rPr>
              <a:t>4</a:t>
            </a:r>
            <a:endParaRPr lang="fr-FR" sz="8000" dirty="0">
              <a:solidFill>
                <a:srgbClr val="FF0000"/>
              </a:solidFill>
            </a:endParaRPr>
          </a:p>
        </p:txBody>
      </p:sp>
      <p:sp>
        <p:nvSpPr>
          <p:cNvPr id="3" name="Rectangle 2"/>
          <p:cNvSpPr/>
          <p:nvPr/>
        </p:nvSpPr>
        <p:spPr>
          <a:xfrm>
            <a:off x="8749319" y="1359059"/>
            <a:ext cx="674672" cy="369332"/>
          </a:xfrm>
          <a:prstGeom prst="rect">
            <a:avLst/>
          </a:prstGeom>
        </p:spPr>
        <p:txBody>
          <a:bodyPr wrap="none">
            <a:spAutoFit/>
          </a:bodyPr>
          <a:lstStyle/>
          <a:p>
            <a:r>
              <a:rPr lang="fr-FR" dirty="0">
                <a:solidFill>
                  <a:srgbClr val="FF0000"/>
                </a:solidFill>
              </a:rPr>
              <a:t>FAUX</a:t>
            </a:r>
          </a:p>
        </p:txBody>
      </p:sp>
    </p:spTree>
    <p:extLst>
      <p:ext uri="{BB962C8B-B14F-4D97-AF65-F5344CB8AC3E}">
        <p14:creationId xmlns:p14="http://schemas.microsoft.com/office/powerpoint/2010/main" val="36433367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Ã©sultat de recherche d'images pour &quot;Le crÃ¢ne de la Smithsonian Institution Ã  Washingto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138" y="587049"/>
            <a:ext cx="10219423" cy="586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50455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Ã©sultat de recherche d'images pour &quot;Le crÃ¢ne Â« Sha Na Ra&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9249" y="4019615"/>
            <a:ext cx="2860856" cy="262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7222" y="2458449"/>
            <a:ext cx="6096000" cy="3970318"/>
          </a:xfrm>
          <a:prstGeom prst="rect">
            <a:avLst/>
          </a:prstGeom>
        </p:spPr>
        <p:txBody>
          <a:bodyPr>
            <a:spAutoFit/>
          </a:bodyPr>
          <a:lstStyle/>
          <a:p>
            <a:r>
              <a:rPr lang="fr-FR" dirty="0">
                <a:latin typeface="arial" panose="020B0604020202020204" pitchFamily="34" charset="0"/>
              </a:rPr>
              <a:t>Nick </a:t>
            </a:r>
            <a:r>
              <a:rPr lang="fr-FR" dirty="0" err="1">
                <a:latin typeface="arial" panose="020B0604020202020204" pitchFamily="34" charset="0"/>
              </a:rPr>
              <a:t>Nocerino</a:t>
            </a:r>
            <a:r>
              <a:rPr lang="fr-FR" dirty="0">
                <a:latin typeface="arial" panose="020B0604020202020204" pitchFamily="34" charset="0"/>
              </a:rPr>
              <a:t>, décédé en 2004, était un étrange personnage : il se disait maître chaman et guérisseur, intéressé par l’occultisme et la magie blanche (</a:t>
            </a:r>
            <a:r>
              <a:rPr lang="fr-FR" dirty="0" err="1">
                <a:latin typeface="arial" panose="020B0604020202020204" pitchFamily="34" charset="0"/>
              </a:rPr>
              <a:t>Wicca</a:t>
            </a:r>
            <a:r>
              <a:rPr lang="fr-FR" dirty="0">
                <a:latin typeface="arial" panose="020B0604020202020204" pitchFamily="34" charset="0"/>
              </a:rPr>
              <a:t>).</a:t>
            </a:r>
            <a:r>
              <a:rPr lang="fr-FR" dirty="0"/>
              <a:t/>
            </a:r>
            <a:br>
              <a:rPr lang="fr-FR" dirty="0"/>
            </a:br>
            <a:r>
              <a:rPr lang="fr-FR" dirty="0">
                <a:latin typeface="arial" panose="020B0604020202020204" pitchFamily="34" charset="0"/>
              </a:rPr>
              <a:t>En 1955, il fonde la Society of Crystal </a:t>
            </a:r>
            <a:r>
              <a:rPr lang="fr-FR" dirty="0" err="1">
                <a:latin typeface="arial" panose="020B0604020202020204" pitchFamily="34" charset="0"/>
              </a:rPr>
              <a:t>Skulls</a:t>
            </a:r>
            <a:r>
              <a:rPr lang="fr-FR" dirty="0">
                <a:latin typeface="arial" panose="020B0604020202020204" pitchFamily="34" charset="0"/>
              </a:rPr>
              <a:t> International (Société internationale des crânes de cristal) avec, pour mission, de rechercher et d’étudier tous les crânes de cristal existant sur la planète.</a:t>
            </a:r>
            <a:r>
              <a:rPr lang="fr-FR" dirty="0"/>
              <a:t/>
            </a:r>
            <a:br>
              <a:rPr lang="fr-FR" dirty="0"/>
            </a:br>
            <a:r>
              <a:rPr lang="fr-FR" dirty="0">
                <a:latin typeface="arial" panose="020B0604020202020204" pitchFamily="34" charset="0"/>
              </a:rPr>
              <a:t>Il possédait lui-même un crâne de cristal, appelé « </a:t>
            </a:r>
            <a:r>
              <a:rPr lang="fr-FR" dirty="0" err="1">
                <a:latin typeface="arial" panose="020B0604020202020204" pitchFamily="34" charset="0"/>
              </a:rPr>
              <a:t>Sha</a:t>
            </a:r>
            <a:r>
              <a:rPr lang="fr-FR" dirty="0">
                <a:latin typeface="arial" panose="020B0604020202020204" pitchFamily="34" charset="0"/>
              </a:rPr>
              <a:t> Na Ra » du nom d’un de ses amis guérisseurs, qui aurait été découvert vers la fin des années 1990, lors d’une exploration archéologique à Guerrero, au Mexique, par des archéologues qui suivirent ses propres indications de fouilles ! Malheureusement pour lui, aucun archéologue n’a jamais confirmé ce récit.</a:t>
            </a:r>
            <a:endParaRPr lang="fr-FR" dirty="0"/>
          </a:p>
        </p:txBody>
      </p:sp>
      <p:sp>
        <p:nvSpPr>
          <p:cNvPr id="3" name="Rectangle 2"/>
          <p:cNvSpPr/>
          <p:nvPr/>
        </p:nvSpPr>
        <p:spPr>
          <a:xfrm>
            <a:off x="515222" y="399593"/>
            <a:ext cx="4673074" cy="369332"/>
          </a:xfrm>
          <a:prstGeom prst="rect">
            <a:avLst/>
          </a:prstGeom>
        </p:spPr>
        <p:txBody>
          <a:bodyPr wrap="none">
            <a:spAutoFit/>
          </a:bodyPr>
          <a:lstStyle/>
          <a:p>
            <a:r>
              <a:rPr lang="fr-FR" b="1" dirty="0">
                <a:latin typeface="arial" panose="020B0604020202020204" pitchFamily="34" charset="0"/>
              </a:rPr>
              <a:t>Le crâne « </a:t>
            </a:r>
            <a:r>
              <a:rPr lang="fr-FR" b="1" dirty="0" err="1">
                <a:latin typeface="arial" panose="020B0604020202020204" pitchFamily="34" charset="0"/>
              </a:rPr>
              <a:t>Sha</a:t>
            </a:r>
            <a:r>
              <a:rPr lang="fr-FR" b="1" dirty="0">
                <a:latin typeface="arial" panose="020B0604020202020204" pitchFamily="34" charset="0"/>
              </a:rPr>
              <a:t> Na Ra » de Nick </a:t>
            </a:r>
            <a:r>
              <a:rPr lang="fr-FR" b="1" dirty="0" err="1">
                <a:latin typeface="arial" panose="020B0604020202020204" pitchFamily="34" charset="0"/>
              </a:rPr>
              <a:t>Nocerino</a:t>
            </a:r>
            <a:endParaRPr lang="fr-FR" b="1" i="0" dirty="0">
              <a:effectLst/>
              <a:latin typeface="arial" panose="020B0604020202020204" pitchFamily="34" charset="0"/>
            </a:endParaRPr>
          </a:p>
        </p:txBody>
      </p:sp>
      <p:pic>
        <p:nvPicPr>
          <p:cNvPr id="8196" name="Picture 4"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8115" y="537503"/>
            <a:ext cx="2143125" cy="32194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027269" y="584259"/>
            <a:ext cx="1031840" cy="1323439"/>
          </a:xfrm>
          <a:prstGeom prst="rect">
            <a:avLst/>
          </a:prstGeom>
        </p:spPr>
        <p:txBody>
          <a:bodyPr wrap="square">
            <a:spAutoFit/>
          </a:bodyPr>
          <a:lstStyle/>
          <a:p>
            <a:r>
              <a:rPr lang="fr-FR" sz="8000" dirty="0" smtClean="0">
                <a:solidFill>
                  <a:srgbClr val="FF0000"/>
                </a:solidFill>
              </a:rPr>
              <a:t>5</a:t>
            </a:r>
            <a:endParaRPr lang="fr-FR" sz="8000" dirty="0">
              <a:solidFill>
                <a:srgbClr val="FF0000"/>
              </a:solidFill>
            </a:endParaRPr>
          </a:p>
        </p:txBody>
      </p:sp>
      <p:sp>
        <p:nvSpPr>
          <p:cNvPr id="5" name="ZoneTexte 4"/>
          <p:cNvSpPr txBox="1"/>
          <p:nvPr/>
        </p:nvSpPr>
        <p:spPr>
          <a:xfrm>
            <a:off x="7027269" y="1907698"/>
            <a:ext cx="1164920" cy="369332"/>
          </a:xfrm>
          <a:prstGeom prst="rect">
            <a:avLst/>
          </a:prstGeom>
          <a:noFill/>
        </p:spPr>
        <p:txBody>
          <a:bodyPr wrap="square" rtlCol="0">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31828969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e crÃ¢ne de cristal Syner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3121" y="1231008"/>
            <a:ext cx="5686425" cy="49625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41449" y="288192"/>
            <a:ext cx="3313728" cy="369332"/>
          </a:xfrm>
          <a:prstGeom prst="rect">
            <a:avLst/>
          </a:prstGeom>
        </p:spPr>
        <p:txBody>
          <a:bodyPr wrap="none">
            <a:spAutoFit/>
          </a:bodyPr>
          <a:lstStyle/>
          <a:p>
            <a:r>
              <a:rPr lang="fr-FR" b="1" dirty="0">
                <a:latin typeface="Arial" panose="020B0604020202020204" pitchFamily="34" charset="0"/>
              </a:rPr>
              <a:t>Le crâne de cristal </a:t>
            </a:r>
            <a:r>
              <a:rPr lang="fr-FR" b="1" dirty="0" smtClean="0">
                <a:latin typeface="Arial" panose="020B0604020202020204" pitchFamily="34" charset="0"/>
              </a:rPr>
              <a:t>Synergie</a:t>
            </a:r>
            <a:r>
              <a:rPr lang="fr-FR" dirty="0" smtClean="0">
                <a:solidFill>
                  <a:srgbClr val="AAAAAA"/>
                </a:solidFill>
                <a:latin typeface="Arial" panose="020B0604020202020204" pitchFamily="34" charset="0"/>
              </a:rPr>
              <a:t>:</a:t>
            </a:r>
            <a:endParaRPr lang="fr-FR" dirty="0"/>
          </a:p>
        </p:txBody>
      </p:sp>
      <p:sp>
        <p:nvSpPr>
          <p:cNvPr id="3" name="Rectangle 2"/>
          <p:cNvSpPr/>
          <p:nvPr/>
        </p:nvSpPr>
        <p:spPr>
          <a:xfrm>
            <a:off x="367430" y="757616"/>
            <a:ext cx="6096000" cy="5909310"/>
          </a:xfrm>
          <a:prstGeom prst="rect">
            <a:avLst/>
          </a:prstGeom>
        </p:spPr>
        <p:txBody>
          <a:bodyPr>
            <a:spAutoFit/>
          </a:bodyPr>
          <a:lstStyle/>
          <a:p>
            <a:r>
              <a:rPr lang="fr-FR" dirty="0">
                <a:latin typeface="Arial" panose="020B0604020202020204" pitchFamily="34" charset="0"/>
              </a:rPr>
              <a:t>Ce crâne de cristal de roche translucide, pesant 7 kilos semble tout droit sorti d’un roman, il aurait été offert par un vieil homme habitant un petit village modeste accroché sur les flancs de la cordillères des Andes, à la frontière entre le Pérou et la Bolivie à un homme d’affaires européen dénommé George. Cet homme d’affaires est également voyageur-aventurier quand l’occasion se présente. George, appelons le donc ainsi essaya d’en savoir plus sur cet étrange objet. Il trouva quelqu’un dans le village pour lui expliquer que ce crâne aurait appartenu à une </a:t>
            </a:r>
            <a:r>
              <a:rPr lang="fr-FR" dirty="0" smtClean="0">
                <a:latin typeface="Arial" panose="020B0604020202020204" pitchFamily="34" charset="0"/>
              </a:rPr>
              <a:t>nonne </a:t>
            </a:r>
            <a:r>
              <a:rPr lang="fr-FR" dirty="0">
                <a:latin typeface="Arial" panose="020B0604020202020204" pitchFamily="34" charset="0"/>
              </a:rPr>
              <a:t>catholique bien connue au Pérou vers le début des années 1700. Au fil des années, George finit par se convaincre que ce crâne avait quelque chose de très étrange. Il semblait avoir des pouvoirs magnétiques sur les gens qui l’approchaient. Le crâne semble avoir été cédé récemment à Sherry </a:t>
            </a:r>
            <a:r>
              <a:rPr lang="fr-FR" dirty="0" err="1">
                <a:latin typeface="Arial" panose="020B0604020202020204" pitchFamily="34" charset="0"/>
              </a:rPr>
              <a:t>Whitfield</a:t>
            </a:r>
            <a:r>
              <a:rPr lang="fr-FR" dirty="0">
                <a:latin typeface="Arial" panose="020B0604020202020204" pitchFamily="34" charset="0"/>
              </a:rPr>
              <a:t> </a:t>
            </a:r>
            <a:r>
              <a:rPr lang="fr-FR" dirty="0" err="1">
                <a:latin typeface="Arial" panose="020B0604020202020204" pitchFamily="34" charset="0"/>
              </a:rPr>
              <a:t>Merell’s</a:t>
            </a:r>
            <a:r>
              <a:rPr lang="fr-FR" dirty="0">
                <a:latin typeface="Arial" panose="020B0604020202020204" pitchFamily="34" charset="0"/>
              </a:rPr>
              <a:t>, passionnée de sciences occultes et d’ésotérisme qui a organisé pendant quelques temps des meetings en Arizona là ou elle vit et dans le monde entier permettant au public de voir et parfois même de toucher le fameux crâne de cristal.</a:t>
            </a:r>
            <a:endParaRPr lang="fr-FR" dirty="0"/>
          </a:p>
        </p:txBody>
      </p:sp>
      <p:sp>
        <p:nvSpPr>
          <p:cNvPr id="4" name="Rectangle 3"/>
          <p:cNvSpPr/>
          <p:nvPr/>
        </p:nvSpPr>
        <p:spPr>
          <a:xfrm>
            <a:off x="6734297" y="516490"/>
            <a:ext cx="1044366" cy="1323439"/>
          </a:xfrm>
          <a:prstGeom prst="rect">
            <a:avLst/>
          </a:prstGeom>
        </p:spPr>
        <p:txBody>
          <a:bodyPr wrap="square">
            <a:spAutoFit/>
          </a:bodyPr>
          <a:lstStyle/>
          <a:p>
            <a:r>
              <a:rPr lang="fr-FR" sz="8000" dirty="0" smtClean="0">
                <a:solidFill>
                  <a:srgbClr val="FF0000"/>
                </a:solidFill>
              </a:rPr>
              <a:t>6</a:t>
            </a:r>
            <a:endParaRPr lang="fr-FR" sz="8000" dirty="0">
              <a:solidFill>
                <a:srgbClr val="FF0000"/>
              </a:solidFill>
            </a:endParaRPr>
          </a:p>
        </p:txBody>
      </p:sp>
      <p:sp>
        <p:nvSpPr>
          <p:cNvPr id="5" name="Rectangle 4"/>
          <p:cNvSpPr/>
          <p:nvPr/>
        </p:nvSpPr>
        <p:spPr>
          <a:xfrm>
            <a:off x="6734297" y="1655263"/>
            <a:ext cx="867604" cy="369332"/>
          </a:xfrm>
          <a:prstGeom prst="rect">
            <a:avLst/>
          </a:prstGeom>
        </p:spPr>
        <p:txBody>
          <a:bodyPr wrap="square">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25248786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Le crÃ¢ne de Cristal du Texas: Ma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14993" y="1941532"/>
            <a:ext cx="4474401" cy="320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34621" y="375874"/>
            <a:ext cx="3963457" cy="369332"/>
          </a:xfrm>
          <a:prstGeom prst="rect">
            <a:avLst/>
          </a:prstGeom>
        </p:spPr>
        <p:txBody>
          <a:bodyPr wrap="none">
            <a:spAutoFit/>
          </a:bodyPr>
          <a:lstStyle/>
          <a:p>
            <a:r>
              <a:rPr lang="fr-FR" b="1" dirty="0">
                <a:latin typeface="Arial" panose="020B0604020202020204" pitchFamily="34" charset="0"/>
              </a:rPr>
              <a:t>Le crâne de Cristal du Texas: Max:</a:t>
            </a:r>
            <a:endParaRPr lang="fr-FR" b="1" dirty="0"/>
          </a:p>
        </p:txBody>
      </p:sp>
      <p:sp>
        <p:nvSpPr>
          <p:cNvPr id="3" name="Rectangle 2"/>
          <p:cNvSpPr/>
          <p:nvPr/>
        </p:nvSpPr>
        <p:spPr>
          <a:xfrm>
            <a:off x="634621" y="939281"/>
            <a:ext cx="6096000" cy="3970318"/>
          </a:xfrm>
          <a:prstGeom prst="rect">
            <a:avLst/>
          </a:prstGeom>
        </p:spPr>
        <p:txBody>
          <a:bodyPr>
            <a:spAutoFit/>
          </a:bodyPr>
          <a:lstStyle/>
          <a:p>
            <a:r>
              <a:rPr lang="fr-FR" dirty="0">
                <a:latin typeface="Arial" panose="020B0604020202020204" pitchFamily="34" charset="0"/>
              </a:rPr>
              <a:t>Max a été réalisé dans un bloc de cristal de teinte très claire et d’apparence floue, il pèse un peu plus de 8 kilos. Il appartient à un collectionneur privé, </a:t>
            </a:r>
            <a:r>
              <a:rPr lang="fr-FR" dirty="0" err="1">
                <a:latin typeface="Arial" panose="020B0604020202020204" pitchFamily="34" charset="0"/>
              </a:rPr>
              <a:t>JoAnn</a:t>
            </a:r>
            <a:r>
              <a:rPr lang="fr-FR" dirty="0">
                <a:latin typeface="Arial" panose="020B0604020202020204" pitchFamily="34" charset="0"/>
              </a:rPr>
              <a:t> Parks. Elle prétend que le crâne provient du Guatemala et qu’il était utilisé par des prêtres Mayas lors de rites sacrés. Il aurait été à une époque la propriété d’un Lama Tibétain mondialement connu, membre de la secte des chapeaux rouges, </a:t>
            </a:r>
            <a:r>
              <a:rPr lang="fr-FR" dirty="0" err="1">
                <a:latin typeface="Arial" panose="020B0604020202020204" pitchFamily="34" charset="0"/>
              </a:rPr>
              <a:t>Norbu</a:t>
            </a:r>
            <a:r>
              <a:rPr lang="fr-FR" dirty="0">
                <a:latin typeface="Arial" panose="020B0604020202020204" pitchFamily="34" charset="0"/>
              </a:rPr>
              <a:t> Chen. </a:t>
            </a:r>
            <a:r>
              <a:rPr lang="fr-FR" dirty="0" err="1">
                <a:latin typeface="Arial" panose="020B0604020202020204" pitchFamily="34" charset="0"/>
              </a:rPr>
              <a:t>JoAnnParks</a:t>
            </a:r>
            <a:r>
              <a:rPr lang="fr-FR" dirty="0">
                <a:latin typeface="Arial" panose="020B0604020202020204" pitchFamily="34" charset="0"/>
              </a:rPr>
              <a:t> soutient également que la plupart des personnes ayant été en présence de l’objet ont ressenti des effets presque immédiats sur leurs propres niveaux de conscience. En 1996, il a fait l’objet d’une étude approfondie menée par le British Museum. Les conclusions des recherches n’ont pas été officiellement communiquées.</a:t>
            </a:r>
            <a:endParaRPr lang="fr-FR" dirty="0"/>
          </a:p>
        </p:txBody>
      </p:sp>
      <p:sp>
        <p:nvSpPr>
          <p:cNvPr id="4" name="Rectangle 3"/>
          <p:cNvSpPr/>
          <p:nvPr/>
        </p:nvSpPr>
        <p:spPr>
          <a:xfrm>
            <a:off x="542794" y="4919460"/>
            <a:ext cx="6935244" cy="1200329"/>
          </a:xfrm>
          <a:prstGeom prst="rect">
            <a:avLst/>
          </a:prstGeom>
        </p:spPr>
        <p:txBody>
          <a:bodyPr wrap="square">
            <a:spAutoFit/>
          </a:bodyPr>
          <a:lstStyle/>
          <a:p>
            <a:r>
              <a:rPr lang="fr-FR" dirty="0" smtClean="0">
                <a:latin typeface="Anaheim"/>
              </a:rPr>
              <a:t>. </a:t>
            </a:r>
            <a:r>
              <a:rPr lang="fr-FR" dirty="0">
                <a:latin typeface="Anaheim"/>
              </a:rPr>
              <a:t>Ce crâne aurait été volé dans une tombe au Guatemala, entre 1924 et 1926. Le British Muséum a fait des recherches sur ce crâne, considéré comme un authentique Artéfact de l’époque précolombienne.</a:t>
            </a:r>
            <a:endParaRPr lang="fr-FR" dirty="0"/>
          </a:p>
        </p:txBody>
      </p:sp>
      <p:sp>
        <p:nvSpPr>
          <p:cNvPr id="5" name="Rectangle 4"/>
          <p:cNvSpPr/>
          <p:nvPr/>
        </p:nvSpPr>
        <p:spPr>
          <a:xfrm>
            <a:off x="7214993" y="375874"/>
            <a:ext cx="1269836" cy="1323439"/>
          </a:xfrm>
          <a:prstGeom prst="rect">
            <a:avLst/>
          </a:prstGeom>
        </p:spPr>
        <p:txBody>
          <a:bodyPr wrap="square">
            <a:spAutoFit/>
          </a:bodyPr>
          <a:lstStyle/>
          <a:p>
            <a:r>
              <a:rPr lang="fr-FR" sz="8000" dirty="0" smtClean="0">
                <a:solidFill>
                  <a:srgbClr val="FF0000"/>
                </a:solidFill>
              </a:rPr>
              <a:t>7</a:t>
            </a:r>
            <a:endParaRPr lang="fr-FR" sz="8000" dirty="0">
              <a:solidFill>
                <a:srgbClr val="FF0000"/>
              </a:solidFill>
            </a:endParaRPr>
          </a:p>
        </p:txBody>
      </p:sp>
      <p:sp>
        <p:nvSpPr>
          <p:cNvPr id="6" name="Rectangle 5"/>
          <p:cNvSpPr/>
          <p:nvPr/>
        </p:nvSpPr>
        <p:spPr>
          <a:xfrm>
            <a:off x="7214993" y="1635757"/>
            <a:ext cx="855078" cy="369332"/>
          </a:xfrm>
          <a:prstGeom prst="rect">
            <a:avLst/>
          </a:prstGeom>
        </p:spPr>
        <p:txBody>
          <a:bodyPr wrap="square">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36148874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Le crÃ¢ne de cristal Nay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3926" y="1973067"/>
            <a:ext cx="3810000" cy="352585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8264" y="958814"/>
            <a:ext cx="6096000" cy="369332"/>
          </a:xfrm>
          <a:prstGeom prst="rect">
            <a:avLst/>
          </a:prstGeom>
        </p:spPr>
        <p:txBody>
          <a:bodyPr>
            <a:spAutoFit/>
          </a:bodyPr>
          <a:lstStyle/>
          <a:p>
            <a:r>
              <a:rPr lang="fr-FR" b="1" dirty="0">
                <a:latin typeface="Arial" panose="020B0604020202020204" pitchFamily="34" charset="0"/>
              </a:rPr>
              <a:t>Le crâne de cristal </a:t>
            </a:r>
            <a:r>
              <a:rPr lang="fr-FR" b="1" dirty="0" err="1">
                <a:latin typeface="Arial" panose="020B0604020202020204" pitchFamily="34" charset="0"/>
              </a:rPr>
              <a:t>Nayan</a:t>
            </a:r>
            <a:r>
              <a:rPr lang="fr-FR" dirty="0" smtClean="0">
                <a:solidFill>
                  <a:srgbClr val="AAAAAA"/>
                </a:solidFill>
                <a:latin typeface="Arial" panose="020B0604020202020204" pitchFamily="34" charset="0"/>
              </a:rPr>
              <a:t>:</a:t>
            </a:r>
            <a:endParaRPr lang="fr-FR" dirty="0">
              <a:solidFill>
                <a:srgbClr val="AAAAAA"/>
              </a:solidFill>
              <a:latin typeface="Arial" panose="020B0604020202020204" pitchFamily="34" charset="0"/>
            </a:endParaRPr>
          </a:p>
        </p:txBody>
      </p:sp>
      <p:sp>
        <p:nvSpPr>
          <p:cNvPr id="3" name="Rectangle 2"/>
          <p:cNvSpPr/>
          <p:nvPr/>
        </p:nvSpPr>
        <p:spPr>
          <a:xfrm>
            <a:off x="768264" y="2866413"/>
            <a:ext cx="6096000" cy="1200329"/>
          </a:xfrm>
          <a:prstGeom prst="rect">
            <a:avLst/>
          </a:prstGeom>
        </p:spPr>
        <p:txBody>
          <a:bodyPr>
            <a:spAutoFit/>
          </a:bodyPr>
          <a:lstStyle/>
          <a:p>
            <a:r>
              <a:rPr lang="fr-FR" dirty="0">
                <a:latin typeface="Anaheim"/>
              </a:rPr>
              <a:t>Ce crâne fut retourné au Guatemala au début du XXe siècle. C’est un des moins populaires, nous savons très peu de choses sur lui, mis à part qu’il fut bien sculpté dans un seul bloc de quartz clair.</a:t>
            </a:r>
            <a:endParaRPr lang="fr-FR" dirty="0"/>
          </a:p>
        </p:txBody>
      </p:sp>
      <p:sp>
        <p:nvSpPr>
          <p:cNvPr id="4" name="Rectangle 3"/>
          <p:cNvSpPr/>
          <p:nvPr/>
        </p:nvSpPr>
        <p:spPr>
          <a:xfrm>
            <a:off x="6771874" y="523998"/>
            <a:ext cx="1495303" cy="1323439"/>
          </a:xfrm>
          <a:prstGeom prst="rect">
            <a:avLst/>
          </a:prstGeom>
        </p:spPr>
        <p:txBody>
          <a:bodyPr wrap="square">
            <a:spAutoFit/>
          </a:bodyPr>
          <a:lstStyle/>
          <a:p>
            <a:r>
              <a:rPr lang="fr-FR" sz="8000" dirty="0" smtClean="0">
                <a:solidFill>
                  <a:srgbClr val="FF0000"/>
                </a:solidFill>
              </a:rPr>
              <a:t>8</a:t>
            </a:r>
            <a:endParaRPr lang="fr-FR" sz="8000" dirty="0">
              <a:solidFill>
                <a:srgbClr val="FF0000"/>
              </a:solidFill>
            </a:endParaRPr>
          </a:p>
        </p:txBody>
      </p:sp>
      <p:sp>
        <p:nvSpPr>
          <p:cNvPr id="5" name="Rectangle 4"/>
          <p:cNvSpPr/>
          <p:nvPr/>
        </p:nvSpPr>
        <p:spPr>
          <a:xfrm>
            <a:off x="6771874" y="1727947"/>
            <a:ext cx="842552" cy="369332"/>
          </a:xfrm>
          <a:prstGeom prst="rect">
            <a:avLst/>
          </a:prstGeom>
        </p:spPr>
        <p:txBody>
          <a:bodyPr wrap="square">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9970465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e crÃ¢ne de cristal 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5827" y="703023"/>
            <a:ext cx="4143375" cy="547687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67326" y="703023"/>
            <a:ext cx="2621295" cy="369332"/>
          </a:xfrm>
          <a:prstGeom prst="rect">
            <a:avLst/>
          </a:prstGeom>
        </p:spPr>
        <p:txBody>
          <a:bodyPr wrap="none">
            <a:spAutoFit/>
          </a:bodyPr>
          <a:lstStyle/>
          <a:p>
            <a:r>
              <a:rPr lang="fr-FR" b="1" dirty="0">
                <a:latin typeface="Arial" panose="020B0604020202020204" pitchFamily="34" charset="0"/>
              </a:rPr>
              <a:t>Le crâne de cristal ET:</a:t>
            </a:r>
            <a:endParaRPr lang="fr-FR" b="1" dirty="0"/>
          </a:p>
        </p:txBody>
      </p:sp>
      <p:sp>
        <p:nvSpPr>
          <p:cNvPr id="3" name="Rectangle 2"/>
          <p:cNvSpPr/>
          <p:nvPr/>
        </p:nvSpPr>
        <p:spPr>
          <a:xfrm>
            <a:off x="743211" y="3016727"/>
            <a:ext cx="6096000" cy="1200329"/>
          </a:xfrm>
          <a:prstGeom prst="rect">
            <a:avLst/>
          </a:prstGeom>
        </p:spPr>
        <p:txBody>
          <a:bodyPr>
            <a:spAutoFit/>
          </a:bodyPr>
          <a:lstStyle/>
          <a:p>
            <a:r>
              <a:rPr lang="fr-FR" dirty="0">
                <a:latin typeface="Arial" panose="020B0604020202020204" pitchFamily="34" charset="0"/>
              </a:rPr>
              <a:t>Il a été sculpté dans un Quartz fumé et il a été baptisé ET à cause de sa forme qui fait penser à un crane extraterrestre.</a:t>
            </a:r>
          </a:p>
          <a:p>
            <a:r>
              <a:rPr lang="fr-FR" dirty="0">
                <a:latin typeface="Arial" panose="020B0604020202020204" pitchFamily="34" charset="0"/>
              </a:rPr>
              <a:t>On ne trouve rien d'autre sur internet à son sujet.</a:t>
            </a:r>
            <a:endParaRPr lang="fr-FR" b="0" i="0" dirty="0">
              <a:effectLst/>
              <a:latin typeface="Arial" panose="020B0604020202020204" pitchFamily="34" charset="0"/>
            </a:endParaRPr>
          </a:p>
        </p:txBody>
      </p:sp>
      <p:sp>
        <p:nvSpPr>
          <p:cNvPr id="4" name="Rectangle 3"/>
          <p:cNvSpPr/>
          <p:nvPr/>
        </p:nvSpPr>
        <p:spPr>
          <a:xfrm>
            <a:off x="743211" y="4332672"/>
            <a:ext cx="6096000" cy="923330"/>
          </a:xfrm>
          <a:prstGeom prst="rect">
            <a:avLst/>
          </a:prstGeom>
        </p:spPr>
        <p:txBody>
          <a:bodyPr>
            <a:spAutoFit/>
          </a:bodyPr>
          <a:lstStyle/>
          <a:p>
            <a:r>
              <a:rPr lang="fr-FR" dirty="0">
                <a:latin typeface="Anaheim"/>
              </a:rPr>
              <a:t>Sa forme est sa couleur est particulière, un crâne allongé, un cristal de roche noirci. Il fut aussi trouvé en Amérique Centrale au début du XXe siècle.</a:t>
            </a:r>
            <a:endParaRPr lang="fr-FR" dirty="0"/>
          </a:p>
        </p:txBody>
      </p:sp>
      <p:sp>
        <p:nvSpPr>
          <p:cNvPr id="5" name="Rectangle 4"/>
          <p:cNvSpPr/>
          <p:nvPr/>
        </p:nvSpPr>
        <p:spPr>
          <a:xfrm>
            <a:off x="5985367" y="599590"/>
            <a:ext cx="1006788" cy="1323439"/>
          </a:xfrm>
          <a:prstGeom prst="rect">
            <a:avLst/>
          </a:prstGeom>
        </p:spPr>
        <p:txBody>
          <a:bodyPr wrap="square">
            <a:spAutoFit/>
          </a:bodyPr>
          <a:lstStyle/>
          <a:p>
            <a:r>
              <a:rPr lang="fr-FR" sz="8000" dirty="0" smtClean="0">
                <a:solidFill>
                  <a:srgbClr val="FF0000"/>
                </a:solidFill>
              </a:rPr>
              <a:t>9</a:t>
            </a:r>
            <a:endParaRPr lang="fr-FR" sz="8000" dirty="0">
              <a:solidFill>
                <a:srgbClr val="FF0000"/>
              </a:solidFill>
            </a:endParaRPr>
          </a:p>
        </p:txBody>
      </p:sp>
      <p:sp>
        <p:nvSpPr>
          <p:cNvPr id="6" name="Rectangle 5"/>
          <p:cNvSpPr/>
          <p:nvPr/>
        </p:nvSpPr>
        <p:spPr>
          <a:xfrm>
            <a:off x="5960058" y="1796171"/>
            <a:ext cx="804974" cy="369332"/>
          </a:xfrm>
          <a:prstGeom prst="rect">
            <a:avLst/>
          </a:prstGeom>
        </p:spPr>
        <p:txBody>
          <a:bodyPr wrap="square">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42211296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Le crÃ¢ne de cristal AM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3849" y="1668462"/>
            <a:ext cx="5238750" cy="41529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990264" y="601342"/>
            <a:ext cx="2766527" cy="369332"/>
          </a:xfrm>
          <a:prstGeom prst="rect">
            <a:avLst/>
          </a:prstGeom>
        </p:spPr>
        <p:txBody>
          <a:bodyPr wrap="none">
            <a:spAutoFit/>
          </a:bodyPr>
          <a:lstStyle/>
          <a:p>
            <a:r>
              <a:rPr lang="fr-FR" b="1" dirty="0">
                <a:latin typeface="Arial" panose="020B0604020202020204" pitchFamily="34" charset="0"/>
              </a:rPr>
              <a:t>Le crâne de cristal AMI:</a:t>
            </a:r>
            <a:endParaRPr lang="fr-FR" b="1" dirty="0"/>
          </a:p>
        </p:txBody>
      </p:sp>
      <p:sp>
        <p:nvSpPr>
          <p:cNvPr id="3" name="Rectangle 2"/>
          <p:cNvSpPr/>
          <p:nvPr/>
        </p:nvSpPr>
        <p:spPr>
          <a:xfrm>
            <a:off x="310063" y="1546560"/>
            <a:ext cx="6096000" cy="3416320"/>
          </a:xfrm>
          <a:prstGeom prst="rect">
            <a:avLst/>
          </a:prstGeom>
        </p:spPr>
        <p:txBody>
          <a:bodyPr>
            <a:spAutoFit/>
          </a:bodyPr>
          <a:lstStyle/>
          <a:p>
            <a:r>
              <a:rPr lang="fr-FR" dirty="0">
                <a:latin typeface="Arial" panose="020B0604020202020204" pitchFamily="34" charset="0"/>
              </a:rPr>
              <a:t>La principale caractéristique de ce crâne tient dans le fait qu’il n’est pas en cristal de quartz comme la plupart de ses homologues mais il est taillé d’une seule pièce dans un bloc d’Améthyste ce qui le rend opaque et lui donne des reflets assez étranges en fonction de l’angle sous lequel on l’observe. Sa mâchoire est solidaire de l’ensemble dont le poids est de 3,8 kilos. On ne sait pratiquement rien sur ce crâne à part le fait qu’il aurait été découvert au Mexique ou au Guatemala et rapporté aux Etats-Unis par un Shaman dénommé Francisco Reyes. Ses propriétaires actuels l’ont mis en vente et l'on peut être vendu depuis.</a:t>
            </a:r>
            <a:endParaRPr lang="fr-FR" dirty="0"/>
          </a:p>
        </p:txBody>
      </p:sp>
      <p:sp>
        <p:nvSpPr>
          <p:cNvPr id="4" name="Rectangle 3"/>
          <p:cNvSpPr/>
          <p:nvPr/>
        </p:nvSpPr>
        <p:spPr>
          <a:xfrm>
            <a:off x="310063" y="4857430"/>
            <a:ext cx="6096000" cy="646331"/>
          </a:xfrm>
          <a:prstGeom prst="rect">
            <a:avLst/>
          </a:prstGeom>
        </p:spPr>
        <p:txBody>
          <a:bodyPr>
            <a:spAutoFit/>
          </a:bodyPr>
          <a:lstStyle/>
          <a:p>
            <a:r>
              <a:rPr lang="fr-FR" dirty="0" smtClean="0">
                <a:latin typeface="Anaheim"/>
              </a:rPr>
              <a:t>. </a:t>
            </a:r>
            <a:r>
              <a:rPr lang="fr-FR" dirty="0">
                <a:latin typeface="Anaheim"/>
              </a:rPr>
              <a:t>Ce qui est étrange, est que la direction de la taille du cristal est contraire à son axe.</a:t>
            </a:r>
            <a:endParaRPr lang="fr-FR" dirty="0"/>
          </a:p>
        </p:txBody>
      </p:sp>
      <p:sp>
        <p:nvSpPr>
          <p:cNvPr id="5" name="Rectangle 4"/>
          <p:cNvSpPr/>
          <p:nvPr/>
        </p:nvSpPr>
        <p:spPr>
          <a:xfrm>
            <a:off x="5865090" y="365724"/>
            <a:ext cx="1357517" cy="1323439"/>
          </a:xfrm>
          <a:prstGeom prst="rect">
            <a:avLst/>
          </a:prstGeom>
        </p:spPr>
        <p:txBody>
          <a:bodyPr wrap="square">
            <a:spAutoFit/>
          </a:bodyPr>
          <a:lstStyle/>
          <a:p>
            <a:r>
              <a:rPr lang="fr-FR" sz="8000" dirty="0" smtClean="0">
                <a:solidFill>
                  <a:srgbClr val="FF0000"/>
                </a:solidFill>
              </a:rPr>
              <a:t>10</a:t>
            </a:r>
            <a:endParaRPr lang="fr-FR" sz="8000" dirty="0">
              <a:solidFill>
                <a:srgbClr val="FF0000"/>
              </a:solidFill>
            </a:endParaRPr>
          </a:p>
        </p:txBody>
      </p:sp>
      <p:sp>
        <p:nvSpPr>
          <p:cNvPr id="6" name="Rectangle 5"/>
          <p:cNvSpPr/>
          <p:nvPr/>
        </p:nvSpPr>
        <p:spPr>
          <a:xfrm>
            <a:off x="7387047" y="1027443"/>
            <a:ext cx="631904" cy="369332"/>
          </a:xfrm>
          <a:prstGeom prst="rect">
            <a:avLst/>
          </a:prstGeom>
        </p:spPr>
        <p:txBody>
          <a:bodyPr wrap="none">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22276513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Le crÃ¢ne de Cristal de la Croix Reliqua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8744" y="2148065"/>
            <a:ext cx="3023760" cy="3096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8757" y="504266"/>
            <a:ext cx="4750018" cy="369332"/>
          </a:xfrm>
          <a:prstGeom prst="rect">
            <a:avLst/>
          </a:prstGeom>
        </p:spPr>
        <p:txBody>
          <a:bodyPr wrap="none">
            <a:spAutoFit/>
          </a:bodyPr>
          <a:lstStyle/>
          <a:p>
            <a:r>
              <a:rPr lang="fr-FR" b="1" dirty="0">
                <a:latin typeface="Arial" panose="020B0604020202020204" pitchFamily="34" charset="0"/>
              </a:rPr>
              <a:t>Le crâne de Cristal de la Croix Reliquaire:</a:t>
            </a:r>
            <a:endParaRPr lang="fr-FR" b="1" dirty="0"/>
          </a:p>
        </p:txBody>
      </p:sp>
      <p:pic>
        <p:nvPicPr>
          <p:cNvPr id="9220" name="Picture 4" descr="Nocerino"/>
          <p:cNvPicPr>
            <a:picLocks noChangeAspect="1" noChangeArrowheads="1"/>
          </p:cNvPicPr>
          <p:nvPr/>
        </p:nvPicPr>
        <p:blipFill rotWithShape="1">
          <a:blip r:embed="rId3">
            <a:extLst>
              <a:ext uri="{28A0092B-C50C-407E-A947-70E740481C1C}">
                <a14:useLocalDpi xmlns:a14="http://schemas.microsoft.com/office/drawing/2010/main" val="0"/>
              </a:ext>
            </a:extLst>
          </a:blip>
          <a:srcRect l="67792" t="264" b="1"/>
          <a:stretch/>
        </p:blipFill>
        <p:spPr bwMode="auto">
          <a:xfrm>
            <a:off x="5809876" y="1506347"/>
            <a:ext cx="2687398" cy="43794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39125" y="2084095"/>
            <a:ext cx="5269282" cy="3970318"/>
          </a:xfrm>
          <a:prstGeom prst="rect">
            <a:avLst/>
          </a:prstGeom>
        </p:spPr>
        <p:txBody>
          <a:bodyPr wrap="square">
            <a:spAutoFit/>
          </a:bodyPr>
          <a:lstStyle/>
          <a:p>
            <a:r>
              <a:rPr lang="fr-FR" dirty="0">
                <a:latin typeface="Arial" panose="020B0604020202020204" pitchFamily="34" charset="0"/>
              </a:rPr>
              <a:t>Norma </a:t>
            </a:r>
            <a:r>
              <a:rPr lang="fr-FR" dirty="0" err="1">
                <a:latin typeface="Arial" panose="020B0604020202020204" pitchFamily="34" charset="0"/>
              </a:rPr>
              <a:t>Redo</a:t>
            </a:r>
            <a:r>
              <a:rPr lang="fr-FR" dirty="0">
                <a:latin typeface="Arial" panose="020B0604020202020204" pitchFamily="34" charset="0"/>
              </a:rPr>
              <a:t> est une riche décoratrice d’intérieur vivant à Mexico : elle affirme que le crâne qu’elle possède est dans sa famille depuis les années 1840. On sait avec certitude que l’orifice qu’il présente à son sommet a été créé pour y inclure une croix, d’où son nom. Le crâne est posé sur une base en or, comportant plusieurs personnages gravés et une scène miniature de crucifixion. L’archéologue Andrew </a:t>
            </a:r>
            <a:r>
              <a:rPr lang="fr-FR" dirty="0" err="1">
                <a:latin typeface="Arial" panose="020B0604020202020204" pitchFamily="34" charset="0"/>
              </a:rPr>
              <a:t>Rankin</a:t>
            </a:r>
            <a:r>
              <a:rPr lang="fr-FR" dirty="0">
                <a:latin typeface="Arial" panose="020B0604020202020204" pitchFamily="34" charset="0"/>
              </a:rPr>
              <a:t>, de l’Université Kingston de Londres, a déterminé que ce crâne a été sculpté dans le même type de cristal que celui du gobelet, datant d’environ 1 000 ans et trouvé dans la tombe n°7 du site zapotèque de Monte Alban au Mexique.</a:t>
            </a:r>
            <a:endParaRPr lang="fr-FR" dirty="0"/>
          </a:p>
        </p:txBody>
      </p:sp>
      <p:sp>
        <p:nvSpPr>
          <p:cNvPr id="5" name="Rectangle 4"/>
          <p:cNvSpPr/>
          <p:nvPr/>
        </p:nvSpPr>
        <p:spPr>
          <a:xfrm>
            <a:off x="6952503" y="182908"/>
            <a:ext cx="1946240" cy="1323439"/>
          </a:xfrm>
          <a:prstGeom prst="rect">
            <a:avLst/>
          </a:prstGeom>
        </p:spPr>
        <p:txBody>
          <a:bodyPr wrap="square">
            <a:spAutoFit/>
          </a:bodyPr>
          <a:lstStyle/>
          <a:p>
            <a:r>
              <a:rPr lang="fr-FR" sz="8000" dirty="0" smtClean="0">
                <a:solidFill>
                  <a:srgbClr val="FF0000"/>
                </a:solidFill>
              </a:rPr>
              <a:t>11</a:t>
            </a:r>
            <a:endParaRPr lang="fr-FR" sz="8000" dirty="0">
              <a:solidFill>
                <a:srgbClr val="FF0000"/>
              </a:solidFill>
            </a:endParaRPr>
          </a:p>
        </p:txBody>
      </p:sp>
      <p:sp>
        <p:nvSpPr>
          <p:cNvPr id="6" name="Rectangle 5"/>
          <p:cNvSpPr/>
          <p:nvPr/>
        </p:nvSpPr>
        <p:spPr>
          <a:xfrm>
            <a:off x="8561407" y="873598"/>
            <a:ext cx="631904" cy="369332"/>
          </a:xfrm>
          <a:prstGeom prst="rect">
            <a:avLst/>
          </a:prstGeom>
        </p:spPr>
        <p:txBody>
          <a:bodyPr wrap="none">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39200830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1206" y="3316637"/>
            <a:ext cx="6096000" cy="1477328"/>
          </a:xfrm>
          <a:prstGeom prst="rect">
            <a:avLst/>
          </a:prstGeom>
        </p:spPr>
        <p:txBody>
          <a:bodyPr>
            <a:spAutoFit/>
          </a:bodyPr>
          <a:lstStyle/>
          <a:p>
            <a:r>
              <a:rPr lang="fr-FR" dirty="0">
                <a:latin typeface="Anaheim"/>
              </a:rPr>
              <a:t>Ce crâne ressemble fortement à celui de </a:t>
            </a:r>
            <a:r>
              <a:rPr lang="fr-FR" b="1" dirty="0">
                <a:latin typeface="Anaheim"/>
              </a:rPr>
              <a:t>MITCHELL-HEDGES.</a:t>
            </a:r>
            <a:r>
              <a:rPr lang="fr-FR" dirty="0">
                <a:latin typeface="Anaheim"/>
              </a:rPr>
              <a:t> Il est composé de deux parties, la mâchoire étant amovible. Sa finition de polissage est d’une qualité qui aurait définitivement impossible à atteindre avec les technologies </a:t>
            </a:r>
            <a:r>
              <a:rPr lang="fr-FR" dirty="0" err="1">
                <a:latin typeface="Anaheim"/>
              </a:rPr>
              <a:t>pré-hispaniques</a:t>
            </a:r>
            <a:r>
              <a:rPr lang="fr-FR" dirty="0">
                <a:latin typeface="Anaheim"/>
              </a:rPr>
              <a:t>.</a:t>
            </a:r>
            <a:endParaRPr lang="fr-FR" dirty="0"/>
          </a:p>
        </p:txBody>
      </p:sp>
      <p:sp>
        <p:nvSpPr>
          <p:cNvPr id="3" name="Rectangle 2"/>
          <p:cNvSpPr/>
          <p:nvPr/>
        </p:nvSpPr>
        <p:spPr>
          <a:xfrm>
            <a:off x="981206" y="751655"/>
            <a:ext cx="3510449" cy="369332"/>
          </a:xfrm>
          <a:prstGeom prst="rect">
            <a:avLst/>
          </a:prstGeom>
        </p:spPr>
        <p:txBody>
          <a:bodyPr wrap="none">
            <a:spAutoFit/>
          </a:bodyPr>
          <a:lstStyle/>
          <a:p>
            <a:pPr algn="ctr"/>
            <a:r>
              <a:rPr lang="fr-FR" b="1" dirty="0">
                <a:latin typeface="Hind Vadodara"/>
              </a:rPr>
              <a:t>LE CRÂNE DE CRISTAL ROSE</a:t>
            </a:r>
            <a:endParaRPr lang="fr-FR" b="1" i="0" dirty="0">
              <a:effectLst/>
              <a:latin typeface="Hind Vadodara"/>
            </a:endParaRPr>
          </a:p>
        </p:txBody>
      </p:sp>
      <p:pic>
        <p:nvPicPr>
          <p:cNvPr id="14338" name="Picture 2" descr="RÃ©sultat de recherche d'images pour &quot;Le crÃ¢ne de cristal ros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5279" y="534293"/>
            <a:ext cx="2700359" cy="248328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Le crÃ¢ne de cristal Ro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7597" y="3760502"/>
            <a:ext cx="3067050" cy="20669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857474" y="638827"/>
            <a:ext cx="1407621" cy="1323439"/>
          </a:xfrm>
          <a:prstGeom prst="rect">
            <a:avLst/>
          </a:prstGeom>
        </p:spPr>
        <p:txBody>
          <a:bodyPr wrap="square">
            <a:spAutoFit/>
          </a:bodyPr>
          <a:lstStyle/>
          <a:p>
            <a:r>
              <a:rPr lang="fr-FR" sz="8000" dirty="0" smtClean="0">
                <a:solidFill>
                  <a:srgbClr val="FF0000"/>
                </a:solidFill>
              </a:rPr>
              <a:t>12</a:t>
            </a:r>
            <a:endParaRPr lang="fr-FR" sz="8000" dirty="0">
              <a:solidFill>
                <a:srgbClr val="FF0000"/>
              </a:solidFill>
            </a:endParaRPr>
          </a:p>
        </p:txBody>
      </p:sp>
      <p:sp>
        <p:nvSpPr>
          <p:cNvPr id="5" name="Rectangle 4"/>
          <p:cNvSpPr/>
          <p:nvPr/>
        </p:nvSpPr>
        <p:spPr>
          <a:xfrm>
            <a:off x="6096866" y="1962266"/>
            <a:ext cx="631904" cy="369332"/>
          </a:xfrm>
          <a:prstGeom prst="rect">
            <a:avLst/>
          </a:prstGeom>
        </p:spPr>
        <p:txBody>
          <a:bodyPr wrap="none">
            <a:spAutoFit/>
          </a:bodyPr>
          <a:lstStyle/>
          <a:p>
            <a:r>
              <a:rPr lang="fr-FR" dirty="0" smtClean="0">
                <a:solidFill>
                  <a:srgbClr val="FF0000"/>
                </a:solidFill>
              </a:rPr>
              <a:t>VRAI</a:t>
            </a:r>
            <a:endParaRPr lang="fr-FR" dirty="0">
              <a:solidFill>
                <a:srgbClr val="FF0000"/>
              </a:solidFill>
            </a:endParaRPr>
          </a:p>
        </p:txBody>
      </p:sp>
    </p:spTree>
    <p:extLst>
      <p:ext uri="{BB962C8B-B14F-4D97-AF65-F5344CB8AC3E}">
        <p14:creationId xmlns:p14="http://schemas.microsoft.com/office/powerpoint/2010/main" val="29527815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Le 13Ã©me crÃ¢ne de cristal"/>
          <p:cNvPicPr>
            <a:picLocks noChangeAspect="1" noChangeArrowheads="1"/>
          </p:cNvPicPr>
          <p:nvPr/>
        </p:nvPicPr>
        <p:blipFill rotWithShape="1">
          <a:blip r:embed="rId2">
            <a:extLst>
              <a:ext uri="{28A0092B-C50C-407E-A947-70E740481C1C}">
                <a14:useLocalDpi xmlns:a14="http://schemas.microsoft.com/office/drawing/2010/main" val="0"/>
              </a:ext>
            </a:extLst>
          </a:blip>
          <a:srcRect l="24225" r="23371"/>
          <a:stretch/>
        </p:blipFill>
        <p:spPr bwMode="auto">
          <a:xfrm>
            <a:off x="9545172" y="214285"/>
            <a:ext cx="2408253" cy="2736000"/>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RÃ©sultat de recherche d'images pour &quot;Le crÃ¢ne de cristal heinrich&quot;"/>
          <p:cNvPicPr>
            <a:picLocks noChangeAspect="1" noChangeArrowheads="1"/>
          </p:cNvPicPr>
          <p:nvPr/>
        </p:nvPicPr>
        <p:blipFill rotWithShape="1">
          <a:blip r:embed="rId3">
            <a:extLst>
              <a:ext uri="{28A0092B-C50C-407E-A947-70E740481C1C}">
                <a14:useLocalDpi xmlns:a14="http://schemas.microsoft.com/office/drawing/2010/main" val="0"/>
              </a:ext>
            </a:extLst>
          </a:blip>
          <a:srcRect l="56504"/>
          <a:stretch/>
        </p:blipFill>
        <p:spPr bwMode="auto">
          <a:xfrm>
            <a:off x="9118747" y="2722213"/>
            <a:ext cx="2734370" cy="390525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187137" y="214285"/>
            <a:ext cx="3070071" cy="369332"/>
          </a:xfrm>
          <a:prstGeom prst="rect">
            <a:avLst/>
          </a:prstGeom>
        </p:spPr>
        <p:txBody>
          <a:bodyPr wrap="none">
            <a:spAutoFit/>
          </a:bodyPr>
          <a:lstStyle/>
          <a:p>
            <a:r>
              <a:rPr lang="fr-FR" b="1" dirty="0">
                <a:latin typeface="Arial" panose="020B0604020202020204" pitchFamily="34" charset="0"/>
              </a:rPr>
              <a:t>Le 13éme crâne de cristal:</a:t>
            </a:r>
            <a:endParaRPr lang="fr-FR" b="1" dirty="0"/>
          </a:p>
        </p:txBody>
      </p:sp>
      <p:sp>
        <p:nvSpPr>
          <p:cNvPr id="4" name="Rectangle 3"/>
          <p:cNvSpPr/>
          <p:nvPr/>
        </p:nvSpPr>
        <p:spPr>
          <a:xfrm>
            <a:off x="229543" y="743870"/>
            <a:ext cx="8788895" cy="2308324"/>
          </a:xfrm>
          <a:prstGeom prst="rect">
            <a:avLst/>
          </a:prstGeom>
        </p:spPr>
        <p:txBody>
          <a:bodyPr wrap="square">
            <a:spAutoFit/>
          </a:bodyPr>
          <a:lstStyle/>
          <a:p>
            <a:r>
              <a:rPr lang="fr-FR" sz="1600" dirty="0">
                <a:latin typeface="Arial" panose="020B0604020202020204" pitchFamily="34" charset="0"/>
              </a:rPr>
              <a:t>Découvert récemment en Bavière il appartenait au SS Heinrich Himmler. Il pèse 9,2 kilos, il était jusque-là inconnu. Mais pas pour tout le monde apparemment !</a:t>
            </a:r>
          </a:p>
          <a:p>
            <a:r>
              <a:rPr lang="fr-FR" sz="1600" dirty="0">
                <a:latin typeface="Arial" panose="020B0604020202020204" pitchFamily="34" charset="0"/>
              </a:rPr>
              <a:t>Heinrich </a:t>
            </a:r>
            <a:r>
              <a:rPr lang="fr-FR" sz="1600" dirty="0" err="1">
                <a:latin typeface="Arial" panose="020B0604020202020204" pitchFamily="34" charset="0"/>
              </a:rPr>
              <a:t>Luitpold</a:t>
            </a:r>
            <a:r>
              <a:rPr lang="fr-FR" sz="1600" dirty="0">
                <a:latin typeface="Arial" panose="020B0604020202020204" pitchFamily="34" charset="0"/>
              </a:rPr>
              <a:t> Himmler (7 octobre 1900, Munich – 23 mai 1945, Lüneburg) fut l’un des officiers les plus puissants du Troisième Reich. Il était le maître absolu de la SS (</a:t>
            </a:r>
            <a:r>
              <a:rPr lang="fr-FR" sz="1600" dirty="0" err="1">
                <a:latin typeface="Arial" panose="020B0604020202020204" pitchFamily="34" charset="0"/>
              </a:rPr>
              <a:t>Reichsführer</a:t>
            </a:r>
            <a:r>
              <a:rPr lang="fr-FR" sz="1600" dirty="0">
                <a:latin typeface="Arial" panose="020B0604020202020204" pitchFamily="34" charset="0"/>
              </a:rPr>
              <a:t>-SS) et le chef de toutes les polices allemandes, dont la Gestapo.</a:t>
            </a:r>
          </a:p>
          <a:p>
            <a:r>
              <a:rPr lang="fr-FR" sz="1600" dirty="0">
                <a:latin typeface="Arial" panose="020B0604020202020204" pitchFamily="34" charset="0"/>
              </a:rPr>
              <a:t>Il est également considéré comme le meurtrier du siècle par certains auteurs allemands. Il s’est suicidé le 23 mai 1945 pour échapper au jugement.</a:t>
            </a:r>
          </a:p>
          <a:p>
            <a:r>
              <a:rPr lang="fr-FR" sz="1600" dirty="0">
                <a:latin typeface="Arial" panose="020B0604020202020204" pitchFamily="34" charset="0"/>
              </a:rPr>
              <a:t>Tout le monde sait que Hitler et Himmler on mené bien des recherches sur l’occulte et les mystères du monde</a:t>
            </a:r>
            <a:r>
              <a:rPr lang="fr-FR" sz="1600" dirty="0">
                <a:solidFill>
                  <a:srgbClr val="AAAAAA"/>
                </a:solidFill>
                <a:latin typeface="Arial" panose="020B0604020202020204" pitchFamily="34" charset="0"/>
              </a:rPr>
              <a:t>.</a:t>
            </a:r>
            <a:endParaRPr lang="fr-FR" sz="1600" b="0" i="0" dirty="0">
              <a:solidFill>
                <a:srgbClr val="AAAAAA"/>
              </a:solidFill>
              <a:effectLst/>
              <a:latin typeface="Arial" panose="020B0604020202020204" pitchFamily="34" charset="0"/>
            </a:endParaRPr>
          </a:p>
        </p:txBody>
      </p:sp>
      <p:sp>
        <p:nvSpPr>
          <p:cNvPr id="5" name="Rectangle 4"/>
          <p:cNvSpPr/>
          <p:nvPr/>
        </p:nvSpPr>
        <p:spPr>
          <a:xfrm>
            <a:off x="229543" y="3052194"/>
            <a:ext cx="8788896" cy="830997"/>
          </a:xfrm>
          <a:prstGeom prst="rect">
            <a:avLst/>
          </a:prstGeom>
        </p:spPr>
        <p:txBody>
          <a:bodyPr wrap="square">
            <a:spAutoFit/>
          </a:bodyPr>
          <a:lstStyle/>
          <a:p>
            <a:r>
              <a:rPr lang="fr-FR" sz="1600" dirty="0">
                <a:latin typeface="Arial" panose="020B0604020202020204" pitchFamily="34" charset="0"/>
              </a:rPr>
              <a:t>Comment ce </a:t>
            </a:r>
            <a:r>
              <a:rPr lang="fr-FR" sz="1600" dirty="0" smtClean="0">
                <a:latin typeface="Arial" panose="020B0604020202020204" pitchFamily="34" charset="0"/>
              </a:rPr>
              <a:t>crâne </a:t>
            </a:r>
            <a:r>
              <a:rPr lang="fr-FR" sz="1600" dirty="0">
                <a:latin typeface="Arial" panose="020B0604020202020204" pitchFamily="34" charset="0"/>
              </a:rPr>
              <a:t>de cristal est il devenu la possession de Heinrich Himmler, personne ne le saura sans doute jamais, bien que de vieux documents jaunis on été trouvés à coté de ce </a:t>
            </a:r>
            <a:r>
              <a:rPr lang="fr-FR" sz="1600" dirty="0" smtClean="0">
                <a:latin typeface="Arial" panose="020B0604020202020204" pitchFamily="34" charset="0"/>
              </a:rPr>
              <a:t>crâne </a:t>
            </a:r>
            <a:r>
              <a:rPr lang="fr-FR" sz="1600" dirty="0">
                <a:latin typeface="Arial" panose="020B0604020202020204" pitchFamily="34" charset="0"/>
              </a:rPr>
              <a:t>de cristal, qui expliqueront peut être ce mystère !</a:t>
            </a:r>
            <a:endParaRPr lang="fr-FR" sz="1600" dirty="0"/>
          </a:p>
        </p:txBody>
      </p:sp>
      <p:sp>
        <p:nvSpPr>
          <p:cNvPr id="6" name="Rectangle 5"/>
          <p:cNvSpPr/>
          <p:nvPr/>
        </p:nvSpPr>
        <p:spPr>
          <a:xfrm>
            <a:off x="229543" y="3883191"/>
            <a:ext cx="8818323" cy="2800767"/>
          </a:xfrm>
          <a:prstGeom prst="rect">
            <a:avLst/>
          </a:prstGeom>
        </p:spPr>
        <p:txBody>
          <a:bodyPr wrap="square">
            <a:spAutoFit/>
          </a:bodyPr>
          <a:lstStyle/>
          <a:p>
            <a:r>
              <a:rPr lang="fr-FR" sz="1600" dirty="0">
                <a:latin typeface="Arial" panose="020B0604020202020204" pitchFamily="34" charset="0"/>
              </a:rPr>
              <a:t>Mais est ce bien le 13e </a:t>
            </a:r>
            <a:r>
              <a:rPr lang="fr-FR" sz="1600" dirty="0" smtClean="0">
                <a:latin typeface="Arial" panose="020B0604020202020204" pitchFamily="34" charset="0"/>
              </a:rPr>
              <a:t>crâne </a:t>
            </a:r>
            <a:r>
              <a:rPr lang="fr-FR" sz="1600" dirty="0">
                <a:latin typeface="Arial" panose="020B0604020202020204" pitchFamily="34" charset="0"/>
              </a:rPr>
              <a:t>de cristal… ?</a:t>
            </a:r>
          </a:p>
          <a:p>
            <a:r>
              <a:rPr lang="fr-FR" sz="1600" dirty="0">
                <a:latin typeface="Arial" panose="020B0604020202020204" pitchFamily="34" charset="0"/>
              </a:rPr>
              <a:t>En 2003, et ce, grâce à des documents d’origine ‘’ </a:t>
            </a:r>
            <a:r>
              <a:rPr lang="fr-FR" sz="1600" dirty="0" err="1">
                <a:latin typeface="Arial" panose="020B0604020202020204" pitchFamily="34" charset="0"/>
              </a:rPr>
              <a:t>templiste</a:t>
            </a:r>
            <a:r>
              <a:rPr lang="fr-FR" sz="1600" dirty="0">
                <a:latin typeface="Arial" panose="020B0604020202020204" pitchFamily="34" charset="0"/>
              </a:rPr>
              <a:t> ‘’ datant du 13e siècle, semble t-il, il y eu une découverte d’un « Crâne de Cristal » enfoui en terre provençale. Ces documents appartiennent à un groupe de personnes qui forment un cercle très secret.</a:t>
            </a:r>
          </a:p>
          <a:p>
            <a:r>
              <a:rPr lang="fr-FR" sz="1600" dirty="0">
                <a:latin typeface="Arial" panose="020B0604020202020204" pitchFamily="34" charset="0"/>
              </a:rPr>
              <a:t>L’homme qui a découvert ce crâne s’appelle Raymond </a:t>
            </a:r>
            <a:r>
              <a:rPr lang="fr-FR" sz="1600" dirty="0" err="1">
                <a:latin typeface="Arial" panose="020B0604020202020204" pitchFamily="34" charset="0"/>
              </a:rPr>
              <a:t>Spinosi</a:t>
            </a:r>
            <a:r>
              <a:rPr lang="fr-FR" sz="1600" dirty="0">
                <a:latin typeface="Arial" panose="020B0604020202020204" pitchFamily="34" charset="0"/>
              </a:rPr>
              <a:t>, chercheur, conférencier, écrivain et expert en objets et sites </a:t>
            </a:r>
            <a:r>
              <a:rPr lang="fr-FR" sz="1600" dirty="0" smtClean="0">
                <a:latin typeface="Arial" panose="020B0604020202020204" pitchFamily="34" charset="0"/>
              </a:rPr>
              <a:t>sacrés. Qui </a:t>
            </a:r>
            <a:r>
              <a:rPr lang="fr-FR" sz="1600" dirty="0">
                <a:latin typeface="Arial" panose="020B0604020202020204" pitchFamily="34" charset="0"/>
              </a:rPr>
              <a:t>est le véritable 13e crâne, celui de Heinrich Himmler, ou celui de Raymond </a:t>
            </a:r>
            <a:r>
              <a:rPr lang="fr-FR" sz="1600" dirty="0" err="1">
                <a:latin typeface="Arial" panose="020B0604020202020204" pitchFamily="34" charset="0"/>
              </a:rPr>
              <a:t>Spinosi</a:t>
            </a:r>
            <a:r>
              <a:rPr lang="fr-FR" sz="1600" dirty="0">
                <a:latin typeface="Arial" panose="020B0604020202020204" pitchFamily="34" charset="0"/>
              </a:rPr>
              <a:t> </a:t>
            </a:r>
            <a:r>
              <a:rPr lang="fr-FR" sz="1600" dirty="0" smtClean="0">
                <a:latin typeface="Arial" panose="020B0604020202020204" pitchFamily="34" charset="0"/>
              </a:rPr>
              <a:t>?</a:t>
            </a:r>
          </a:p>
          <a:p>
            <a:r>
              <a:rPr lang="fr-FR" sz="1600" dirty="0" smtClean="0">
                <a:latin typeface="Arial" panose="020B0604020202020204" pitchFamily="34" charset="0"/>
              </a:rPr>
              <a:t>D’après </a:t>
            </a:r>
            <a:r>
              <a:rPr lang="fr-FR" sz="1600" dirty="0">
                <a:latin typeface="Arial" panose="020B0604020202020204" pitchFamily="34" charset="0"/>
              </a:rPr>
              <a:t>les études il est composé de deux morceaux : le haut de la tête avec la mâchoire supérieure d’un côté, la mâchoire inférieure de l’autre ; ces deux morceaux sont taillés dans le même bloc de cristal et s’emboîtent parfaitement l’un dans l’autre. Tout comme certains autres crânes déjà répertoriés, celui-ci ne porte aucune trace </a:t>
            </a:r>
            <a:r>
              <a:rPr lang="fr-FR" sz="1600" dirty="0" smtClean="0">
                <a:latin typeface="Arial" panose="020B0604020202020204" pitchFamily="34" charset="0"/>
              </a:rPr>
              <a:t>d’usinage.</a:t>
            </a:r>
            <a:endParaRPr lang="fr-FR" sz="1600" b="0" i="0" dirty="0">
              <a:effectLst/>
              <a:latin typeface="Arial" panose="020B0604020202020204" pitchFamily="34" charset="0"/>
            </a:endParaRPr>
          </a:p>
        </p:txBody>
      </p:sp>
      <p:sp>
        <p:nvSpPr>
          <p:cNvPr id="2" name="ZoneTexte 1"/>
          <p:cNvSpPr txBox="1"/>
          <p:nvPr/>
        </p:nvSpPr>
        <p:spPr>
          <a:xfrm>
            <a:off x="8617906" y="139908"/>
            <a:ext cx="1402915" cy="1323439"/>
          </a:xfrm>
          <a:prstGeom prst="rect">
            <a:avLst/>
          </a:prstGeom>
          <a:noFill/>
        </p:spPr>
        <p:txBody>
          <a:bodyPr wrap="square" rtlCol="0">
            <a:spAutoFit/>
          </a:bodyPr>
          <a:lstStyle/>
          <a:p>
            <a:r>
              <a:rPr lang="fr-FR" sz="8000" dirty="0" smtClean="0">
                <a:solidFill>
                  <a:srgbClr val="FF0000"/>
                </a:solidFill>
              </a:rPr>
              <a:t>13</a:t>
            </a:r>
            <a:endParaRPr lang="fr-FR" sz="8000" dirty="0">
              <a:solidFill>
                <a:srgbClr val="FF0000"/>
              </a:solidFill>
            </a:endParaRPr>
          </a:p>
        </p:txBody>
      </p:sp>
      <p:sp>
        <p:nvSpPr>
          <p:cNvPr id="7" name="Rectangle 6"/>
          <p:cNvSpPr/>
          <p:nvPr/>
        </p:nvSpPr>
        <p:spPr>
          <a:xfrm>
            <a:off x="8957535" y="1229493"/>
            <a:ext cx="684803" cy="523220"/>
          </a:xfrm>
          <a:prstGeom prst="rect">
            <a:avLst/>
          </a:prstGeom>
        </p:spPr>
        <p:txBody>
          <a:bodyPr wrap="none">
            <a:spAutoFit/>
          </a:bodyPr>
          <a:lstStyle/>
          <a:p>
            <a:r>
              <a:rPr lang="fr-FR" sz="2800" dirty="0" smtClean="0">
                <a:solidFill>
                  <a:srgbClr val="FF0000"/>
                </a:solidFill>
              </a:rPr>
              <a:t>???</a:t>
            </a:r>
            <a:endParaRPr lang="fr-FR" sz="2800" dirty="0">
              <a:solidFill>
                <a:srgbClr val="FF0000"/>
              </a:solidFill>
            </a:endParaRPr>
          </a:p>
        </p:txBody>
      </p:sp>
    </p:spTree>
    <p:extLst>
      <p:ext uri="{BB962C8B-B14F-4D97-AF65-F5344CB8AC3E}">
        <p14:creationId xmlns:p14="http://schemas.microsoft.com/office/powerpoint/2010/main" val="19840927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208" y="133382"/>
            <a:ext cx="12091792" cy="1938992"/>
          </a:xfrm>
          <a:prstGeom prst="rect">
            <a:avLst/>
          </a:prstGeom>
        </p:spPr>
        <p:txBody>
          <a:bodyPr wrap="square">
            <a:spAutoFit/>
          </a:bodyPr>
          <a:lstStyle/>
          <a:p>
            <a:r>
              <a:rPr lang="fr-FR" sz="1400" dirty="0" smtClean="0">
                <a:solidFill>
                  <a:srgbClr val="7A7A7A"/>
                </a:solidFill>
                <a:latin typeface="Anaheim"/>
              </a:rPr>
              <a:t>.</a:t>
            </a:r>
            <a:endParaRPr lang="fr-FR" sz="1400" dirty="0">
              <a:solidFill>
                <a:srgbClr val="7A7A7A"/>
              </a:solidFill>
              <a:latin typeface="Anaheim"/>
            </a:endParaRPr>
          </a:p>
          <a:p>
            <a:pPr algn="ctr"/>
            <a:r>
              <a:rPr lang="fr-FR" dirty="0">
                <a:solidFill>
                  <a:srgbClr val="EA0018"/>
                </a:solidFill>
                <a:latin typeface="Hind Vadodara"/>
              </a:rPr>
              <a:t>DES FAUX CRÂNES DE CRISTAL</a:t>
            </a:r>
          </a:p>
          <a:p>
            <a:r>
              <a:rPr lang="fr-FR" b="1" dirty="0">
                <a:solidFill>
                  <a:srgbClr val="000000"/>
                </a:solidFill>
                <a:latin typeface="Anaheim"/>
              </a:rPr>
              <a:t>Le mystère est résolu.</a:t>
            </a:r>
            <a:endParaRPr lang="fr-FR" dirty="0">
              <a:solidFill>
                <a:srgbClr val="7A7A7A"/>
              </a:solidFill>
              <a:latin typeface="Anaheim"/>
            </a:endParaRPr>
          </a:p>
          <a:p>
            <a:r>
              <a:rPr lang="fr-FR" sz="1400" dirty="0">
                <a:latin typeface="Anaheim"/>
              </a:rPr>
              <a:t>Les pointes de diamant industriel n’ont été utilisées qu’à partir du XIX siècle, les crânes n’ont donc pas pu être fabriqués avant.</a:t>
            </a:r>
          </a:p>
          <a:p>
            <a:pPr>
              <a:buFont typeface="Arial" panose="020B0604020202020204" pitchFamily="34" charset="0"/>
              <a:buChar char="•"/>
            </a:pPr>
            <a:r>
              <a:rPr lang="fr-FR" sz="1400" dirty="0">
                <a:latin typeface="Anaheim"/>
              </a:rPr>
              <a:t>C’est à peine croyable. </a:t>
            </a:r>
            <a:r>
              <a:rPr lang="fr-FR" sz="1400" b="1" dirty="0">
                <a:latin typeface="Anaheim"/>
              </a:rPr>
              <a:t>Le crâne de Londres</a:t>
            </a:r>
            <a:r>
              <a:rPr lang="fr-FR" sz="1400" dirty="0">
                <a:latin typeface="Anaheim"/>
              </a:rPr>
              <a:t>, en exposition depuis plus de 100 ans, </a:t>
            </a:r>
            <a:r>
              <a:rPr lang="fr-FR" sz="1400" b="1" dirty="0">
                <a:solidFill>
                  <a:srgbClr val="FF0000"/>
                </a:solidFill>
                <a:latin typeface="Anaheim"/>
              </a:rPr>
              <a:t>est un faux</a:t>
            </a:r>
            <a:r>
              <a:rPr lang="fr-FR" sz="1400" dirty="0">
                <a:latin typeface="Anaheim"/>
              </a:rPr>
              <a:t>.</a:t>
            </a:r>
          </a:p>
          <a:p>
            <a:pPr>
              <a:buFont typeface="Arial" panose="020B0604020202020204" pitchFamily="34" charset="0"/>
              <a:buChar char="•"/>
            </a:pPr>
            <a:r>
              <a:rPr lang="fr-FR" sz="1400" dirty="0">
                <a:latin typeface="Anaheim"/>
              </a:rPr>
              <a:t>Le </a:t>
            </a:r>
            <a:r>
              <a:rPr lang="fr-FR" sz="1400" b="1" dirty="0">
                <a:latin typeface="Anaheim"/>
              </a:rPr>
              <a:t>crâne de l’</a:t>
            </a:r>
            <a:r>
              <a:rPr lang="fr-FR" sz="1400" b="1" dirty="0" err="1">
                <a:latin typeface="Anaheim"/>
              </a:rPr>
              <a:t>insitut</a:t>
            </a:r>
            <a:r>
              <a:rPr lang="fr-FR" sz="1400" b="1" dirty="0">
                <a:latin typeface="Anaheim"/>
              </a:rPr>
              <a:t> </a:t>
            </a:r>
            <a:r>
              <a:rPr lang="fr-FR" sz="1400" b="1" dirty="0" err="1">
                <a:latin typeface="Anaheim"/>
              </a:rPr>
              <a:t>Mizonians</a:t>
            </a:r>
            <a:r>
              <a:rPr lang="fr-FR" sz="1400" b="1" dirty="0">
                <a:latin typeface="Anaheim"/>
              </a:rPr>
              <a:t> est un faux</a:t>
            </a:r>
            <a:r>
              <a:rPr lang="fr-FR" sz="1400" dirty="0">
                <a:latin typeface="Anaheim"/>
              </a:rPr>
              <a:t>. Fabriqué dans les années 1950</a:t>
            </a:r>
            <a:r>
              <a:rPr lang="fr-FR" sz="1400" dirty="0">
                <a:latin typeface="Anaheim"/>
              </a:rPr>
              <a:t>.  </a:t>
            </a:r>
            <a:r>
              <a:rPr lang="fr-FR" sz="1400" b="1" dirty="0">
                <a:solidFill>
                  <a:srgbClr val="FF0000"/>
                </a:solidFill>
                <a:latin typeface="Anaheim"/>
              </a:rPr>
              <a:t>est un faux</a:t>
            </a:r>
            <a:endParaRPr lang="fr-FR" sz="1400" dirty="0">
              <a:latin typeface="Anaheim"/>
            </a:endParaRPr>
          </a:p>
          <a:p>
            <a:pPr>
              <a:buFont typeface="Arial" panose="020B0604020202020204" pitchFamily="34" charset="0"/>
              <a:buChar char="•"/>
            </a:pPr>
            <a:r>
              <a:rPr lang="fr-FR" sz="1400" dirty="0">
                <a:latin typeface="Anaheim"/>
              </a:rPr>
              <a:t>Le </a:t>
            </a:r>
            <a:r>
              <a:rPr lang="fr-FR" sz="1400" b="1" dirty="0">
                <a:latin typeface="Anaheim"/>
              </a:rPr>
              <a:t>crâne de cristal de paris </a:t>
            </a:r>
            <a:r>
              <a:rPr lang="fr-FR" sz="1400" b="1" dirty="0" err="1">
                <a:latin typeface="Anaheim"/>
              </a:rPr>
              <a:t>labelisé</a:t>
            </a:r>
            <a:r>
              <a:rPr lang="fr-FR" sz="1400" b="1" dirty="0">
                <a:latin typeface="Anaheim"/>
              </a:rPr>
              <a:t> </a:t>
            </a:r>
            <a:r>
              <a:rPr lang="fr-FR" sz="1400" b="1" dirty="0" err="1">
                <a:latin typeface="Anaheim"/>
              </a:rPr>
              <a:t>astèque</a:t>
            </a:r>
            <a:r>
              <a:rPr lang="fr-FR" sz="1400" b="1" dirty="0">
                <a:latin typeface="Anaheim"/>
              </a:rPr>
              <a:t> depuis 1878</a:t>
            </a:r>
            <a:r>
              <a:rPr lang="fr-FR" sz="1400" dirty="0">
                <a:latin typeface="Anaheim"/>
              </a:rPr>
              <a:t> est également </a:t>
            </a:r>
            <a:r>
              <a:rPr lang="fr-FR" sz="1400" dirty="0">
                <a:latin typeface="Anaheim"/>
              </a:rPr>
              <a:t> </a:t>
            </a:r>
            <a:r>
              <a:rPr lang="fr-FR" sz="1400" b="1" dirty="0">
                <a:solidFill>
                  <a:srgbClr val="FF0000"/>
                </a:solidFill>
                <a:latin typeface="Anaheim"/>
              </a:rPr>
              <a:t>est un </a:t>
            </a:r>
            <a:r>
              <a:rPr lang="fr-FR" sz="1400" b="1" dirty="0" smtClean="0">
                <a:solidFill>
                  <a:srgbClr val="FF0000"/>
                </a:solidFill>
                <a:latin typeface="Anaheim"/>
              </a:rPr>
              <a:t>faux</a:t>
            </a:r>
          </a:p>
          <a:p>
            <a:pPr>
              <a:buFont typeface="Arial" panose="020B0604020202020204" pitchFamily="34" charset="0"/>
              <a:buChar char="•"/>
            </a:pPr>
            <a:r>
              <a:rPr lang="fr-FR" sz="1400" dirty="0" smtClean="0">
                <a:latin typeface="Anaheim"/>
              </a:rPr>
              <a:t>Les</a:t>
            </a:r>
            <a:r>
              <a:rPr lang="fr-FR" sz="1400" dirty="0">
                <a:latin typeface="Anaheim"/>
              </a:rPr>
              <a:t> </a:t>
            </a:r>
            <a:r>
              <a:rPr lang="fr-FR" sz="1400" b="1" dirty="0">
                <a:latin typeface="Anaheim"/>
              </a:rPr>
              <a:t>recherches conduites par le Louvre sur le crâne de Paris</a:t>
            </a:r>
            <a:r>
              <a:rPr lang="fr-FR" sz="1400" dirty="0">
                <a:latin typeface="Anaheim"/>
              </a:rPr>
              <a:t> semblent indiquer qu’il a été fabriqué aux alentours de 1850.</a:t>
            </a:r>
            <a:endParaRPr lang="fr-FR" sz="1400" b="0" dirty="0">
              <a:effectLst/>
              <a:latin typeface="Anaheim"/>
            </a:endParaRPr>
          </a:p>
        </p:txBody>
      </p:sp>
      <p:sp>
        <p:nvSpPr>
          <p:cNvPr id="3" name="Rectangle 2"/>
          <p:cNvSpPr/>
          <p:nvPr/>
        </p:nvSpPr>
        <p:spPr>
          <a:xfrm>
            <a:off x="100208" y="2163116"/>
            <a:ext cx="12091792" cy="4524315"/>
          </a:xfrm>
          <a:prstGeom prst="rect">
            <a:avLst/>
          </a:prstGeom>
          <a:ln>
            <a:solidFill>
              <a:srgbClr val="FFFF00"/>
            </a:solidFill>
          </a:ln>
        </p:spPr>
        <p:txBody>
          <a:bodyPr wrap="square">
            <a:spAutoFit/>
          </a:bodyPr>
          <a:lstStyle/>
          <a:p>
            <a:pPr algn="ctr"/>
            <a:r>
              <a:rPr lang="fr-FR" dirty="0">
                <a:solidFill>
                  <a:srgbClr val="EA0018"/>
                </a:solidFill>
                <a:latin typeface="Hind Vadodara"/>
              </a:rPr>
              <a:t>QU'EN EST-IL DU CRÂNE D'ANNA </a:t>
            </a:r>
            <a:r>
              <a:rPr lang="fr-FR" dirty="0" smtClean="0">
                <a:solidFill>
                  <a:srgbClr val="EA0018"/>
                </a:solidFill>
                <a:latin typeface="Hind Vadodara"/>
              </a:rPr>
              <a:t>MITCHELL-HEDGES</a:t>
            </a:r>
          </a:p>
          <a:p>
            <a:pPr algn="ctr"/>
            <a:endParaRPr lang="fr-FR" dirty="0">
              <a:solidFill>
                <a:srgbClr val="EA0018"/>
              </a:solidFill>
              <a:latin typeface="Hind Vadodara"/>
            </a:endParaRPr>
          </a:p>
          <a:p>
            <a:r>
              <a:rPr lang="fr-FR" sz="1400" dirty="0">
                <a:latin typeface="Anaheim"/>
              </a:rPr>
              <a:t>Il ne reste que le crâne d’Anna Mitchell-</a:t>
            </a:r>
            <a:r>
              <a:rPr lang="fr-FR" sz="1400" dirty="0" err="1">
                <a:latin typeface="Anaheim"/>
              </a:rPr>
              <a:t>Hedges</a:t>
            </a:r>
            <a:r>
              <a:rPr lang="fr-FR" sz="1400" dirty="0">
                <a:latin typeface="Anaheim"/>
              </a:rPr>
              <a:t> trouvé en 1924.</a:t>
            </a:r>
          </a:p>
          <a:p>
            <a:r>
              <a:rPr lang="fr-FR" sz="1400" b="1" dirty="0">
                <a:latin typeface="Anaheim"/>
              </a:rPr>
              <a:t>Est-il vrai ?</a:t>
            </a:r>
            <a:endParaRPr lang="fr-FR" sz="1400" dirty="0">
              <a:latin typeface="Anaheim"/>
            </a:endParaRPr>
          </a:p>
          <a:p>
            <a:r>
              <a:rPr lang="fr-FR" sz="1400" dirty="0">
                <a:latin typeface="Anaheim"/>
              </a:rPr>
              <a:t>Le docteur </a:t>
            </a:r>
            <a:r>
              <a:rPr lang="fr-FR" sz="1400" dirty="0" err="1">
                <a:latin typeface="Anaheim"/>
              </a:rPr>
              <a:t>Janes</a:t>
            </a:r>
            <a:r>
              <a:rPr lang="fr-FR" sz="1400" dirty="0">
                <a:latin typeface="Anaheim"/>
              </a:rPr>
              <a:t> Walsh va aller au bout de ses investigations. Quelle est la vérité ?</a:t>
            </a:r>
          </a:p>
          <a:p>
            <a:r>
              <a:rPr lang="fr-FR" sz="1400" dirty="0">
                <a:latin typeface="Anaheim"/>
              </a:rPr>
              <a:t>Retraçant la vie de</a:t>
            </a:r>
            <a:r>
              <a:rPr lang="fr-FR" sz="1400" b="1" dirty="0">
                <a:latin typeface="Anaheim"/>
              </a:rPr>
              <a:t> l’explorateur MITCHELL-HEDGES</a:t>
            </a:r>
            <a:r>
              <a:rPr lang="fr-FR" sz="1400" dirty="0">
                <a:latin typeface="Anaheim"/>
              </a:rPr>
              <a:t>, elle découvre avec stupeur un document publié dans une revue en 1936, il y est question d’un marchand d’art londonien, Sydney Burney, ayant acheté un crâne de cristal en 1933.</a:t>
            </a:r>
          </a:p>
          <a:p>
            <a:r>
              <a:rPr lang="fr-FR" sz="1400" dirty="0">
                <a:latin typeface="Anaheim"/>
              </a:rPr>
              <a:t>Le second est une </a:t>
            </a:r>
            <a:r>
              <a:rPr lang="fr-FR" sz="1400" b="1" dirty="0">
                <a:latin typeface="Anaheim"/>
              </a:rPr>
              <a:t>annonce de vente aux enchères du crâne de Burney,</a:t>
            </a:r>
            <a:r>
              <a:rPr lang="fr-FR" sz="1400" dirty="0">
                <a:latin typeface="Anaheim"/>
              </a:rPr>
              <a:t> chez </a:t>
            </a:r>
            <a:r>
              <a:rPr lang="fr-FR" sz="1400" dirty="0" err="1">
                <a:latin typeface="Anaheim"/>
              </a:rPr>
              <a:t>Sootbys</a:t>
            </a:r>
            <a:r>
              <a:rPr lang="fr-FR" sz="1400" dirty="0">
                <a:latin typeface="Anaheim"/>
              </a:rPr>
              <a:t> en 1943</a:t>
            </a:r>
            <a:r>
              <a:rPr lang="fr-FR" sz="1400" dirty="0" smtClean="0">
                <a:latin typeface="Anaheim"/>
              </a:rPr>
              <a:t>.</a:t>
            </a:r>
          </a:p>
          <a:p>
            <a:endParaRPr lang="fr-FR" sz="1400" dirty="0">
              <a:latin typeface="Anaheim"/>
            </a:endParaRPr>
          </a:p>
          <a:p>
            <a:r>
              <a:rPr lang="fr-FR" sz="1600" dirty="0">
                <a:solidFill>
                  <a:srgbClr val="FF0000"/>
                </a:solidFill>
                <a:latin typeface="Anaheim"/>
              </a:rPr>
              <a:t>L’acquéreur n’est autre que F.A Mitchell-</a:t>
            </a:r>
            <a:r>
              <a:rPr lang="fr-FR" sz="1600" dirty="0" err="1">
                <a:solidFill>
                  <a:srgbClr val="FF0000"/>
                </a:solidFill>
                <a:latin typeface="Anaheim"/>
              </a:rPr>
              <a:t>Hedges</a:t>
            </a:r>
            <a:r>
              <a:rPr lang="fr-FR" sz="1600" dirty="0">
                <a:solidFill>
                  <a:srgbClr val="FF0000"/>
                </a:solidFill>
                <a:latin typeface="Anaheim"/>
              </a:rPr>
              <a:t>, pour la sommes de 400 livres, soit 24000$ actuel</a:t>
            </a:r>
            <a:r>
              <a:rPr lang="fr-FR" sz="1600" dirty="0" smtClean="0">
                <a:solidFill>
                  <a:srgbClr val="FF0000"/>
                </a:solidFill>
                <a:latin typeface="Anaheim"/>
              </a:rPr>
              <a:t>.</a:t>
            </a:r>
          </a:p>
          <a:p>
            <a:endParaRPr lang="fr-FR" sz="1400" dirty="0">
              <a:latin typeface="Anaheim"/>
            </a:endParaRPr>
          </a:p>
          <a:p>
            <a:r>
              <a:rPr lang="fr-FR" sz="1400" dirty="0">
                <a:latin typeface="Anaheim"/>
              </a:rPr>
              <a:t>Pourquoi cette vente intervient-elle plus de 20 ans après la découverte par sa fille adoptive Anna </a:t>
            </a:r>
            <a:r>
              <a:rPr lang="fr-FR" sz="1400" dirty="0" smtClean="0">
                <a:latin typeface="Anaheim"/>
              </a:rPr>
              <a:t>?</a:t>
            </a:r>
            <a:endParaRPr lang="fr-FR" sz="1400" dirty="0">
              <a:latin typeface="Anaheim"/>
            </a:endParaRPr>
          </a:p>
          <a:p>
            <a:r>
              <a:rPr lang="fr-FR" sz="1400" b="1" dirty="0">
                <a:latin typeface="Anaheim"/>
              </a:rPr>
              <a:t>Anna s’explique.</a:t>
            </a:r>
            <a:endParaRPr lang="fr-FR" sz="1400" dirty="0">
              <a:latin typeface="Anaheim"/>
            </a:endParaRPr>
          </a:p>
          <a:p>
            <a:r>
              <a:rPr lang="fr-FR" sz="1400" b="1" dirty="0" smtClean="0"/>
              <a:t>Tout </a:t>
            </a:r>
            <a:r>
              <a:rPr lang="fr-FR" sz="1400" b="1" dirty="0"/>
              <a:t>devient clair.</a:t>
            </a:r>
            <a:endParaRPr lang="fr-FR" sz="1400" dirty="0"/>
          </a:p>
          <a:p>
            <a:r>
              <a:rPr lang="fr-FR" sz="1400" dirty="0"/>
              <a:t>Si F.A Michel n’a jamais mentionné le crâne de cristal à son retour de </a:t>
            </a:r>
            <a:r>
              <a:rPr lang="fr-FR" sz="1400" dirty="0" err="1"/>
              <a:t>Bélize</a:t>
            </a:r>
            <a:r>
              <a:rPr lang="fr-FR" sz="1400" dirty="0"/>
              <a:t> dans les années 1920, c’est tout simplement qu’il ne l’avais pas. Voilà pourquoi son autobiographie ne mentionne pas cette découverte.</a:t>
            </a:r>
          </a:p>
          <a:p>
            <a:r>
              <a:rPr lang="fr-FR" sz="1400" dirty="0"/>
              <a:t>Encore plus fort, elle n’a jamais été à ses côtés lors de ses expéditions. Selon la biographie d’Anna, elle affirme avoir rejoint son père en 1926, soit deux ans après la découverte du crâne.</a:t>
            </a:r>
          </a:p>
          <a:p>
            <a:r>
              <a:rPr lang="fr-FR" sz="1400" b="1" dirty="0"/>
              <a:t>Mais pourquoi cette folle histoire ?</a:t>
            </a:r>
            <a:endParaRPr lang="fr-FR" sz="1400" dirty="0"/>
          </a:p>
          <a:p>
            <a:r>
              <a:rPr lang="fr-FR" sz="1400" dirty="0"/>
              <a:t>Une réponse prosaïque : À la mort de son père, sans ressource, il fallait trouver un moyen de </a:t>
            </a:r>
            <a:r>
              <a:rPr lang="fr-FR" sz="1400" dirty="0" smtClean="0"/>
              <a:t>vivre. </a:t>
            </a:r>
            <a:r>
              <a:rPr lang="fr-FR" sz="1400" dirty="0">
                <a:latin typeface="Anaheim"/>
              </a:rPr>
              <a:t> </a:t>
            </a:r>
            <a:r>
              <a:rPr lang="fr-FR" sz="1400" b="1" dirty="0">
                <a:solidFill>
                  <a:srgbClr val="FF0000"/>
                </a:solidFill>
                <a:latin typeface="Anaheim"/>
              </a:rPr>
              <a:t>est un </a:t>
            </a:r>
            <a:r>
              <a:rPr lang="fr-FR" sz="1400" b="1" dirty="0" err="1" smtClean="0">
                <a:solidFill>
                  <a:srgbClr val="FF0000"/>
                </a:solidFill>
                <a:latin typeface="Anaheim"/>
              </a:rPr>
              <a:t>faux.</a:t>
            </a:r>
            <a:r>
              <a:rPr lang="fr-FR" sz="1400" b="1" dirty="0" err="1" smtClean="0">
                <a:solidFill>
                  <a:srgbClr val="000000"/>
                </a:solidFill>
                <a:latin typeface="Anaheim"/>
              </a:rPr>
              <a:t>istoire</a:t>
            </a:r>
            <a:r>
              <a:rPr lang="fr-FR" sz="1400" b="1" dirty="0" smtClean="0">
                <a:solidFill>
                  <a:srgbClr val="000000"/>
                </a:solidFill>
                <a:latin typeface="Anaheim"/>
              </a:rPr>
              <a:t> </a:t>
            </a:r>
            <a:r>
              <a:rPr lang="fr-FR" sz="1400" b="1" dirty="0">
                <a:solidFill>
                  <a:srgbClr val="000000"/>
                </a:solidFill>
                <a:latin typeface="Anaheim"/>
              </a:rPr>
              <a:t>s’effiloche …</a:t>
            </a:r>
            <a:endParaRPr lang="fr-FR" sz="1400" b="0" dirty="0">
              <a:solidFill>
                <a:srgbClr val="7A7A7A"/>
              </a:solidFill>
              <a:effectLst/>
              <a:latin typeface="Anaheim"/>
            </a:endParaRPr>
          </a:p>
        </p:txBody>
      </p:sp>
    </p:spTree>
    <p:extLst>
      <p:ext uri="{BB962C8B-B14F-4D97-AF65-F5344CB8AC3E}">
        <p14:creationId xmlns:p14="http://schemas.microsoft.com/office/powerpoint/2010/main" val="17267433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30469" y="4397638"/>
            <a:ext cx="1880950" cy="2092888"/>
          </a:xfrm>
          <a:prstGeom prst="rect">
            <a:avLst/>
          </a:prstGeom>
        </p:spPr>
      </p:pic>
      <p:sp>
        <p:nvSpPr>
          <p:cNvPr id="3" name="Rectangle 2"/>
          <p:cNvSpPr/>
          <p:nvPr/>
        </p:nvSpPr>
        <p:spPr>
          <a:xfrm>
            <a:off x="576649" y="562338"/>
            <a:ext cx="4049185" cy="923330"/>
          </a:xfrm>
          <a:prstGeom prst="rect">
            <a:avLst/>
          </a:prstGeom>
          <a:noFill/>
        </p:spPr>
        <p:txBody>
          <a:bodyPr wrap="none" lIns="91440" tIns="45720" rIns="91440" bIns="45720">
            <a:spAutoFit/>
          </a:bodyPr>
          <a:lstStyle/>
          <a:p>
            <a:pPr algn="ctr"/>
            <a:r>
              <a:rPr lang="fr-FR"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 Bientôt…!!!</a:t>
            </a:r>
            <a:endParaRPr lang="fr-F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ZoneTexte 3"/>
          <p:cNvSpPr txBox="1"/>
          <p:nvPr/>
        </p:nvSpPr>
        <p:spPr>
          <a:xfrm>
            <a:off x="764088" y="2567836"/>
            <a:ext cx="3861746" cy="369332"/>
          </a:xfrm>
          <a:prstGeom prst="rect">
            <a:avLst/>
          </a:prstGeom>
          <a:noFill/>
        </p:spPr>
        <p:txBody>
          <a:bodyPr wrap="square" rtlCol="0">
            <a:spAutoFit/>
          </a:bodyPr>
          <a:lstStyle/>
          <a:p>
            <a:r>
              <a:rPr lang="fr-FR" dirty="0" smtClean="0"/>
              <a:t>Commentaires et images du NET:</a:t>
            </a:r>
            <a:endParaRPr lang="fr-FR" dirty="0"/>
          </a:p>
        </p:txBody>
      </p:sp>
      <p:sp>
        <p:nvSpPr>
          <p:cNvPr id="5" name="ZoneTexte 4"/>
          <p:cNvSpPr txBox="1"/>
          <p:nvPr/>
        </p:nvSpPr>
        <p:spPr>
          <a:xfrm>
            <a:off x="764088" y="4784942"/>
            <a:ext cx="3670126" cy="369332"/>
          </a:xfrm>
          <a:prstGeom prst="rect">
            <a:avLst/>
          </a:prstGeom>
          <a:noFill/>
        </p:spPr>
        <p:txBody>
          <a:bodyPr wrap="square" rtlCol="0">
            <a:spAutoFit/>
          </a:bodyPr>
          <a:lstStyle/>
          <a:p>
            <a:r>
              <a:rPr lang="fr-FR" dirty="0" smtClean="0"/>
              <a:t>Fait le :20 juin 2019</a:t>
            </a:r>
            <a:endParaRPr lang="fr-FR" dirty="0"/>
          </a:p>
        </p:txBody>
      </p:sp>
      <p:pic>
        <p:nvPicPr>
          <p:cNvPr id="2052" name="Picture 4" descr="Image associÃ©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8139" y="2150409"/>
            <a:ext cx="3667125" cy="371475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associÃ©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236945" y="1102658"/>
            <a:ext cx="2095500" cy="2095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5929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emplate>Office Theme</Template>
  <TotalTime>170</TotalTime>
  <Words>1784</Words>
  <Application>Microsoft Office PowerPoint</Application>
  <PresentationFormat>Grand écran</PresentationFormat>
  <Paragraphs>107</Paragraphs>
  <Slides>22</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22</vt:i4>
      </vt:variant>
    </vt:vector>
  </HeadingPairs>
  <TitlesOfParts>
    <vt:vector size="32" baseType="lpstr">
      <vt:lpstr>Anaheim</vt:lpstr>
      <vt:lpstr>Arial</vt:lpstr>
      <vt:lpstr>Arial</vt:lpstr>
      <vt:lpstr>Calibri</vt:lpstr>
      <vt:lpstr>Calibri Light</vt:lpstr>
      <vt:lpstr>CASMIRA</vt:lpstr>
      <vt:lpstr>Hind Vadodara</vt:lpstr>
      <vt:lpstr>Joan</vt:lpstr>
      <vt:lpstr>Times New Roman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9</cp:revision>
  <dcterms:created xsi:type="dcterms:W3CDTF">2019-06-21T13:41:00Z</dcterms:created>
  <dcterms:modified xsi:type="dcterms:W3CDTF">2019-06-21T22:52:06Z</dcterms:modified>
</cp:coreProperties>
</file>