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61" r:id="rId3"/>
    <p:sldId id="276" r:id="rId4"/>
    <p:sldId id="275" r:id="rId5"/>
    <p:sldId id="274" r:id="rId6"/>
    <p:sldId id="273" r:id="rId7"/>
    <p:sldId id="272" r:id="rId8"/>
    <p:sldId id="271" r:id="rId9"/>
    <p:sldId id="270" r:id="rId10"/>
    <p:sldId id="269" r:id="rId11"/>
    <p:sldId id="268" r:id="rId12"/>
    <p:sldId id="266" r:id="rId13"/>
    <p:sldId id="265" r:id="rId14"/>
    <p:sldId id="267" r:id="rId15"/>
    <p:sldId id="264" r:id="rId16"/>
    <p:sldId id="280" r:id="rId17"/>
    <p:sldId id="278" r:id="rId18"/>
    <p:sldId id="279" r:id="rId19"/>
    <p:sldId id="263" r:id="rId20"/>
    <p:sldId id="262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188" autoAdjust="0"/>
    <p:restoredTop sz="94660"/>
  </p:normalViewPr>
  <p:slideViewPr>
    <p:cSldViewPr snapToGrid="0">
      <p:cViewPr varScale="1">
        <p:scale>
          <a:sx n="74" d="100"/>
          <a:sy n="74" d="100"/>
        </p:scale>
        <p:origin x="51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28B2A0-EDFF-4C6C-A97D-A7B1B9090EE3}" type="datetimeFigureOut">
              <a:rPr lang="fr-FR" smtClean="0"/>
              <a:t>09/05/2024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CA800F-A35B-45C1-83CD-0D7AA2FEC5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0793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CA800F-A35B-45C1-83CD-0D7AA2FEC5B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3209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1D3664-544B-7CA7-7B44-B735C5B2D4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6C1602B-F8A4-5549-BB55-35FC04BC53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8E7DCEE-2641-27E0-A1A7-EEC74ED692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72DCB-9739-49D6-AAE0-A4BC7A0A1C95}" type="datetimeFigureOut">
              <a:rPr lang="fr-FR" smtClean="0"/>
              <a:t>09/05/2024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3BD96F-4C8E-58F6-A358-795F31A0F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CA31F13-13D3-2799-BB24-9C6E76233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34C82-E1A7-47D0-8336-3DDC6ADC96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9534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4F7AB3-2CCC-CD1B-06F7-6D078CA8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FD2FB7E-9377-C27B-6202-94C0FB6E43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5E4AC15-6596-64CB-5670-FAE9338D8E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72DCB-9739-49D6-AAE0-A4BC7A0A1C95}" type="datetimeFigureOut">
              <a:rPr lang="fr-FR" smtClean="0"/>
              <a:t>09/05/2024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820CECC-1C29-7B42-DFD0-7B0C54BEE9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CAEEC72-2584-72A0-F601-F49FEEFB0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34C82-E1A7-47D0-8336-3DDC6ADC96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410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447F32-C613-0A5A-FB20-7F39C964F4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A1FB7FA-02DA-5816-33BD-2F578E6FD5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6465B3A-AF64-EA6D-FC34-8DF4F77B0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72DCB-9739-49D6-AAE0-A4BC7A0A1C95}" type="datetimeFigureOut">
              <a:rPr lang="fr-FR" smtClean="0"/>
              <a:t>09/05/2024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EC46677-295D-5F1D-763D-48F0C31044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546D48A-D954-7A1C-CAD7-6B8A30BAD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34C82-E1A7-47D0-8336-3DDC6ADC96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5027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93CC1F-AFE9-86C5-8A19-1F8748AF3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E0BB108-AB17-A1A9-57E5-BD737F192E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D7E8032-12B5-B577-A8AB-C2B74AFBD0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E005831-7892-BEB3-09A5-AB4CA1BE6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72DCB-9739-49D6-AAE0-A4BC7A0A1C95}" type="datetimeFigureOut">
              <a:rPr lang="fr-FR" smtClean="0"/>
              <a:t>09/05/2024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4BDA659-757B-39B4-B62F-5220AB5DC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97DE1AB-6934-DB4B-4388-633A0DB80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34C82-E1A7-47D0-8336-3DDC6ADC96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131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FCE826-F128-530E-647C-BE60BF40C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F72CD6-8907-6BE7-049F-36CC055D9F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6CCA83F-83B6-09CC-4E78-6771D5F94D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1A80E12-8639-4B98-2B27-A149A97BE0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F4690DE-D989-9973-104D-2E76F2F48C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AC105A5-49C8-A534-9696-52AD438CE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72DCB-9739-49D6-AAE0-A4BC7A0A1C95}" type="datetimeFigureOut">
              <a:rPr lang="fr-FR" smtClean="0"/>
              <a:t>09/05/2024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F49B354-3B67-BBFF-97B2-A07FBB718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C1C93EB-8450-B0D2-FDF9-21366DC49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34C82-E1A7-47D0-8336-3DDC6ADC96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8969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C682D1-5A7F-CC12-EDC3-85F864984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C5B345F-F3BC-F079-196B-E387A131D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72DCB-9739-49D6-AAE0-A4BC7A0A1C95}" type="datetimeFigureOut">
              <a:rPr lang="fr-FR" smtClean="0"/>
              <a:t>09/05/2024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8F71C87-64D3-4DB5-E8EF-B020C43BEE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169AFBF-3237-86A2-3DD3-781054A88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34C82-E1A7-47D0-8336-3DDC6ADC96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7307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B215ECB-90D5-D612-6D30-8E3E42F31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72DCB-9739-49D6-AAE0-A4BC7A0A1C95}" type="datetimeFigureOut">
              <a:rPr lang="fr-FR" smtClean="0"/>
              <a:t>09/05/2024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43D600B-19E9-41DD-D110-EE057A524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3540304-0746-CFEE-8FFC-30DC7D0A5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34C82-E1A7-47D0-8336-3DDC6ADC96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209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77AFA4-5374-E569-8304-ED2AFE02FF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86C0EFF-E490-62F5-0067-D90CE16078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0F97540-17A4-1D1C-D747-EEE5134C88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6B1D3B7-3812-3736-AE61-75E1F5050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72DCB-9739-49D6-AAE0-A4BC7A0A1C95}" type="datetimeFigureOut">
              <a:rPr lang="fr-FR" smtClean="0"/>
              <a:t>09/05/2024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F98513-978B-D32F-BFDE-6613535BE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0F0F288-B03E-74D2-D823-B79EFFDF2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34C82-E1A7-47D0-8336-3DDC6ADC96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5179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4D2331-D48E-5D61-AFE1-F650125C8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3DBA63D-2318-DE09-7D2B-017E0382B1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95C3DC9-B323-C7BC-7A4E-5BB2852F41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25F57E3-03A4-0C8E-8506-B9B1D5B219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72DCB-9739-49D6-AAE0-A4BC7A0A1C95}" type="datetimeFigureOut">
              <a:rPr lang="fr-FR" smtClean="0"/>
              <a:t>09/05/2024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34FF16B-A0C5-348C-E025-0F2B33FAE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3870BC2-8562-E87D-924E-A4A35ED6B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34C82-E1A7-47D0-8336-3DDC6ADC96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381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56BA2B-E895-9E17-C503-10A77A8A5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EE1B149-2989-82DB-FDC5-E18C9474F4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1F9B647-A9E6-F1A0-B2E4-79F187821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72DCB-9739-49D6-AAE0-A4BC7A0A1C95}" type="datetimeFigureOut">
              <a:rPr lang="fr-FR" smtClean="0"/>
              <a:t>09/05/2024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00653C-18FD-7489-2E79-22B31BFC6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E8AC24B-6AC8-DC4F-576B-53BA6C22B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34C82-E1A7-47D0-8336-3DDC6ADC96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00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7693F73-407A-A024-B23A-73CF6F6080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2DF9399-9C45-B6AF-C817-65544C9626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57BB0C2-AC80-3C76-FBAC-2379D5DA24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72DCB-9739-49D6-AAE0-A4BC7A0A1C95}" type="datetimeFigureOut">
              <a:rPr lang="fr-FR" smtClean="0"/>
              <a:t>09/05/2024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5FD88D4-ABF0-6244-A3BA-5B94764FF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3B677C9-6A12-364E-BA7C-F6D01E3C53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34C82-E1A7-47D0-8336-3DDC6ADC96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6355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8AB4EEE-6476-A8BB-20AD-CD1D312B4D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AB7D58C-B8F0-4018-26B8-E0E857BB8A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1E3EBA9-3E9E-D46F-27DB-824B6329BE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DF72DCB-9739-49D6-AAE0-A4BC7A0A1C95}" type="datetimeFigureOut">
              <a:rPr lang="fr-FR" smtClean="0"/>
              <a:t>09/05/2024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84DEF3E-7D4B-9F28-2DCB-06C9D35A35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150CA0-8B4E-D161-AC87-8B36162AD1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BE34C82-E1A7-47D0-8336-3DDC6ADC96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03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ciel&#10;&#10;Description générée automatiquement">
            <a:extLst>
              <a:ext uri="{FF2B5EF4-FFF2-40B4-BE49-F238E27FC236}">
                <a16:creationId xmlns:a16="http://schemas.microsoft.com/office/drawing/2014/main" id="{8922F049-71B8-5F9D-721F-248E981FC2D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1110" y="4572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8C0897-881E-FCC5-1043-BC32E2013DA8}"/>
              </a:ext>
            </a:extLst>
          </p:cNvPr>
          <p:cNvSpPr txBox="1"/>
          <p:nvPr/>
        </p:nvSpPr>
        <p:spPr>
          <a:xfrm>
            <a:off x="1967218" y="358429"/>
            <a:ext cx="91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La Baie D’Ise – Japon -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B0D23BF-481B-4CC9-8D59-1FA6D1EAED47}"/>
              </a:ext>
            </a:extLst>
          </p:cNvPr>
          <p:cNvSpPr txBox="1"/>
          <p:nvPr/>
        </p:nvSpPr>
        <p:spPr>
          <a:xfrm>
            <a:off x="9507855" y="2635650"/>
            <a:ext cx="23164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 </a:t>
            </a:r>
            <a:r>
              <a:rPr lang="fr-FR" sz="2800" b="1" dirty="0" err="1">
                <a:solidFill>
                  <a:srgbClr val="FFFF00"/>
                </a:solidFill>
              </a:rPr>
              <a:t>Kōtai-jingū</a:t>
            </a:r>
            <a:r>
              <a:rPr lang="fr-FR" sz="2800" b="1" dirty="0">
                <a:solidFill>
                  <a:srgbClr val="FFFF00"/>
                </a:solidFill>
              </a:rPr>
              <a:t> (</a:t>
            </a:r>
            <a:r>
              <a:rPr lang="fr-FR" sz="2800" b="1" dirty="0" err="1">
                <a:solidFill>
                  <a:srgbClr val="FFFF00"/>
                </a:solidFill>
              </a:rPr>
              <a:t>Naiku</a:t>
            </a:r>
            <a:r>
              <a:rPr lang="fr-FR" sz="2800" b="1" dirty="0">
                <a:solidFill>
                  <a:srgbClr val="FFFF00"/>
                </a:solidFill>
              </a:rPr>
              <a:t>) dans la ville d'Ise, préfecture de Mie, Japon.</a:t>
            </a:r>
          </a:p>
        </p:txBody>
      </p:sp>
    </p:spTree>
    <p:extLst>
      <p:ext uri="{BB962C8B-B14F-4D97-AF65-F5344CB8AC3E}">
        <p14:creationId xmlns:p14="http://schemas.microsoft.com/office/powerpoint/2010/main" val="2401418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  <p:sndAc>
          <p:stSnd loop="1">
            <p:snd r:embed="rId2" name="Musique Zen Traditionnelle Japonaise.wav"/>
          </p:stSnd>
        </p:sndAc>
      </p:transition>
    </mc:Choice>
    <mc:Fallback>
      <p:transition spd="slow" advClick="0" advTm="8000">
        <p:fade/>
        <p:sndAc>
          <p:stSnd loop="1">
            <p:snd r:embed="rId2" name="Musique Zen Traditionnelle Japonais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67CC317-9F86-FCF1-3D6D-758389F79D6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/>
              <a:t>La péninsule d'</a:t>
            </a:r>
            <a:r>
              <a:rPr lang="fr-FR" sz="4800" b="1" dirty="0" err="1"/>
              <a:t>Ise-Shima</a:t>
            </a:r>
            <a:r>
              <a:rPr lang="fr-FR" sz="4800" b="1" dirty="0"/>
              <a:t> se situe à l'entrée de la baie d'Ise, à l'est de la préfecture de Mie et en périphérie sud de la grande ville de Nagoya au Japon. Berceau du shintoïsme et terre de </a:t>
            </a:r>
            <a:r>
              <a:rPr lang="fr-FR" sz="4800" b="1" dirty="0" err="1"/>
              <a:t>pélerinage</a:t>
            </a:r>
            <a:r>
              <a:rPr lang="fr-FR" sz="4800" b="1" dirty="0"/>
              <a:t>, la région est également une destination nature protégée sous le nom de parc national d'Ise-Shima.16 janv. 2024</a:t>
            </a:r>
          </a:p>
        </p:txBody>
      </p:sp>
    </p:spTree>
    <p:extLst>
      <p:ext uri="{BB962C8B-B14F-4D97-AF65-F5344CB8AC3E}">
        <p14:creationId xmlns:p14="http://schemas.microsoft.com/office/powerpoint/2010/main" val="2940378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plante&#10;&#10;Description générée automatiquement">
            <a:extLst>
              <a:ext uri="{FF2B5EF4-FFF2-40B4-BE49-F238E27FC236}">
                <a16:creationId xmlns:a16="http://schemas.microsoft.com/office/drawing/2014/main" id="{8BB71D53-D2E4-3253-1807-45664A9468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9979" y="279000"/>
            <a:ext cx="929204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10F1BE-9986-B130-E809-6A3183FF4550}"/>
              </a:ext>
            </a:extLst>
          </p:cNvPr>
          <p:cNvSpPr txBox="1"/>
          <p:nvPr/>
        </p:nvSpPr>
        <p:spPr>
          <a:xfrm>
            <a:off x="4834890" y="5548180"/>
            <a:ext cx="793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IseShrineBuilding.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6509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ir et blanc, arbre, plein air, maison&#10;&#10;Description générée automatiquement">
            <a:extLst>
              <a:ext uri="{FF2B5EF4-FFF2-40B4-BE49-F238E27FC236}">
                <a16:creationId xmlns:a16="http://schemas.microsoft.com/office/drawing/2014/main" id="{D9456E5B-5407-349F-AF2E-48E8657B57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4828" y="279000"/>
            <a:ext cx="5217391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B8B779-4F25-704A-6B4A-47A4CEC564F9}"/>
              </a:ext>
            </a:extLst>
          </p:cNvPr>
          <p:cNvSpPr txBox="1"/>
          <p:nvPr/>
        </p:nvSpPr>
        <p:spPr>
          <a:xfrm>
            <a:off x="284448" y="3901470"/>
            <a:ext cx="30403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Construction du nouveau sanctuaire </a:t>
            </a:r>
            <a:r>
              <a:rPr lang="fr-FR" sz="2400" b="1" dirty="0" err="1">
                <a:solidFill>
                  <a:srgbClr val="FFFF00"/>
                </a:solidFill>
              </a:rPr>
              <a:t>naikū</a:t>
            </a:r>
            <a:r>
              <a:rPr lang="fr-FR" sz="2400" b="1" dirty="0">
                <a:solidFill>
                  <a:srgbClr val="FFFF00"/>
                </a:solidFill>
              </a:rPr>
              <a:t> à côté de l'ancien (1953).</a:t>
            </a:r>
          </a:p>
        </p:txBody>
      </p:sp>
    </p:spTree>
    <p:extLst>
      <p:ext uri="{BB962C8B-B14F-4D97-AF65-F5344CB8AC3E}">
        <p14:creationId xmlns:p14="http://schemas.microsoft.com/office/powerpoint/2010/main" val="3865708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chitecture japonaise, Architecture chinoise, sanctuaire, ciel&#10;&#10;Description générée automatiquement">
            <a:extLst>
              <a:ext uri="{FF2B5EF4-FFF2-40B4-BE49-F238E27FC236}">
                <a16:creationId xmlns:a16="http://schemas.microsoft.com/office/drawing/2014/main" id="{646FA6DB-5432-5CA0-27DA-91CD8C6F2A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166" y="393300"/>
            <a:ext cx="940852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F6EACC-8753-3E95-2E05-913712DD29E4}"/>
              </a:ext>
            </a:extLst>
          </p:cNvPr>
          <p:cNvSpPr txBox="1"/>
          <p:nvPr/>
        </p:nvSpPr>
        <p:spPr>
          <a:xfrm>
            <a:off x="9484994" y="1465808"/>
            <a:ext cx="270700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: Ce bâtiment est une salle de prière spéciale à </a:t>
            </a:r>
            <a:r>
              <a:rPr lang="fr-FR" sz="2400" b="1" dirty="0" err="1">
                <a:solidFill>
                  <a:srgbClr val="FFFF00"/>
                </a:solidFill>
              </a:rPr>
              <a:t>Naiku</a:t>
            </a:r>
            <a:r>
              <a:rPr lang="fr-FR" sz="2400" b="1" dirty="0">
                <a:solidFill>
                  <a:srgbClr val="FFFF00"/>
                </a:solidFill>
              </a:rPr>
              <a:t>(</a:t>
            </a:r>
            <a:r>
              <a:rPr lang="fr-FR" sz="2400" b="1" dirty="0" err="1">
                <a:solidFill>
                  <a:srgbClr val="FFFF00"/>
                </a:solidFill>
              </a:rPr>
              <a:t>Naiku</a:t>
            </a:r>
            <a:r>
              <a:rPr lang="fr-FR" sz="2400" b="1" dirty="0">
                <a:solidFill>
                  <a:srgbClr val="FFFF00"/>
                </a:solidFill>
              </a:rPr>
              <a:t>-Kagura-den) pour « Kagura » ; un spectacle de musique et de danse de cérémonie classiques.</a:t>
            </a:r>
          </a:p>
        </p:txBody>
      </p:sp>
    </p:spTree>
    <p:extLst>
      <p:ext uri="{BB962C8B-B14F-4D97-AF65-F5344CB8AC3E}">
        <p14:creationId xmlns:p14="http://schemas.microsoft.com/office/powerpoint/2010/main" val="4054353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nature, herbe&#10;&#10;Description générée automatiquement">
            <a:extLst>
              <a:ext uri="{FF2B5EF4-FFF2-40B4-BE49-F238E27FC236}">
                <a16:creationId xmlns:a16="http://schemas.microsoft.com/office/drawing/2014/main" id="{F9DE4D4C-CDBC-A2F8-F60C-C678CD94CC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5804" y="279000"/>
            <a:ext cx="898995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653AF67-4430-8120-BBCB-0745F1621721}"/>
              </a:ext>
            </a:extLst>
          </p:cNvPr>
          <p:cNvSpPr txBox="1"/>
          <p:nvPr/>
        </p:nvSpPr>
        <p:spPr>
          <a:xfrm>
            <a:off x="2377440" y="6117335"/>
            <a:ext cx="9178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Iseshima Skyline, ville de Toba, préfecture de Mie, Japon.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271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uage&#10;&#10;Description générée automatiquement">
            <a:extLst>
              <a:ext uri="{FF2B5EF4-FFF2-40B4-BE49-F238E27FC236}">
                <a16:creationId xmlns:a16="http://schemas.microsoft.com/office/drawing/2014/main" id="{48D88115-48FC-770C-887B-442B5E28C7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" y="259080"/>
            <a:ext cx="4975280" cy="2952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plein air, arbre, ciel, sol&#10;&#10;Description générée automatiquement">
            <a:extLst>
              <a:ext uri="{FF2B5EF4-FFF2-40B4-BE49-F238E27FC236}">
                <a16:creationId xmlns:a16="http://schemas.microsoft.com/office/drawing/2014/main" id="{F8DF6416-7FE9-2374-930D-58403CEB983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5536" y="3211080"/>
            <a:ext cx="5416885" cy="3024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D8EB318-CCED-D969-FC09-5C32D1B6716E}"/>
              </a:ext>
            </a:extLst>
          </p:cNvPr>
          <p:cNvSpPr txBox="1"/>
          <p:nvPr/>
        </p:nvSpPr>
        <p:spPr>
          <a:xfrm>
            <a:off x="6505223" y="2274570"/>
            <a:ext cx="5097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Ise et son grand sanctuaire shinto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618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rsonne, fruit de mer, habits, table&#10;&#10;Description générée automatiquement">
            <a:extLst>
              <a:ext uri="{FF2B5EF4-FFF2-40B4-BE49-F238E27FC236}">
                <a16:creationId xmlns:a16="http://schemas.microsoft.com/office/drawing/2014/main" id="{A1D50EEC-6CAC-C6D7-3385-845EAFA86F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9795" y="554355"/>
            <a:ext cx="5004000" cy="2793507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83AAE54-ABDA-A8AD-FFA3-B4A98A38C12B}"/>
              </a:ext>
            </a:extLst>
          </p:cNvPr>
          <p:cNvSpPr txBox="1"/>
          <p:nvPr/>
        </p:nvSpPr>
        <p:spPr>
          <a:xfrm>
            <a:off x="7871895" y="3609799"/>
            <a:ext cx="3771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Toba et les plongeuses traditionnelles</a:t>
            </a:r>
          </a:p>
        </p:txBody>
      </p:sp>
      <p:pic>
        <p:nvPicPr>
          <p:cNvPr id="10" name="Image 9" descr="Une image contenant plein air, ciel, paysage, montagne&#10;&#10;Description générée automatiquement">
            <a:extLst>
              <a:ext uri="{FF2B5EF4-FFF2-40B4-BE49-F238E27FC236}">
                <a16:creationId xmlns:a16="http://schemas.microsoft.com/office/drawing/2014/main" id="{ADB372CF-A17C-3574-8A45-C1857B61345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665" y="3609799"/>
            <a:ext cx="5328000" cy="297438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4697FEEF-10B3-229B-51F0-91696769C263}"/>
              </a:ext>
            </a:extLst>
          </p:cNvPr>
          <p:cNvSpPr txBox="1"/>
          <p:nvPr/>
        </p:nvSpPr>
        <p:spPr>
          <a:xfrm>
            <a:off x="548205" y="1951108"/>
            <a:ext cx="46520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profiter des vues panoramiques qu'offrent les sommets des monts ainsi que le long du littoral rocheux. </a:t>
            </a:r>
          </a:p>
        </p:txBody>
      </p:sp>
    </p:spTree>
    <p:extLst>
      <p:ext uri="{BB962C8B-B14F-4D97-AF65-F5344CB8AC3E}">
        <p14:creationId xmlns:p14="http://schemas.microsoft.com/office/powerpoint/2010/main" val="1429541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bâtiment, ciel&#10;&#10;Description générée automatiquement">
            <a:extLst>
              <a:ext uri="{FF2B5EF4-FFF2-40B4-BE49-F238E27FC236}">
                <a16:creationId xmlns:a16="http://schemas.microsoft.com/office/drawing/2014/main" id="{EEE3435F-3941-B125-5DDF-2EC801B401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5371" y="1901448"/>
            <a:ext cx="4608000" cy="3055104"/>
          </a:xfrm>
          <a:prstGeom prst="rect">
            <a:avLst/>
          </a:prstGeom>
          <a:ln w="92075"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F82FF2-8A40-608A-E4E3-1035B98F65E2}"/>
              </a:ext>
            </a:extLst>
          </p:cNvPr>
          <p:cNvSpPr txBox="1"/>
          <p:nvPr/>
        </p:nvSpPr>
        <p:spPr>
          <a:xfrm>
            <a:off x="1168664" y="5214238"/>
            <a:ext cx="4309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Quartier D’Ise</a:t>
            </a:r>
          </a:p>
        </p:txBody>
      </p:sp>
      <p:pic>
        <p:nvPicPr>
          <p:cNvPr id="6" name="Image 5" descr="Une image contenant plein air, arbre, forêt, Parc d’État&#10;&#10;Description générée automatiquement">
            <a:extLst>
              <a:ext uri="{FF2B5EF4-FFF2-40B4-BE49-F238E27FC236}">
                <a16:creationId xmlns:a16="http://schemas.microsoft.com/office/drawing/2014/main" id="{A3E45CCB-1FDE-6A61-4EF7-113343C53C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68782" y="1625257"/>
            <a:ext cx="2772000" cy="3819814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20DC0D2-CEDA-083D-C1DF-948BFBD5D473}"/>
              </a:ext>
            </a:extLst>
          </p:cNvPr>
          <p:cNvSpPr txBox="1"/>
          <p:nvPr/>
        </p:nvSpPr>
        <p:spPr>
          <a:xfrm>
            <a:off x="7553053" y="1082131"/>
            <a:ext cx="457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Torii Sanctuaire Dans La Forêt</a:t>
            </a:r>
          </a:p>
        </p:txBody>
      </p:sp>
    </p:spTree>
    <p:extLst>
      <p:ext uri="{BB962C8B-B14F-4D97-AF65-F5344CB8AC3E}">
        <p14:creationId xmlns:p14="http://schemas.microsoft.com/office/powerpoint/2010/main" val="3591081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ôte, eau&#10;&#10;Description générée automatiquement">
            <a:extLst>
              <a:ext uri="{FF2B5EF4-FFF2-40B4-BE49-F238E27FC236}">
                <a16:creationId xmlns:a16="http://schemas.microsoft.com/office/drawing/2014/main" id="{9623ACB2-FB58-BC67-1F90-E35972B08A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051" y="3532128"/>
            <a:ext cx="4644000" cy="301627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757E68-D5D3-B93F-726A-94A3BA27DB28}"/>
              </a:ext>
            </a:extLst>
          </p:cNvPr>
          <p:cNvSpPr txBox="1"/>
          <p:nvPr/>
        </p:nvSpPr>
        <p:spPr>
          <a:xfrm>
            <a:off x="353051" y="2494875"/>
            <a:ext cx="48607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Phare </a:t>
            </a:r>
            <a:r>
              <a:rPr lang="fr-FR" sz="2400" b="1" dirty="0" err="1">
                <a:solidFill>
                  <a:srgbClr val="FFFF00"/>
                </a:solidFill>
              </a:rPr>
              <a:t>DaÏozaki</a:t>
            </a:r>
            <a:r>
              <a:rPr lang="fr-FR" sz="2400" b="1" dirty="0">
                <a:solidFill>
                  <a:srgbClr val="FFFF00"/>
                </a:solidFill>
              </a:rPr>
              <a:t> Vue Depuis Le Sommet  Sur le Littoral Rocheux</a:t>
            </a:r>
          </a:p>
        </p:txBody>
      </p:sp>
      <p:pic>
        <p:nvPicPr>
          <p:cNvPr id="6" name="Image 5" descr="Une image contenant plein air, ciel, voyage, arbre&#10;&#10;Description générée automatiquement">
            <a:extLst>
              <a:ext uri="{FF2B5EF4-FFF2-40B4-BE49-F238E27FC236}">
                <a16:creationId xmlns:a16="http://schemas.microsoft.com/office/drawing/2014/main" id="{EF4A8CD8-E6A9-41F5-ABE7-C2AD40C33A4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51793" y="276727"/>
            <a:ext cx="4320000" cy="277929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1F0A12F-DFAE-1083-E4FE-FD74A51751F3}"/>
              </a:ext>
            </a:extLst>
          </p:cNvPr>
          <p:cNvSpPr txBox="1"/>
          <p:nvPr/>
        </p:nvSpPr>
        <p:spPr>
          <a:xfrm>
            <a:off x="7651793" y="3201815"/>
            <a:ext cx="47408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Belvédère De La Baie  De Yokoyama Panorama sur les îles de  la baie d’</a:t>
            </a:r>
            <a:r>
              <a:rPr lang="fr-FR" sz="2400" b="1" dirty="0" err="1">
                <a:solidFill>
                  <a:srgbClr val="FFFF00"/>
                </a:solidFill>
              </a:rPr>
              <a:t>Ago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90284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bateau, embarcation, plein air&#10;&#10;Description générée automatiquement">
            <a:extLst>
              <a:ext uri="{FF2B5EF4-FFF2-40B4-BE49-F238E27FC236}">
                <a16:creationId xmlns:a16="http://schemas.microsoft.com/office/drawing/2014/main" id="{9023F89E-1E30-5139-BF15-49E969DC8B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163" y="180473"/>
            <a:ext cx="4716000" cy="3065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138583-ED68-21FC-8D0E-44E577E8F081}"/>
              </a:ext>
            </a:extLst>
          </p:cNvPr>
          <p:cNvSpPr txBox="1"/>
          <p:nvPr/>
        </p:nvSpPr>
        <p:spPr>
          <a:xfrm>
            <a:off x="360947" y="3245873"/>
            <a:ext cx="48508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Ama De La Préfecture de Mie Démonstration des plongeuses En tenu traditionnelles sur l’île des Perles </a:t>
            </a:r>
            <a:r>
              <a:rPr lang="fr-FR" sz="2400" b="1" dirty="0" err="1">
                <a:solidFill>
                  <a:srgbClr val="FFFF00"/>
                </a:solidFill>
              </a:rPr>
              <a:t>Mikimoto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àToba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eau, Photographie aérienne, Vue plongeante&#10;&#10;Description générée automatiquement">
            <a:extLst>
              <a:ext uri="{FF2B5EF4-FFF2-40B4-BE49-F238E27FC236}">
                <a16:creationId xmlns:a16="http://schemas.microsoft.com/office/drawing/2014/main" id="{7A469344-4BA3-34CF-D38D-C97D826BCEB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2265" y="3429000"/>
            <a:ext cx="4138788" cy="306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099C972-6C58-8C1A-B696-2D8ED7913955}"/>
              </a:ext>
            </a:extLst>
          </p:cNvPr>
          <p:cNvSpPr txBox="1"/>
          <p:nvPr/>
        </p:nvSpPr>
        <p:spPr>
          <a:xfrm>
            <a:off x="7292679" y="2414876"/>
            <a:ext cx="46337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L'île des perles Mikimoto, dans la péninsule de Shima.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419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Vue plongeante, aérien, eau&#10;&#10;Description générée automatiquement">
            <a:extLst>
              <a:ext uri="{FF2B5EF4-FFF2-40B4-BE49-F238E27FC236}">
                <a16:creationId xmlns:a16="http://schemas.microsoft.com/office/drawing/2014/main" id="{F4460A27-66F3-ADD0-CF90-45DEC53655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967" y="3554261"/>
            <a:ext cx="4080000" cy="30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E0367A-6FB1-E80A-31F7-E155D3382132}"/>
              </a:ext>
            </a:extLst>
          </p:cNvPr>
          <p:cNvSpPr txBox="1"/>
          <p:nvPr/>
        </p:nvSpPr>
        <p:spPr>
          <a:xfrm>
            <a:off x="565382" y="2598003"/>
            <a:ext cx="408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baie d'</a:t>
            </a:r>
            <a:r>
              <a:rPr lang="fr-FR" sz="2400" b="1" dirty="0" err="1">
                <a:solidFill>
                  <a:srgbClr val="FFFF00"/>
                </a:solidFill>
              </a:rPr>
              <a:t>Ago</a:t>
            </a:r>
            <a:r>
              <a:rPr lang="fr-FR" sz="2400" b="1" dirty="0">
                <a:solidFill>
                  <a:srgbClr val="FFFF00"/>
                </a:solidFill>
              </a:rPr>
              <a:t>, dans le parc national d'</a:t>
            </a:r>
            <a:r>
              <a:rPr lang="fr-FR" sz="2400" b="1" dirty="0" err="1">
                <a:solidFill>
                  <a:srgbClr val="FFFF00"/>
                </a:solidFill>
              </a:rPr>
              <a:t>Ise-Shima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  <p:pic>
        <p:nvPicPr>
          <p:cNvPr id="6" name="Image 5" descr="Une image contenant table, vaisselle, nourriture, Plats et corbeilles&#10;&#10;Description générée automatiquement">
            <a:extLst>
              <a:ext uri="{FF2B5EF4-FFF2-40B4-BE49-F238E27FC236}">
                <a16:creationId xmlns:a16="http://schemas.microsoft.com/office/drawing/2014/main" id="{92B01B73-6833-45A7-CCD0-B9B615D033D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54487" y="324825"/>
            <a:ext cx="3168000" cy="47594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7373BE2-3B8E-EFF1-70EC-C00708845FC4}"/>
              </a:ext>
            </a:extLst>
          </p:cNvPr>
          <p:cNvSpPr txBox="1"/>
          <p:nvPr/>
        </p:nvSpPr>
        <p:spPr>
          <a:xfrm>
            <a:off x="8753402" y="5185775"/>
            <a:ext cx="37953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fameux akafuku mochi du quartier d'Oharaimachi d'Ise.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5182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Cuisine, intérieur, plat&#10;&#10;Description générée automatiquement">
            <a:extLst>
              <a:ext uri="{FF2B5EF4-FFF2-40B4-BE49-F238E27FC236}">
                <a16:creationId xmlns:a16="http://schemas.microsoft.com/office/drawing/2014/main" id="{71901239-5BF1-C1AA-8E4F-05A5E61097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836" y="306918"/>
            <a:ext cx="5400000" cy="2822756"/>
          </a:xfrm>
          <a:prstGeom prst="roundRect">
            <a:avLst>
              <a:gd name="adj" fmla="val 16667"/>
            </a:avLst>
          </a:prstGeom>
          <a:ln w="8890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B28B58-18BF-053F-47ED-7291439DD9D4}"/>
              </a:ext>
            </a:extLst>
          </p:cNvPr>
          <p:cNvSpPr txBox="1"/>
          <p:nvPr/>
        </p:nvSpPr>
        <p:spPr>
          <a:xfrm>
            <a:off x="325804" y="3187875"/>
            <a:ext cx="5400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(</a:t>
            </a:r>
            <a:r>
              <a:rPr lang="fr-FR" sz="2400" b="1" dirty="0">
                <a:solidFill>
                  <a:srgbClr val="FFFF00"/>
                </a:solidFill>
              </a:rPr>
              <a:t>homard épicé japonais) et est célèbre pour son aspect particulier ainsi que pour sa chair luxueusement riche et sucrée, souvent servie cuite ou crue sous forme de sashimi</a:t>
            </a:r>
          </a:p>
        </p:txBody>
      </p:sp>
      <p:pic>
        <p:nvPicPr>
          <p:cNvPr id="8" name="Image 7" descr="Une image contenant plein air, bâtiment, maison, ciel&#10;&#10;Description générée automatiquement">
            <a:extLst>
              <a:ext uri="{FF2B5EF4-FFF2-40B4-BE49-F238E27FC236}">
                <a16:creationId xmlns:a16="http://schemas.microsoft.com/office/drawing/2014/main" id="{8E345693-C0C9-C31F-1410-287125A4E0C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6196" y="3668444"/>
            <a:ext cx="5580000" cy="291684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B6BDE439-B835-F4E5-122E-509EE6203954}"/>
              </a:ext>
            </a:extLst>
          </p:cNvPr>
          <p:cNvSpPr txBox="1"/>
          <p:nvPr/>
        </p:nvSpPr>
        <p:spPr>
          <a:xfrm>
            <a:off x="7118832" y="2837447"/>
            <a:ext cx="47473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Une des rues du quartier d'Okage Yokocho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8037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aison, ciel&#10;&#10;Description générée automatiquement">
            <a:extLst>
              <a:ext uri="{FF2B5EF4-FFF2-40B4-BE49-F238E27FC236}">
                <a16:creationId xmlns:a16="http://schemas.microsoft.com/office/drawing/2014/main" id="{7B6C017A-3EDE-8817-5F03-5866F4BF17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784" y="3538633"/>
            <a:ext cx="5616000" cy="293566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3606FC-3846-522A-3680-718B640D70D8}"/>
              </a:ext>
            </a:extLst>
          </p:cNvPr>
          <p:cNvSpPr txBox="1"/>
          <p:nvPr/>
        </p:nvSpPr>
        <p:spPr>
          <a:xfrm>
            <a:off x="1531358" y="3008942"/>
            <a:ext cx="60124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Visites au Japon</a:t>
            </a:r>
          </a:p>
        </p:txBody>
      </p:sp>
      <p:pic>
        <p:nvPicPr>
          <p:cNvPr id="6" name="Image 5" descr="Une image contenant plein air, arbre, Architecture japonaise, Architecture chinoise&#10;&#10;Description générée automatiquement">
            <a:extLst>
              <a:ext uri="{FF2B5EF4-FFF2-40B4-BE49-F238E27FC236}">
                <a16:creationId xmlns:a16="http://schemas.microsoft.com/office/drawing/2014/main" id="{1F05E173-3FA3-B474-A0E6-E36B389DF9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39697" y="270899"/>
            <a:ext cx="4392000" cy="273804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B884F11-DEF9-CBFD-8A94-0D5F33594EC5}"/>
              </a:ext>
            </a:extLst>
          </p:cNvPr>
          <p:cNvSpPr txBox="1"/>
          <p:nvPr/>
        </p:nvSpPr>
        <p:spPr>
          <a:xfrm>
            <a:off x="7816242" y="3123134"/>
            <a:ext cx="47959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Ise ,Maison traditionnelles </a:t>
            </a:r>
            <a:r>
              <a:rPr lang="fr-FR" sz="2400" b="1" dirty="0" err="1">
                <a:solidFill>
                  <a:srgbClr val="FFFF00"/>
                </a:solidFill>
              </a:rPr>
              <a:t>Hinjitsu</a:t>
            </a:r>
            <a:r>
              <a:rPr lang="fr-FR" sz="2400" b="1" dirty="0">
                <a:solidFill>
                  <a:srgbClr val="FFFF00"/>
                </a:solidFill>
              </a:rPr>
              <a:t>-Kan</a:t>
            </a:r>
          </a:p>
        </p:txBody>
      </p:sp>
    </p:spTree>
    <p:extLst>
      <p:ext uri="{BB962C8B-B14F-4D97-AF65-F5344CB8AC3E}">
        <p14:creationId xmlns:p14="http://schemas.microsoft.com/office/powerpoint/2010/main" val="4222155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ciel, personnes&#10;&#10;Description générée automatiquement">
            <a:extLst>
              <a:ext uri="{FF2B5EF4-FFF2-40B4-BE49-F238E27FC236}">
                <a16:creationId xmlns:a16="http://schemas.microsoft.com/office/drawing/2014/main" id="{E594174E-0CF8-4A2C-A414-8FA5D78126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376" y="212942"/>
            <a:ext cx="4356000" cy="2894562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80660B-1ED6-8D98-37DF-DCDE0E8269DC}"/>
              </a:ext>
            </a:extLst>
          </p:cNvPr>
          <p:cNvSpPr txBox="1"/>
          <p:nvPr/>
        </p:nvSpPr>
        <p:spPr>
          <a:xfrm>
            <a:off x="363423" y="3218290"/>
            <a:ext cx="4640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Ise ,Place </a:t>
            </a:r>
            <a:r>
              <a:rPr lang="fr-FR" sz="2400" b="1" dirty="0" err="1">
                <a:solidFill>
                  <a:srgbClr val="FFFF00"/>
                </a:solidFill>
              </a:rPr>
              <a:t>Okage</a:t>
            </a:r>
            <a:r>
              <a:rPr lang="fr-FR" sz="2400" b="1" dirty="0">
                <a:solidFill>
                  <a:srgbClr val="FFFF00"/>
                </a:solidFill>
              </a:rPr>
              <a:t>  </a:t>
            </a:r>
            <a:r>
              <a:rPr lang="fr-FR" sz="2400" b="1" dirty="0" err="1">
                <a:solidFill>
                  <a:srgbClr val="FFFF00"/>
                </a:solidFill>
              </a:rPr>
              <a:t>Yokocho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5E8313EC-271D-38B9-F2AF-333A69C99B9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8202" y="3449123"/>
            <a:ext cx="4464000" cy="2981952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2B2942A-AC94-E017-54C1-F5CDC1162F68}"/>
              </a:ext>
            </a:extLst>
          </p:cNvPr>
          <p:cNvSpPr txBox="1"/>
          <p:nvPr/>
        </p:nvSpPr>
        <p:spPr>
          <a:xfrm>
            <a:off x="6300591" y="2645839"/>
            <a:ext cx="60375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Ise ,Quartier Commerçant </a:t>
            </a:r>
            <a:r>
              <a:rPr lang="fr-FR" sz="2400" b="1" dirty="0" err="1">
                <a:solidFill>
                  <a:srgbClr val="FFFF00"/>
                </a:solidFill>
              </a:rPr>
              <a:t>Orhai</a:t>
            </a:r>
            <a:r>
              <a:rPr lang="fr-FR" sz="2400" b="1" dirty="0">
                <a:solidFill>
                  <a:srgbClr val="FFFF00"/>
                </a:solidFill>
              </a:rPr>
              <a:t> - </a:t>
            </a:r>
            <a:r>
              <a:rPr lang="fr-FR" sz="2400" b="1" dirty="0" err="1">
                <a:solidFill>
                  <a:srgbClr val="FFFF00"/>
                </a:solidFill>
              </a:rPr>
              <a:t>Machi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805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homme, plein air&#10;&#10;Description générée automatiquement">
            <a:extLst>
              <a:ext uri="{FF2B5EF4-FFF2-40B4-BE49-F238E27FC236}">
                <a16:creationId xmlns:a16="http://schemas.microsoft.com/office/drawing/2014/main" id="{6F342E97-57AA-9837-0C00-0C6100966D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994" y="3266162"/>
            <a:ext cx="4392000" cy="28767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6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Image 5" descr="Une image contenant arbre, plein air, ciel, Architecture japonaise&#10;&#10;Description générée automatiquement">
            <a:extLst>
              <a:ext uri="{FF2B5EF4-FFF2-40B4-BE49-F238E27FC236}">
                <a16:creationId xmlns:a16="http://schemas.microsoft.com/office/drawing/2014/main" id="{7FB7D8FB-8992-06F0-1410-8B2AA06A632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3006" y="711019"/>
            <a:ext cx="4356000" cy="29309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9646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Architecture japonaise&#10;&#10;Description générée automatiquement">
            <a:extLst>
              <a:ext uri="{FF2B5EF4-FFF2-40B4-BE49-F238E27FC236}">
                <a16:creationId xmlns:a16="http://schemas.microsoft.com/office/drawing/2014/main" id="{0FAFDBA0-5463-4E5A-D411-F0ED8E4FD6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643" y="292832"/>
            <a:ext cx="4365489" cy="291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bâtiment, ciel&#10;&#10;Description générée automatiquement">
            <a:extLst>
              <a:ext uri="{FF2B5EF4-FFF2-40B4-BE49-F238E27FC236}">
                <a16:creationId xmlns:a16="http://schemas.microsoft.com/office/drawing/2014/main" id="{99B8146A-DD5B-2A7F-CA44-06AC5636D4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2814" y="3429000"/>
            <a:ext cx="5132981" cy="316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72860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orêt, Parc d’État, Forêt primaire&#10;&#10;Description générée automatiquement">
            <a:extLst>
              <a:ext uri="{FF2B5EF4-FFF2-40B4-BE49-F238E27FC236}">
                <a16:creationId xmlns:a16="http://schemas.microsoft.com/office/drawing/2014/main" id="{8A08CA8E-6C52-40CE-A375-D16A49CE19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596" y="3429000"/>
            <a:ext cx="4319239" cy="309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bâtiment, pont&#10;&#10;Description générée automatiquement">
            <a:extLst>
              <a:ext uri="{FF2B5EF4-FFF2-40B4-BE49-F238E27FC236}">
                <a16:creationId xmlns:a16="http://schemas.microsoft.com/office/drawing/2014/main" id="{B4B151AA-CD66-D306-013A-C83B3ED1A4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8170" y="267396"/>
            <a:ext cx="5508000" cy="307175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14272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Hexagone 3">
            <a:extLst>
              <a:ext uri="{FF2B5EF4-FFF2-40B4-BE49-F238E27FC236}">
                <a16:creationId xmlns:a16="http://schemas.microsoft.com/office/drawing/2014/main" id="{BE3966C8-2927-A52A-82A9-6A573B89090A}"/>
              </a:ext>
            </a:extLst>
          </p:cNvPr>
          <p:cNvSpPr/>
          <p:nvPr/>
        </p:nvSpPr>
        <p:spPr>
          <a:xfrm>
            <a:off x="225468" y="338203"/>
            <a:ext cx="5436296" cy="3394554"/>
          </a:xfrm>
          <a:prstGeom prst="hexagon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A114430-129E-EB7E-EACD-640296017E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318" y="595480"/>
            <a:ext cx="4230595" cy="2880000"/>
          </a:xfrm>
          <a:prstGeom prst="rect">
            <a:avLst/>
          </a:prstGeom>
        </p:spPr>
      </p:pic>
      <p:sp>
        <p:nvSpPr>
          <p:cNvPr id="6" name="Cœur 5">
            <a:extLst>
              <a:ext uri="{FF2B5EF4-FFF2-40B4-BE49-F238E27FC236}">
                <a16:creationId xmlns:a16="http://schemas.microsoft.com/office/drawing/2014/main" id="{7C1814CA-F4F3-A16F-DF77-8078498A2664}"/>
              </a:ext>
            </a:extLst>
          </p:cNvPr>
          <p:cNvSpPr/>
          <p:nvPr/>
        </p:nvSpPr>
        <p:spPr>
          <a:xfrm>
            <a:off x="6264614" y="3037562"/>
            <a:ext cx="5586609" cy="3726493"/>
          </a:xfrm>
          <a:prstGeom prst="heart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A7631D73-C448-BCC9-DEB9-8B9F1D52B1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1682" y="3341145"/>
            <a:ext cx="4392000" cy="2459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98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1DE5DA5A-C104-B78F-CAEA-C42EFD364562}"/>
              </a:ext>
            </a:extLst>
          </p:cNvPr>
          <p:cNvSpPr txBox="1"/>
          <p:nvPr/>
        </p:nvSpPr>
        <p:spPr>
          <a:xfrm>
            <a:off x="1958235" y="713983"/>
            <a:ext cx="10346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 La Baie D’Ise –Japon 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3ABABD64-A062-5A92-835E-18EC79CAB580}"/>
              </a:ext>
            </a:extLst>
          </p:cNvPr>
          <p:cNvSpPr txBox="1"/>
          <p:nvPr/>
        </p:nvSpPr>
        <p:spPr>
          <a:xfrm>
            <a:off x="4187868" y="1736828"/>
            <a:ext cx="88141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CB53389-5F68-B9A7-6382-9AB3DB8E7A24}"/>
              </a:ext>
            </a:extLst>
          </p:cNvPr>
          <p:cNvSpPr txBox="1"/>
          <p:nvPr/>
        </p:nvSpPr>
        <p:spPr>
          <a:xfrm>
            <a:off x="3574092" y="2759673"/>
            <a:ext cx="98538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19C3447-EFFD-48CB-6C45-84BA5900A12E}"/>
              </a:ext>
            </a:extLst>
          </p:cNvPr>
          <p:cNvSpPr txBox="1"/>
          <p:nvPr/>
        </p:nvSpPr>
        <p:spPr>
          <a:xfrm>
            <a:off x="5599134" y="3782518"/>
            <a:ext cx="55239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873079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332</Words>
  <Application>Microsoft Office PowerPoint</Application>
  <PresentationFormat>Grand écran</PresentationFormat>
  <Paragraphs>29</Paragraphs>
  <Slides>20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2024-05-09T05:26:10Z</dcterms:created>
  <dcterms:modified xsi:type="dcterms:W3CDTF">2024-05-09T11:10:41Z</dcterms:modified>
</cp:coreProperties>
</file>