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5" r:id="rId3"/>
    <p:sldId id="275" r:id="rId4"/>
    <p:sldId id="274" r:id="rId5"/>
    <p:sldId id="273" r:id="rId6"/>
    <p:sldId id="272" r:id="rId7"/>
    <p:sldId id="271" r:id="rId8"/>
    <p:sldId id="270" r:id="rId9"/>
    <p:sldId id="269" r:id="rId10"/>
    <p:sldId id="268" r:id="rId11"/>
    <p:sldId id="266" r:id="rId12"/>
    <p:sldId id="265" r:id="rId13"/>
    <p:sldId id="264" r:id="rId14"/>
    <p:sldId id="263" r:id="rId15"/>
    <p:sldId id="262" r:id="rId16"/>
    <p:sldId id="267" r:id="rId17"/>
    <p:sldId id="261" r:id="rId18"/>
    <p:sldId id="259" r:id="rId19"/>
    <p:sldId id="258" r:id="rId20"/>
    <p:sldId id="260" r:id="rId21"/>
    <p:sldId id="257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0190" autoAdjust="0"/>
    <p:restoredTop sz="94660"/>
  </p:normalViewPr>
  <p:slideViewPr>
    <p:cSldViewPr snapToGrid="0">
      <p:cViewPr varScale="1">
        <p:scale>
          <a:sx n="79" d="100"/>
          <a:sy n="79" d="100"/>
        </p:scale>
        <p:origin x="102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076898-2C42-14C9-E51A-BF610A79872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AD98D77-DA15-17D7-2452-8C48A208DD2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0969FA-D4C5-E9E8-BDD9-7B3CBBCAF2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7A9FB-7DA7-4207-8801-C2FCF8FBD160}" type="datetimeFigureOut">
              <a:rPr lang="fr-FR" smtClean="0"/>
              <a:t>14/05/2024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D33F219-DF1B-F19C-7B15-B27A7913DB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BE692F2-25DA-4AA6-B2B8-04918F26B3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F39E9-A164-4563-8F8F-A0F5C3A02F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588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803982-2E6B-3E19-0263-74835EE6A9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9213BC6-0EFB-A034-6EAC-7592D8F3C5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574EC08-845D-3B34-0234-93AF5E9B14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7A9FB-7DA7-4207-8801-C2FCF8FBD160}" type="datetimeFigureOut">
              <a:rPr lang="fr-FR" smtClean="0"/>
              <a:t>14/05/2024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D2978B5-4FE8-BFD9-8614-B18D5638CD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779704F-37CC-7A6E-4F9D-DA25C625E8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F39E9-A164-4563-8F8F-A0F5C3A02F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3918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734A65-0186-87A2-A411-CEB74B734A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B9E3111-FD44-B222-A378-5ABC3E66C3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C662425-E570-1650-76EC-D8BC0058BE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7A9FB-7DA7-4207-8801-C2FCF8FBD160}" type="datetimeFigureOut">
              <a:rPr lang="fr-FR" smtClean="0"/>
              <a:t>14/05/2024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BC0D2DD-2B6A-4B24-D88E-1F42857917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11CD258-4F06-BD38-3EFE-E46FE1ABDE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F39E9-A164-4563-8F8F-A0F5C3A02F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5935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91037F-BC3B-7EE7-D920-068A57DD82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45BC993-D3FC-A87B-005F-0C381194089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32DBBBB-685A-182D-5603-FB205C5E28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E936E9D-40CE-B381-E297-CB7D443F13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7A9FB-7DA7-4207-8801-C2FCF8FBD160}" type="datetimeFigureOut">
              <a:rPr lang="fr-FR" smtClean="0"/>
              <a:t>14/05/2024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AB5BFDF-5AF7-8FC3-4E22-E54D74AEB6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009314E-F08B-EFAA-9161-C3CBD28E68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F39E9-A164-4563-8F8F-A0F5C3A02F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1288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765EBDE-83FD-6DC5-645A-4DB74CD779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47D5DAB-BC9C-52C9-0D06-C6008E142E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2CAA9DE-7FF5-72FB-DB81-1A137F9969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8A0F72CF-0607-3687-65F9-E80689C45C5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FBE8072E-00E0-5A64-0302-92674D39BCC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DAEB5184-5B91-C392-4A2C-9561CBA38A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7A9FB-7DA7-4207-8801-C2FCF8FBD160}" type="datetimeFigureOut">
              <a:rPr lang="fr-FR" smtClean="0"/>
              <a:t>14/05/2024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A5449D2C-739D-FA4B-F127-6A942C7202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84CB87AC-12C2-B130-436C-306DAE6AB0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F39E9-A164-4563-8F8F-A0F5C3A02F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5020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8262A36-8B8D-3C5E-62F8-74FA668E7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9FC61C12-447B-836E-F53B-91C2AF5AEC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7A9FB-7DA7-4207-8801-C2FCF8FBD160}" type="datetimeFigureOut">
              <a:rPr lang="fr-FR" smtClean="0"/>
              <a:t>14/05/2024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C55C421-124D-7ECD-6D93-2FB3221C7B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12BEF729-3D37-AB9D-87A4-09D4AC9E55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F39E9-A164-4563-8F8F-A0F5C3A02F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0726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83533B5-8ACD-862E-740E-12F6066F6F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7A9FB-7DA7-4207-8801-C2FCF8FBD160}" type="datetimeFigureOut">
              <a:rPr lang="fr-FR" smtClean="0"/>
              <a:t>14/05/2024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5C0ED47-2E33-9D52-5153-6E4261FBB6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771E42E-9517-2E6F-DC45-0F762FDB36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F39E9-A164-4563-8F8F-A0F5C3A02F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676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47E714-D3FC-0E6D-4D94-4DCECF0F52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4297E0C-C387-8CBD-35C8-1CA720ED70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D9DA5A2-56B9-B41C-B087-022D43FF21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0518975-043F-072A-7D28-C0B32CB709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7A9FB-7DA7-4207-8801-C2FCF8FBD160}" type="datetimeFigureOut">
              <a:rPr lang="fr-FR" smtClean="0"/>
              <a:t>14/05/2024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6685DD5-6BE2-9F6E-A3DF-EF421BD83A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5AA0B7C-CC0A-7168-C1CD-9FF756A9E9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F39E9-A164-4563-8F8F-A0F5C3A02F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3302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DC7ECA-D7C5-A585-FAB5-1429604710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010F3DA2-F789-2113-3A77-C519A135C77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6382398-E24B-81D7-EA7F-266BBD42763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6D8EBE9-8F26-5A11-C540-3ECA6513B0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7A9FB-7DA7-4207-8801-C2FCF8FBD160}" type="datetimeFigureOut">
              <a:rPr lang="fr-FR" smtClean="0"/>
              <a:t>14/05/2024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C3F71E0-E433-4929-F1C4-109C3A3E83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91ABEA1-F19B-8C61-C312-5A4181FB34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F39E9-A164-4563-8F8F-A0F5C3A02F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7712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DA0D79-FE5E-BCB5-A95C-98A520BB4A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FC78BC7-3C91-1452-7F28-F3E32F67B6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24C44D5-7958-9220-6BAF-64E1F4A091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7A9FB-7DA7-4207-8801-C2FCF8FBD160}" type="datetimeFigureOut">
              <a:rPr lang="fr-FR" smtClean="0"/>
              <a:t>14/05/2024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D245C34-4976-4824-2F80-AC9B83B846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72336B4-970D-FDED-CA36-6181DED1BC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F39E9-A164-4563-8F8F-A0F5C3A02F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2090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AA887065-EED0-43B5-B7F6-DE0C1B86887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7D47B40-4E6B-9776-15D8-31D371FC9E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D0C4F27-646F-2B13-03A4-8CC668132A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7A9FB-7DA7-4207-8801-C2FCF8FBD160}" type="datetimeFigureOut">
              <a:rPr lang="fr-FR" smtClean="0"/>
              <a:t>14/05/2024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799394E-7286-7DE4-7766-27DEA54C40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D0324F9-68D4-5875-232A-70EC1F80DD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F39E9-A164-4563-8F8F-A0F5C3A02F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0540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D4E0C01A-E912-7C7A-9E22-32A292E1FA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5F4DA04-821F-12F8-69AE-869C8800D3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F605AFD-5B88-CA80-209B-73AB76C8461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2F7A9FB-7DA7-4207-8801-C2FCF8FBD160}" type="datetimeFigureOut">
              <a:rPr lang="fr-FR" smtClean="0"/>
              <a:t>14/05/2024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DFE3119-D29C-A645-EDD1-986961B3B1B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D440DA7-B5C4-ED7F-FC3D-53DA9DBDAA1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EFF39E9-A164-4563-8F8F-A0F5C3A02F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8376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ciel, texte&#10;&#10;Description générée automatiquement">
            <a:extLst>
              <a:ext uri="{FF2B5EF4-FFF2-40B4-BE49-F238E27FC236}">
                <a16:creationId xmlns:a16="http://schemas.microsoft.com/office/drawing/2014/main" id="{BBD7DDE6-EA5E-3615-4A4E-6904EC3E672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1484" y="279000"/>
            <a:ext cx="8129031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1F5D64E-1FB8-32E1-2AE6-6D0065BBA8A7}"/>
              </a:ext>
            </a:extLst>
          </p:cNvPr>
          <p:cNvSpPr txBox="1"/>
          <p:nvPr/>
        </p:nvSpPr>
        <p:spPr>
          <a:xfrm>
            <a:off x="2031484" y="279000"/>
            <a:ext cx="95956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Commune D’Eauze –Gers- Et Ses  Villages Environnants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0F0D9928-BBE0-9C35-EF88-2E03A8ED1E4B}"/>
              </a:ext>
            </a:extLst>
          </p:cNvPr>
          <p:cNvSpPr txBox="1"/>
          <p:nvPr/>
        </p:nvSpPr>
        <p:spPr>
          <a:xfrm>
            <a:off x="4525383" y="5897453"/>
            <a:ext cx="50453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Hôtel de Ville d'Eauze (Gers)</a:t>
            </a:r>
          </a:p>
        </p:txBody>
      </p:sp>
    </p:spTree>
    <p:extLst>
      <p:ext uri="{BB962C8B-B14F-4D97-AF65-F5344CB8AC3E}">
        <p14:creationId xmlns:p14="http://schemas.microsoft.com/office/powerpoint/2010/main" val="2722116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  <p:sndAc>
          <p:stSnd loop="1">
            <p:snd r:embed="rId2" name="LA NUIT  --DE SALVATORE ADAMO ( 1965 )TRES RARE A L ACCORDEON  _ AVEC  2 ACCORDEONS--jean claude 898.wav"/>
          </p:stSnd>
        </p:sndAc>
      </p:transition>
    </mc:Choice>
    <mc:Fallback>
      <p:transition spd="slow" advClick="0" advTm="8000">
        <p:fade/>
        <p:sndAc>
          <p:stSnd loop="1">
            <p:snd r:embed="rId2" name="LA NUIT  --DE SALVATORE ADAMO ( 1965 )TRES RARE A L ACCORDEON  _ AVEC  2 ACCORDEONS--jean claude 898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6B70D3B-4541-F302-662B-2F95EE2BA845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/>
              <a:t>Eauze ou </a:t>
            </a:r>
            <a:r>
              <a:rPr lang="fr-FR" sz="2800" b="1" dirty="0" err="1"/>
              <a:t>Éauze</a:t>
            </a:r>
            <a:r>
              <a:rPr lang="fr-FR" sz="2800" b="1" dirty="0"/>
              <a:t> (prononcé [</a:t>
            </a:r>
            <a:r>
              <a:rPr lang="fr-FR" sz="2800" b="1" dirty="0" err="1"/>
              <a:t>eoz</a:t>
            </a:r>
            <a:r>
              <a:rPr lang="fr-FR" sz="2800" b="1" dirty="0"/>
              <a:t>]) est une commune française située dans le nord-ouest du département du Gers, en région Occitanie. Sur le plan historique et culturel, la commune est dans le Bas-Armagnac, ou Armagnac noir, un pays s'inscrivant entre les vallées de l'</a:t>
            </a:r>
            <a:r>
              <a:rPr lang="fr-FR" sz="2800" b="1" dirty="0" err="1"/>
              <a:t>Auzoue</a:t>
            </a:r>
            <a:r>
              <a:rPr lang="fr-FR" sz="2800" b="1" dirty="0"/>
              <a:t>, la </a:t>
            </a:r>
            <a:r>
              <a:rPr lang="fr-FR" sz="2800" b="1" dirty="0" err="1"/>
              <a:t>Gélise</a:t>
            </a:r>
            <a:r>
              <a:rPr lang="fr-FR" sz="2800" b="1" dirty="0"/>
              <a:t>, la Douze et du Midou.</a:t>
            </a:r>
          </a:p>
          <a:p>
            <a:pPr algn="ctr"/>
            <a:endParaRPr lang="fr-FR" sz="2800" b="1" dirty="0"/>
          </a:p>
          <a:p>
            <a:pPr algn="ctr"/>
            <a:r>
              <a:rPr lang="fr-FR" sz="2800" b="1" dirty="0"/>
              <a:t>Exposée à un climat océanique altéré, elle est drainée par la </a:t>
            </a:r>
            <a:r>
              <a:rPr lang="fr-FR" sz="2800" b="1" dirty="0" err="1"/>
              <a:t>Gélise</a:t>
            </a:r>
            <a:r>
              <a:rPr lang="fr-FR" sz="2800" b="1" dirty="0"/>
              <a:t>, l'</a:t>
            </a:r>
            <a:r>
              <a:rPr lang="fr-FR" sz="2800" b="1" dirty="0" err="1"/>
              <a:t>Izaute</a:t>
            </a:r>
            <a:r>
              <a:rPr lang="fr-FR" sz="2800" b="1" dirty="0"/>
              <a:t>, le </a:t>
            </a:r>
            <a:r>
              <a:rPr lang="fr-FR" sz="2800" b="1" dirty="0" err="1"/>
              <a:t>Bergon</a:t>
            </a:r>
            <a:r>
              <a:rPr lang="fr-FR" sz="2800" b="1" dirty="0"/>
              <a:t>, le </a:t>
            </a:r>
            <a:r>
              <a:rPr lang="fr-FR" sz="2800" b="1" dirty="0" err="1"/>
              <a:t>Tuzon</a:t>
            </a:r>
            <a:r>
              <a:rPr lang="fr-FR" sz="2800" b="1" dirty="0"/>
              <a:t>, le ruisseau du </a:t>
            </a:r>
            <a:r>
              <a:rPr lang="fr-FR" sz="2800" b="1" dirty="0" err="1"/>
              <a:t>Tréou</a:t>
            </a:r>
            <a:r>
              <a:rPr lang="fr-FR" sz="2800" b="1" dirty="0"/>
              <a:t> et par divers autres petits cours d'eau. La commune possède un patrimoine naturel remarquable : deux sites Natura 2000 (les « étangs d'Armagnac » et « la </a:t>
            </a:r>
            <a:r>
              <a:rPr lang="fr-FR" sz="2800" b="1" dirty="0" err="1"/>
              <a:t>Gélise</a:t>
            </a:r>
            <a:r>
              <a:rPr lang="fr-FR" sz="2800" b="1" dirty="0"/>
              <a:t> ») et onze zones naturelles d'intérêt écologique, faunistique et floristique.</a:t>
            </a:r>
          </a:p>
          <a:p>
            <a:pPr algn="ctr"/>
            <a:endParaRPr lang="fr-FR" sz="2800" b="1" dirty="0"/>
          </a:p>
          <a:p>
            <a:pPr algn="ctr"/>
            <a:r>
              <a:rPr lang="fr-FR" sz="2800" b="1" dirty="0"/>
              <a:t>Eauze est une commune rurale qui compte 4 014 habitants en 2021. Elle est dans l'unité urbaine d'Eauze et fait partie de l'aire d'attraction d'Eauze. Ses habitants sont appelés les Eluzates ou </a:t>
            </a:r>
            <a:r>
              <a:rPr lang="fr-FR" sz="2800" b="1" dirty="0" err="1"/>
              <a:t>Elusates</a:t>
            </a:r>
            <a:r>
              <a:rPr lang="fr-FR" sz="28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882925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arène, plein air, homme&#10;&#10;Description générée automatiquement">
            <a:extLst>
              <a:ext uri="{FF2B5EF4-FFF2-40B4-BE49-F238E27FC236}">
                <a16:creationId xmlns:a16="http://schemas.microsoft.com/office/drawing/2014/main" id="{B095FF1F-5B80-27EA-508B-C65A1FBAC33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744" y="279000"/>
            <a:ext cx="4725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AE4677F-80BE-0219-2A4B-613BADDD3F26}"/>
              </a:ext>
            </a:extLst>
          </p:cNvPr>
          <p:cNvSpPr txBox="1"/>
          <p:nvPr/>
        </p:nvSpPr>
        <p:spPr>
          <a:xfrm>
            <a:off x="4978138" y="4684387"/>
            <a:ext cx="23989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Arènes </a:t>
            </a:r>
            <a:r>
              <a:rPr lang="fr-FR" sz="2400" b="1" dirty="0" err="1"/>
              <a:t>Nimeño</a:t>
            </a:r>
            <a:r>
              <a:rPr lang="fr-FR" sz="2400" b="1" dirty="0"/>
              <a:t> II à Eauze.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BD891A61-D94D-18F4-8968-6B1AFEBDCA2B}"/>
              </a:ext>
            </a:extLst>
          </p:cNvPr>
          <p:cNvSpPr txBox="1"/>
          <p:nvPr/>
        </p:nvSpPr>
        <p:spPr>
          <a:xfrm>
            <a:off x="4950706" y="5770192"/>
            <a:ext cx="26894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 Corrida à Eauze</a:t>
            </a:r>
          </a:p>
        </p:txBody>
      </p:sp>
      <p:pic>
        <p:nvPicPr>
          <p:cNvPr id="8" name="Image 7" descr="Une image contenant bâtiment, plein air, ciel, fenêtre&#10;&#10;Description générée automatiquement">
            <a:extLst>
              <a:ext uri="{FF2B5EF4-FFF2-40B4-BE49-F238E27FC236}">
                <a16:creationId xmlns:a16="http://schemas.microsoft.com/office/drawing/2014/main" id="{1F142537-4767-4733-AF40-4A8BD366F5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36066" y="189000"/>
            <a:ext cx="4305190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A4D022AB-E7DD-E3EE-1DAC-A780A6FF8858}"/>
              </a:ext>
            </a:extLst>
          </p:cNvPr>
          <p:cNvSpPr txBox="1"/>
          <p:nvPr/>
        </p:nvSpPr>
        <p:spPr>
          <a:xfrm>
            <a:off x="5378824" y="1194099"/>
            <a:ext cx="23989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Eauze, une rue à colombages.</a:t>
            </a:r>
          </a:p>
        </p:txBody>
      </p:sp>
    </p:spTree>
    <p:extLst>
      <p:ext uri="{BB962C8B-B14F-4D97-AF65-F5344CB8AC3E}">
        <p14:creationId xmlns:p14="http://schemas.microsoft.com/office/powerpoint/2010/main" val="2345503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sol&#10;&#10;Description générée automatiquement">
            <a:extLst>
              <a:ext uri="{FF2B5EF4-FFF2-40B4-BE49-F238E27FC236}">
                <a16:creationId xmlns:a16="http://schemas.microsoft.com/office/drawing/2014/main" id="{636A0817-04A3-049D-4B9C-1E07E82C317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86579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0898B8F-08C2-9D96-CFB9-62C129476AD2}"/>
              </a:ext>
            </a:extLst>
          </p:cNvPr>
          <p:cNvSpPr txBox="1"/>
          <p:nvPr/>
        </p:nvSpPr>
        <p:spPr>
          <a:xfrm>
            <a:off x="4406188" y="5636582"/>
            <a:ext cx="67235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Eauze, place d'Armagnac.</a:t>
            </a:r>
          </a:p>
        </p:txBody>
      </p:sp>
    </p:spTree>
    <p:extLst>
      <p:ext uri="{BB962C8B-B14F-4D97-AF65-F5344CB8AC3E}">
        <p14:creationId xmlns:p14="http://schemas.microsoft.com/office/powerpoint/2010/main" val="3036203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voiture&#10;&#10;Description générée automatiquement">
            <a:extLst>
              <a:ext uri="{FF2B5EF4-FFF2-40B4-BE49-F238E27FC236}">
                <a16:creationId xmlns:a16="http://schemas.microsoft.com/office/drawing/2014/main" id="{A588ECC5-B0D3-1D8B-E8D0-86605C9B019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146F732-4ED1-793F-9BE6-CB96BBC50BD2}"/>
              </a:ext>
            </a:extLst>
          </p:cNvPr>
          <p:cNvSpPr txBox="1"/>
          <p:nvPr/>
        </p:nvSpPr>
        <p:spPr>
          <a:xfrm>
            <a:off x="3709852" y="5748003"/>
            <a:ext cx="96926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Eauze, la cathédrale </a:t>
            </a:r>
            <a:r>
              <a:rPr lang="fr-FR" sz="2400" b="1" dirty="0" err="1"/>
              <a:t>Saint-Luperc</a:t>
            </a:r>
            <a:r>
              <a:rPr lang="fr-FR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88720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ciel, maison&#10;&#10;Description générée automatiquement">
            <a:extLst>
              <a:ext uri="{FF2B5EF4-FFF2-40B4-BE49-F238E27FC236}">
                <a16:creationId xmlns:a16="http://schemas.microsoft.com/office/drawing/2014/main" id="{E614DD30-C901-7006-7310-B88E735CED1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12F790B-6761-37F5-FCF2-B9E6B8F81D54}"/>
              </a:ext>
            </a:extLst>
          </p:cNvPr>
          <p:cNvSpPr txBox="1"/>
          <p:nvPr/>
        </p:nvSpPr>
        <p:spPr>
          <a:xfrm>
            <a:off x="3735978" y="5748003"/>
            <a:ext cx="73935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Eauze, la maison Jeanne d'Albret.</a:t>
            </a:r>
          </a:p>
        </p:txBody>
      </p:sp>
    </p:spTree>
    <p:extLst>
      <p:ext uri="{BB962C8B-B14F-4D97-AF65-F5344CB8AC3E}">
        <p14:creationId xmlns:p14="http://schemas.microsoft.com/office/powerpoint/2010/main" val="135767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plein air, bâtiment, ciel, fenêtre&#10;&#10;Description générée automatiquement">
            <a:extLst>
              <a:ext uri="{FF2B5EF4-FFF2-40B4-BE49-F238E27FC236}">
                <a16:creationId xmlns:a16="http://schemas.microsoft.com/office/drawing/2014/main" id="{AD6B4F32-460E-10E5-D60F-A7D0076A736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3304" y="279000"/>
            <a:ext cx="9445391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0E0B013B-2601-B26F-F897-EFB271345F6D}"/>
              </a:ext>
            </a:extLst>
          </p:cNvPr>
          <p:cNvSpPr txBox="1"/>
          <p:nvPr/>
        </p:nvSpPr>
        <p:spPr>
          <a:xfrm>
            <a:off x="5042263" y="6117335"/>
            <a:ext cx="96926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VILLE D'ÉAUZE</a:t>
            </a:r>
          </a:p>
        </p:txBody>
      </p:sp>
    </p:spTree>
    <p:extLst>
      <p:ext uri="{BB962C8B-B14F-4D97-AF65-F5344CB8AC3E}">
        <p14:creationId xmlns:p14="http://schemas.microsoft.com/office/powerpoint/2010/main" val="2387563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ot de fleurs, bâtiment, plante d’intérieur, plein air&#10;&#10;Description générée automatiquement">
            <a:extLst>
              <a:ext uri="{FF2B5EF4-FFF2-40B4-BE49-F238E27FC236}">
                <a16:creationId xmlns:a16="http://schemas.microsoft.com/office/drawing/2014/main" id="{D3AAB037-76DE-03F5-11D8-6BB136161AF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630476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boisson, conteneur, boisson alcoolisée, bière&#10;&#10;Description générée automatiquement">
            <a:extLst>
              <a:ext uri="{FF2B5EF4-FFF2-40B4-BE49-F238E27FC236}">
                <a16:creationId xmlns:a16="http://schemas.microsoft.com/office/drawing/2014/main" id="{ABE2AC3E-B1D4-1C91-B2A0-071A58B2D36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7325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594408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scène&#10;&#10;Description générée automatiquement">
            <a:extLst>
              <a:ext uri="{FF2B5EF4-FFF2-40B4-BE49-F238E27FC236}">
                <a16:creationId xmlns:a16="http://schemas.microsoft.com/office/drawing/2014/main" id="{554B69A7-4BCB-2F32-286F-00276D135B5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9435" y="185737"/>
            <a:ext cx="9473129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028322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1AF4A485-EEB8-3ABE-C3A5-425B7261C7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3333" y="519656"/>
            <a:ext cx="8385333" cy="55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FE5234C8-C939-7F55-EA2D-8C1166724CE3}"/>
              </a:ext>
            </a:extLst>
          </p:cNvPr>
          <p:cNvSpPr txBox="1"/>
          <p:nvPr/>
        </p:nvSpPr>
        <p:spPr>
          <a:xfrm>
            <a:off x="4545874" y="5868823"/>
            <a:ext cx="87129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Cité Eau Antique D’ Eauze</a:t>
            </a:r>
          </a:p>
        </p:txBody>
      </p:sp>
    </p:spTree>
    <p:extLst>
      <p:ext uri="{BB962C8B-B14F-4D97-AF65-F5344CB8AC3E}">
        <p14:creationId xmlns:p14="http://schemas.microsoft.com/office/powerpoint/2010/main" val="755043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maison&#10;&#10;Description générée automatiquement">
            <a:extLst>
              <a:ext uri="{FF2B5EF4-FFF2-40B4-BE49-F238E27FC236}">
                <a16:creationId xmlns:a16="http://schemas.microsoft.com/office/drawing/2014/main" id="{4C75F46B-D81F-FB15-750C-784866DF06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176212"/>
            <a:ext cx="9753600" cy="650557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EFBFE1A-4053-F741-E84C-665591F3533B}"/>
              </a:ext>
            </a:extLst>
          </p:cNvPr>
          <p:cNvSpPr txBox="1"/>
          <p:nvPr/>
        </p:nvSpPr>
        <p:spPr>
          <a:xfrm>
            <a:off x="5342709" y="6230983"/>
            <a:ext cx="79683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Cité Antique D’Eauze</a:t>
            </a:r>
          </a:p>
        </p:txBody>
      </p:sp>
    </p:spTree>
    <p:extLst>
      <p:ext uri="{BB962C8B-B14F-4D97-AF65-F5344CB8AC3E}">
        <p14:creationId xmlns:p14="http://schemas.microsoft.com/office/powerpoint/2010/main" val="1927716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ce de marché, habits, marché&#10;&#10;Description générée automatiquement">
            <a:extLst>
              <a:ext uri="{FF2B5EF4-FFF2-40B4-BE49-F238E27FC236}">
                <a16:creationId xmlns:a16="http://schemas.microsoft.com/office/drawing/2014/main" id="{EFB82816-CCD9-535F-ACED-58C79AB84E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65971" y="279000"/>
            <a:ext cx="9660058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CACD987-12A0-7CF8-E9E9-722D04DAD13A}"/>
              </a:ext>
            </a:extLst>
          </p:cNvPr>
          <p:cNvSpPr txBox="1"/>
          <p:nvPr/>
        </p:nvSpPr>
        <p:spPr>
          <a:xfrm>
            <a:off x="3775166" y="6143461"/>
            <a:ext cx="85355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MARCHÉ DU JEUDI –D’Eauze</a:t>
            </a:r>
          </a:p>
        </p:txBody>
      </p:sp>
    </p:spTree>
    <p:extLst>
      <p:ext uri="{BB962C8B-B14F-4D97-AF65-F5344CB8AC3E}">
        <p14:creationId xmlns:p14="http://schemas.microsoft.com/office/powerpoint/2010/main" val="636438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abits, scène, personne&#10;&#10;Description générée automatiquement">
            <a:extLst>
              <a:ext uri="{FF2B5EF4-FFF2-40B4-BE49-F238E27FC236}">
                <a16:creationId xmlns:a16="http://schemas.microsoft.com/office/drawing/2014/main" id="{966528AE-DF15-25EB-4AF4-BBEA9D1807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1972" y="459000"/>
            <a:ext cx="9108056" cy="594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526EADB-D592-FF60-3B0E-1F8FF8DD611C}"/>
              </a:ext>
            </a:extLst>
          </p:cNvPr>
          <p:cNvSpPr txBox="1"/>
          <p:nvPr/>
        </p:nvSpPr>
        <p:spPr>
          <a:xfrm>
            <a:off x="3030582" y="6168167"/>
            <a:ext cx="85953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MARCHÉ GOURMAND DE L’ÉTÉ –D’Eauze</a:t>
            </a:r>
          </a:p>
        </p:txBody>
      </p:sp>
    </p:spTree>
    <p:extLst>
      <p:ext uri="{BB962C8B-B14F-4D97-AF65-F5344CB8AC3E}">
        <p14:creationId xmlns:p14="http://schemas.microsoft.com/office/powerpoint/2010/main" val="1896674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lein air, voiture, Véhicule terrestre&#10;&#10;Description générée automatiquement">
            <a:extLst>
              <a:ext uri="{FF2B5EF4-FFF2-40B4-BE49-F238E27FC236}">
                <a16:creationId xmlns:a16="http://schemas.microsoft.com/office/drawing/2014/main" id="{4A312D0E-601A-5F0D-EDF5-ADE29C10F84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247F2D1-B25D-CABD-C6C5-39B1C3F96B85}"/>
              </a:ext>
            </a:extLst>
          </p:cNvPr>
          <p:cNvSpPr txBox="1"/>
          <p:nvPr/>
        </p:nvSpPr>
        <p:spPr>
          <a:xfrm>
            <a:off x="2939143" y="6191794"/>
            <a:ext cx="81512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Eauze, Gers, France. Cathédrale Saint-Luperc.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468877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offre, chapelle, cathédrale&#10;&#10;Description générée automatiquement">
            <a:extLst>
              <a:ext uri="{FF2B5EF4-FFF2-40B4-BE49-F238E27FC236}">
                <a16:creationId xmlns:a16="http://schemas.microsoft.com/office/drawing/2014/main" id="{987671E1-6B45-9ECD-6873-D0499D9B37A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3034" y="639000"/>
            <a:ext cx="8365932" cy="558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126890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hapelle, lieu de culte, Lieux sacrés&#10;&#10;Description générée automatiquement">
            <a:extLst>
              <a:ext uri="{FF2B5EF4-FFF2-40B4-BE49-F238E27FC236}">
                <a16:creationId xmlns:a16="http://schemas.microsoft.com/office/drawing/2014/main" id="{717C0E55-CB57-923E-026B-BA33F01BE04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760" y="189000"/>
            <a:ext cx="4858480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A14E290-59C4-BF67-B58B-8BA780002C90}"/>
              </a:ext>
            </a:extLst>
          </p:cNvPr>
          <p:cNvSpPr txBox="1"/>
          <p:nvPr/>
        </p:nvSpPr>
        <p:spPr>
          <a:xfrm>
            <a:off x="8525240" y="3827417"/>
            <a:ext cx="355790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Chœur de la cathédrale d'Eauze (32), France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0743928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Symétrie, église, intérieur&#10;&#10;Description générée automatiquement">
            <a:extLst>
              <a:ext uri="{FF2B5EF4-FFF2-40B4-BE49-F238E27FC236}">
                <a16:creationId xmlns:a16="http://schemas.microsoft.com/office/drawing/2014/main" id="{F4A8A385-977A-2637-EB11-6149FF73C06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5642" y="369000"/>
            <a:ext cx="918000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8C06C51-2AE1-7AEE-1A16-911CDE847333}"/>
              </a:ext>
            </a:extLst>
          </p:cNvPr>
          <p:cNvSpPr txBox="1"/>
          <p:nvPr/>
        </p:nvSpPr>
        <p:spPr>
          <a:xfrm>
            <a:off x="4990012" y="5688781"/>
            <a:ext cx="948363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800" b="1" dirty="0"/>
              <a:t>Voûte de la nef</a:t>
            </a:r>
          </a:p>
        </p:txBody>
      </p:sp>
    </p:spTree>
    <p:extLst>
      <p:ext uri="{BB962C8B-B14F-4D97-AF65-F5344CB8AC3E}">
        <p14:creationId xmlns:p14="http://schemas.microsoft.com/office/powerpoint/2010/main" val="1861210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Description générée automatiquement">
            <a:extLst>
              <a:ext uri="{FF2B5EF4-FFF2-40B4-BE49-F238E27FC236}">
                <a16:creationId xmlns:a16="http://schemas.microsoft.com/office/drawing/2014/main" id="{1C66C840-7B0A-CE86-FDC4-B0373EA96C4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4183" y="189000"/>
            <a:ext cx="4822327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6117833-79C4-4F67-C3F6-1B39B20F3467}"/>
              </a:ext>
            </a:extLst>
          </p:cNvPr>
          <p:cNvSpPr txBox="1"/>
          <p:nvPr/>
        </p:nvSpPr>
        <p:spPr>
          <a:xfrm>
            <a:off x="574765" y="3840480"/>
            <a:ext cx="32959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 Clocher de la cathédrale d'Eauze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373820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fenêtre, nuage&#10;&#10;Description générée automatiquement">
            <a:extLst>
              <a:ext uri="{FF2B5EF4-FFF2-40B4-BE49-F238E27FC236}">
                <a16:creationId xmlns:a16="http://schemas.microsoft.com/office/drawing/2014/main" id="{1252FCDB-8A76-459C-3909-A55E4284D0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8045" y="279000"/>
            <a:ext cx="945591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EEA430F-B7BD-31DF-108F-5B150BFA760A}"/>
              </a:ext>
            </a:extLst>
          </p:cNvPr>
          <p:cNvSpPr txBox="1"/>
          <p:nvPr/>
        </p:nvSpPr>
        <p:spPr>
          <a:xfrm>
            <a:off x="3930721" y="6177969"/>
            <a:ext cx="77985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Cathédrale Saint-Luperc, Eauze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4284189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B2E827D-FC89-AB1D-99ED-5464542E1A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936219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878D3011-026C-7CF4-A0F1-421E919E27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411" y="0"/>
            <a:ext cx="6696000" cy="307494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C1D405D0-C504-9B5B-AD33-3C19ABE2CD4B}"/>
              </a:ext>
            </a:extLst>
          </p:cNvPr>
          <p:cNvSpPr txBox="1"/>
          <p:nvPr/>
        </p:nvSpPr>
        <p:spPr>
          <a:xfrm>
            <a:off x="2683616" y="4197889"/>
            <a:ext cx="62179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Paysage Du Gers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16BF4912-5821-C19B-FB98-21470CED77B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36000" y="3074942"/>
            <a:ext cx="4656000" cy="3492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625154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B609A914-597E-FA9E-D118-E4F797844B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09032" y="475465"/>
            <a:ext cx="10031461" cy="558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999369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toit, bâtiment, pierre&#10;&#10;Description générée automatiquement">
            <a:extLst>
              <a:ext uri="{FF2B5EF4-FFF2-40B4-BE49-F238E27FC236}">
                <a16:creationId xmlns:a16="http://schemas.microsoft.com/office/drawing/2014/main" id="{FC88AEF5-C333-A1F3-19A6-45EF90B0F4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85761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nuage&#10;&#10;Description générée automatiquement">
            <a:extLst>
              <a:ext uri="{FF2B5EF4-FFF2-40B4-BE49-F238E27FC236}">
                <a16:creationId xmlns:a16="http://schemas.microsoft.com/office/drawing/2014/main" id="{8F936973-DCC3-A905-1582-E81CC8B608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28353" y="459000"/>
            <a:ext cx="8735294" cy="594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226A2672-DE1E-15D6-7D92-446FD0A91055}"/>
              </a:ext>
            </a:extLst>
          </p:cNvPr>
          <p:cNvSpPr txBox="1"/>
          <p:nvPr/>
        </p:nvSpPr>
        <p:spPr>
          <a:xfrm>
            <a:off x="4828674" y="6142326"/>
            <a:ext cx="87352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Gers – Larressingle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759383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arbre&#10;&#10;Description générée automatiquement">
            <a:extLst>
              <a:ext uri="{FF2B5EF4-FFF2-40B4-BE49-F238E27FC236}">
                <a16:creationId xmlns:a16="http://schemas.microsoft.com/office/drawing/2014/main" id="{E17D75BD-C81B-A044-E258-D07C0118CF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2694" y="639000"/>
            <a:ext cx="8390977" cy="55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D805554-8B8E-F18D-AFEE-82DB132320E3}"/>
              </a:ext>
            </a:extLst>
          </p:cNvPr>
          <p:cNvSpPr txBox="1"/>
          <p:nvPr/>
        </p:nvSpPr>
        <p:spPr>
          <a:xfrm>
            <a:off x="3449052" y="5988167"/>
            <a:ext cx="94648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 le Gers – Château et domaine </a:t>
            </a:r>
            <a:r>
              <a:rPr lang="fr-FR" sz="2400" b="1" dirty="0" err="1"/>
              <a:t>Tariquet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981263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arbre, ciel&#10;&#10;Description générée automatiquement">
            <a:extLst>
              <a:ext uri="{FF2B5EF4-FFF2-40B4-BE49-F238E27FC236}">
                <a16:creationId xmlns:a16="http://schemas.microsoft.com/office/drawing/2014/main" id="{3339C2B7-2418-1B5B-651D-8E1ACC7C03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737" y="639000"/>
            <a:ext cx="8701755" cy="55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0C0E06C-E3D0-95E7-9B99-0AC72E0B213F}"/>
              </a:ext>
            </a:extLst>
          </p:cNvPr>
          <p:cNvSpPr txBox="1"/>
          <p:nvPr/>
        </p:nvSpPr>
        <p:spPr>
          <a:xfrm>
            <a:off x="9095874" y="1796716"/>
            <a:ext cx="309612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Autour du village Saint-Arailles, vous pourrez également découvrir la pile gallo-romaine de la Turraque du Merlieu, la chapelle de Brétous et sa fontaine que l’on dit miraculeuse.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580573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fenêtre, bâtiment&#10;&#10;Description générée automatiquement">
            <a:extLst>
              <a:ext uri="{FF2B5EF4-FFF2-40B4-BE49-F238E27FC236}">
                <a16:creationId xmlns:a16="http://schemas.microsoft.com/office/drawing/2014/main" id="{657A6172-8FC2-4352-AFB0-F45E5E0F8E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6547" y="459000"/>
            <a:ext cx="8898906" cy="594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053857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13471A61-49A3-FDF5-7050-388B7D19D5F5}"/>
              </a:ext>
            </a:extLst>
          </p:cNvPr>
          <p:cNvSpPr txBox="1"/>
          <p:nvPr/>
        </p:nvSpPr>
        <p:spPr>
          <a:xfrm>
            <a:off x="465221" y="850232"/>
            <a:ext cx="1201553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Lorient Vous A Présenté La Commune D’Eauze Et Ses Villages Environnants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7784F13F-B8EC-78D7-AA3F-7F641EB0A932}"/>
              </a:ext>
            </a:extLst>
          </p:cNvPr>
          <p:cNvSpPr txBox="1"/>
          <p:nvPr/>
        </p:nvSpPr>
        <p:spPr>
          <a:xfrm>
            <a:off x="2935705" y="2055787"/>
            <a:ext cx="109246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Sur Une Suggestion De </a:t>
            </a:r>
            <a:r>
              <a:rPr lang="fr-FR" sz="3200" b="1" dirty="0" err="1"/>
              <a:t>JackDidier</a:t>
            </a:r>
            <a:endParaRPr lang="fr-FR" sz="3200" b="1" dirty="0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5C90C6F6-82C5-A9CC-2C69-0438FDD4EE94}"/>
              </a:ext>
            </a:extLst>
          </p:cNvPr>
          <p:cNvSpPr txBox="1"/>
          <p:nvPr/>
        </p:nvSpPr>
        <p:spPr>
          <a:xfrm>
            <a:off x="4299284" y="2768899"/>
            <a:ext cx="75077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Merci De Votre Visite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16693EA-CF64-670C-B30F-07F80C471CF6}"/>
              </a:ext>
            </a:extLst>
          </p:cNvPr>
          <p:cNvSpPr txBox="1"/>
          <p:nvPr/>
        </p:nvSpPr>
        <p:spPr>
          <a:xfrm>
            <a:off x="3665621" y="3632664"/>
            <a:ext cx="94648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FD7BF78-56E7-7660-F4A9-7AD10837F9CD}"/>
              </a:ext>
            </a:extLst>
          </p:cNvPr>
          <p:cNvSpPr txBox="1"/>
          <p:nvPr/>
        </p:nvSpPr>
        <p:spPr>
          <a:xfrm>
            <a:off x="5678906" y="4496429"/>
            <a:ext cx="87750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346670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Words>345</Words>
  <Application>Microsoft Office PowerPoint</Application>
  <PresentationFormat>Grand écran</PresentationFormat>
  <Paragraphs>39</Paragraphs>
  <Slides>29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3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3</cp:revision>
  <dcterms:created xsi:type="dcterms:W3CDTF">2024-05-14T07:41:09Z</dcterms:created>
  <dcterms:modified xsi:type="dcterms:W3CDTF">2024-05-14T09:31:39Z</dcterms:modified>
</cp:coreProperties>
</file>