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5" d="100"/>
          <a:sy n="95" d="100"/>
        </p:scale>
        <p:origin x="4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201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7749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037993" y="4809173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4444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Veille stratégique sur les cartes graphiques</a:t>
            </a:r>
            <a:endParaRPr lang="en-US" sz="4374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9BBC0A0-005E-4BB4-BCCB-F7FF71A94664}"/>
              </a:ext>
            </a:extLst>
          </p:cNvPr>
          <p:cNvSpPr txBox="1"/>
          <p:nvPr/>
        </p:nvSpPr>
        <p:spPr>
          <a:xfrm>
            <a:off x="0" y="7729870"/>
            <a:ext cx="2614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Mukta" panose="020B0000000000000000" pitchFamily="34" charset="0"/>
                <a:ea typeface="Inter" panose="02000503000000020004" pitchFamily="2" charset="0"/>
                <a:cs typeface="Mukta" panose="020B0000000000000000" pitchFamily="34" charset="0"/>
              </a:rPr>
              <a:t>Image : unsplash.com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" name="Text 2"/>
          <p:cNvSpPr/>
          <p:nvPr/>
        </p:nvSpPr>
        <p:spPr>
          <a:xfrm>
            <a:off x="2037993" y="1292185"/>
            <a:ext cx="7251025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4444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Défis et Opportunités : Défis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2430899"/>
            <a:ext cx="5166122" cy="2532221"/>
          </a:xfrm>
          <a:prstGeom prst="roundRect">
            <a:avLst>
              <a:gd name="adj" fmla="val 3949"/>
            </a:avLst>
          </a:prstGeom>
          <a:solidFill>
            <a:srgbClr val="F2F2F2"/>
          </a:solidFill>
          <a:ln w="13811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" name="Text 4"/>
          <p:cNvSpPr/>
          <p:nvPr/>
        </p:nvSpPr>
        <p:spPr>
          <a:xfrm>
            <a:off x="2273975" y="2666881"/>
            <a:ext cx="376868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5E98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Obsolescence Technologique</a:t>
            </a:r>
            <a:endParaRPr lang="en-US" sz="2187" dirty="0"/>
          </a:p>
        </p:txBody>
      </p:sp>
      <p:sp>
        <p:nvSpPr>
          <p:cNvPr id="7" name="Text 5"/>
          <p:cNvSpPr/>
          <p:nvPr/>
        </p:nvSpPr>
        <p:spPr>
          <a:xfrm>
            <a:off x="2273975" y="3236238"/>
            <a:ext cx="469415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Suivre le rythme rapide des avancées technologiques pour éviter l'obsolescence des produits et rester compétitif sur le marché.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7426285" y="2430899"/>
            <a:ext cx="5166122" cy="2532221"/>
          </a:xfrm>
          <a:prstGeom prst="roundRect">
            <a:avLst>
              <a:gd name="adj" fmla="val 3949"/>
            </a:avLst>
          </a:prstGeom>
          <a:solidFill>
            <a:srgbClr val="F2F2F2"/>
          </a:solidFill>
          <a:ln w="13811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9" name="Text 7"/>
          <p:cNvSpPr/>
          <p:nvPr/>
        </p:nvSpPr>
        <p:spPr>
          <a:xfrm>
            <a:off x="7662267" y="2666881"/>
            <a:ext cx="3305294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5E98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Pénurie de Matériaux</a:t>
            </a:r>
            <a:endParaRPr lang="en-US" sz="2624" dirty="0"/>
          </a:p>
        </p:txBody>
      </p:sp>
      <p:sp>
        <p:nvSpPr>
          <p:cNvPr id="10" name="Text 8"/>
          <p:cNvSpPr/>
          <p:nvPr/>
        </p:nvSpPr>
        <p:spPr>
          <a:xfrm>
            <a:off x="7662267" y="3305532"/>
            <a:ext cx="469415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Gérer les défis potentiels liés à la pénurie de certains matériaux essentiels à la fabrication des cartes graphiques, ce qui pourrait affecter la disponibilité et les coûts.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2037993" y="5185291"/>
            <a:ext cx="10554414" cy="1752124"/>
          </a:xfrm>
          <a:prstGeom prst="roundRect">
            <a:avLst>
              <a:gd name="adj" fmla="val 5707"/>
            </a:avLst>
          </a:prstGeom>
          <a:solidFill>
            <a:srgbClr val="F2F2F2"/>
          </a:solidFill>
          <a:ln w="13811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2" name="Text 10"/>
          <p:cNvSpPr/>
          <p:nvPr/>
        </p:nvSpPr>
        <p:spPr>
          <a:xfrm>
            <a:off x="2273975" y="5421273"/>
            <a:ext cx="377487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5E98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Réglementations en Évolution</a:t>
            </a:r>
            <a:endParaRPr lang="en-US" sz="2187" dirty="0"/>
          </a:p>
        </p:txBody>
      </p:sp>
      <p:sp>
        <p:nvSpPr>
          <p:cNvPr id="13" name="Text 11"/>
          <p:cNvSpPr/>
          <p:nvPr/>
        </p:nvSpPr>
        <p:spPr>
          <a:xfrm>
            <a:off x="2273975" y="5990630"/>
            <a:ext cx="1008245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Surmonter les défis liés à l'évolution des réglementations, notamment en matière d'efficacité énergétique et de recyclage, pour assurer la conformité et la durabilité des cartes graphiques.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" name="Text 2"/>
          <p:cNvSpPr/>
          <p:nvPr/>
        </p:nvSpPr>
        <p:spPr>
          <a:xfrm>
            <a:off x="2037993" y="1746171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4444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Opportunités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3019647"/>
            <a:ext cx="5166122" cy="3699645"/>
          </a:xfrm>
          <a:prstGeom prst="roundRect">
            <a:avLst>
              <a:gd name="adj" fmla="val 2779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" name="Text 4"/>
          <p:cNvSpPr/>
          <p:nvPr/>
        </p:nvSpPr>
        <p:spPr>
          <a:xfrm>
            <a:off x="2273975" y="3120866"/>
            <a:ext cx="3485793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5E98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Amélioration Continue</a:t>
            </a:r>
            <a:endParaRPr lang="en-US" sz="2624" dirty="0"/>
          </a:p>
        </p:txBody>
      </p:sp>
      <p:sp>
        <p:nvSpPr>
          <p:cNvPr id="7" name="Text 5"/>
          <p:cNvSpPr/>
          <p:nvPr/>
        </p:nvSpPr>
        <p:spPr>
          <a:xfrm>
            <a:off x="2273975" y="3759518"/>
            <a:ext cx="4694158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fr-FR" sz="1750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- Profiter des occasions pour rendre les cartes graphiques encore plus performantes.</a:t>
            </a:r>
          </a:p>
          <a:p>
            <a:pPr marL="0" indent="0">
              <a:lnSpc>
                <a:spcPts val="2799"/>
              </a:lnSpc>
              <a:buNone/>
            </a:pPr>
            <a:r>
              <a:rPr lang="fr-FR" sz="1750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- Images qui impressionnent davantage et fonctionnalités qui s'améliorent.</a:t>
            </a:r>
          </a:p>
          <a:p>
            <a:pPr marL="0" indent="0">
              <a:lnSpc>
                <a:spcPts val="2799"/>
              </a:lnSpc>
              <a:buNone/>
            </a:pPr>
            <a:r>
              <a:rPr lang="fr-FR" sz="1750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- Les utilisateurs auront des expériences toujours plus agréables et intéressantes.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7440097" y="3019647"/>
            <a:ext cx="5166122" cy="3699645"/>
          </a:xfrm>
          <a:prstGeom prst="roundRect">
            <a:avLst>
              <a:gd name="adj" fmla="val 2779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9" name="Text 7"/>
          <p:cNvSpPr/>
          <p:nvPr/>
        </p:nvSpPr>
        <p:spPr>
          <a:xfrm>
            <a:off x="7662267" y="3120866"/>
            <a:ext cx="4068247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5E98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Écologie et Responsabilité</a:t>
            </a:r>
            <a:endParaRPr lang="en-US" sz="2624" dirty="0"/>
          </a:p>
        </p:txBody>
      </p:sp>
      <p:sp>
        <p:nvSpPr>
          <p:cNvPr id="10" name="Text 8"/>
          <p:cNvSpPr/>
          <p:nvPr/>
        </p:nvSpPr>
        <p:spPr>
          <a:xfrm>
            <a:off x="7662267" y="3759518"/>
            <a:ext cx="4694158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fr-FR" sz="1750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- Fabriquer des cartes graphiques plus respectueuses de l'environnement.</a:t>
            </a:r>
          </a:p>
          <a:p>
            <a:pPr marL="0" indent="0">
              <a:lnSpc>
                <a:spcPts val="2799"/>
              </a:lnSpc>
              <a:buNone/>
            </a:pPr>
            <a:r>
              <a:rPr lang="fr-FR" sz="1750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- Répondre à l'idée croissante des consommateurs pour des produits durables et écologiques.</a:t>
            </a:r>
            <a:endParaRPr lang="en-US" sz="1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" name="Text 2"/>
          <p:cNvSpPr/>
          <p:nvPr/>
        </p:nvSpPr>
        <p:spPr>
          <a:xfrm>
            <a:off x="2037993" y="2220992"/>
            <a:ext cx="630424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4444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Impact sur les industries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3359706"/>
            <a:ext cx="10554414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b="1" kern="0" spc="-35" dirty="0">
                <a:solidFill>
                  <a:srgbClr val="5E98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Les cartes graphiques ont un grand impact sur plusieurs domaines, comme les jeux vidéo, la création graphique, la construction et même la finance.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2322314" y="4320421"/>
            <a:ext cx="10270093" cy="5686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239"/>
              </a:lnSpc>
              <a:buSzPct val="100000"/>
              <a:buChar char="•"/>
            </a:pPr>
            <a:r>
              <a:rPr lang="en-US" sz="1400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Dans le monde des jeux vidéo, elles rendent les images plus belles et les mouvements plus fluides, améliorant ainsi l'expérience de jeu.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2322314" y="4977884"/>
            <a:ext cx="10270093" cy="28432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239"/>
              </a:lnSpc>
              <a:buSzPct val="100000"/>
              <a:buChar char="•"/>
            </a:pPr>
            <a:r>
              <a:rPr lang="en-US" sz="1400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Pour la conception graphique, elles aident à créer des images et des designs plus détaillés.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2322314" y="5351026"/>
            <a:ext cx="10270093" cy="28432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239"/>
              </a:lnSpc>
              <a:buSzPct val="100000"/>
              <a:buChar char="•"/>
            </a:pPr>
            <a:r>
              <a:rPr lang="en-US" sz="1400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Dans l'architecture, elles permettent de visualiser des modèles en 3D pour mieux planifier les constructions.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2322314" y="5724168"/>
            <a:ext cx="10270093" cy="28432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239"/>
              </a:lnSpc>
              <a:buSzPct val="100000"/>
              <a:buChar char="•"/>
            </a:pPr>
            <a:r>
              <a:rPr lang="en-US" sz="1400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Même dans la finance, les cartes graphiques sont utilisées pour des calculs complexes.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" name="Text 2"/>
          <p:cNvSpPr/>
          <p:nvPr/>
        </p:nvSpPr>
        <p:spPr>
          <a:xfrm>
            <a:off x="2037993" y="2531983"/>
            <a:ext cx="6009918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Stratégies d'adaptation</a:t>
            </a:r>
            <a:endParaRPr lang="en-US" sz="4374" dirty="0">
              <a:solidFill>
                <a:srgbClr val="FF0000"/>
              </a:solidFill>
            </a:endParaRPr>
          </a:p>
        </p:txBody>
      </p:sp>
      <p:sp>
        <p:nvSpPr>
          <p:cNvPr id="5" name="Text 3"/>
          <p:cNvSpPr/>
          <p:nvPr/>
        </p:nvSpPr>
        <p:spPr>
          <a:xfrm>
            <a:off x="2037993" y="3670697"/>
            <a:ext cx="10554414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2037993" y="4276011"/>
            <a:ext cx="10554414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fr-FR" sz="1750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- Penser aux cartes graphiques comme à des outils en constante évolution.</a:t>
            </a:r>
          </a:p>
          <a:p>
            <a:pPr marL="0" indent="0">
              <a:lnSpc>
                <a:spcPts val="2799"/>
              </a:lnSpc>
              <a:buNone/>
            </a:pPr>
            <a:r>
              <a:rPr lang="fr-FR" sz="1750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- Les entreprises doivent être flexibles, comme des gymnastes s'adaptant à différents mouvements.</a:t>
            </a:r>
          </a:p>
          <a:p>
            <a:pPr marL="0" indent="0">
              <a:lnSpc>
                <a:spcPts val="2799"/>
              </a:lnSpc>
              <a:buNone/>
            </a:pPr>
            <a:r>
              <a:rPr lang="fr-FR" sz="1750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- Avoir des plans flexibles pour rester compétitif dans un monde des cartes graphiques en perpétuel mouvement.</a:t>
            </a:r>
            <a:endParaRPr lang="en-US" sz="175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319599" y="2420779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4444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Définition d'une carte graphique</a:t>
            </a:r>
            <a:endParaRPr lang="en-US" sz="4374" dirty="0"/>
          </a:p>
        </p:txBody>
      </p:sp>
      <p:sp>
        <p:nvSpPr>
          <p:cNvPr id="6" name="Text 3"/>
          <p:cNvSpPr/>
          <p:nvPr/>
        </p:nvSpPr>
        <p:spPr>
          <a:xfrm>
            <a:off x="6319599" y="4142780"/>
            <a:ext cx="7477601" cy="166592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Une carte </a:t>
            </a:r>
            <a:r>
              <a:rPr lang="en-US" sz="2624" b="1" kern="0" spc="-79" dirty="0" err="1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graphique</a:t>
            </a:r>
            <a:r>
              <a:rPr lang="en-US" sz="2624" b="1" kern="0" spc="-79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</a:t>
            </a:r>
            <a:r>
              <a:rPr lang="en-US" sz="2624" b="1" kern="0" spc="-79" dirty="0" err="1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également</a:t>
            </a:r>
            <a:r>
              <a:rPr lang="en-US" sz="2624" b="1" kern="0" spc="-79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624" b="1" kern="0" spc="-79" dirty="0" err="1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appelée</a:t>
            </a:r>
            <a:r>
              <a:rPr lang="en-US" sz="2624" b="1" kern="0" spc="-79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carte vidéo, est un composant essentiel des ordinateurs responsable de la gestion des images et de l'affichage visuel.</a:t>
            </a:r>
            <a:endParaRPr lang="en-US" sz="2624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4009BC3-FF0D-4B5D-A486-2E46B84FF405}"/>
              </a:ext>
            </a:extLst>
          </p:cNvPr>
          <p:cNvSpPr txBox="1"/>
          <p:nvPr/>
        </p:nvSpPr>
        <p:spPr>
          <a:xfrm>
            <a:off x="7570381" y="7814930"/>
            <a:ext cx="1882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latin typeface="Mukta" panose="020B0000000000000000" pitchFamily="34" charset="0"/>
                <a:ea typeface="Inter" panose="02000503000000020004" pitchFamily="2" charset="0"/>
                <a:cs typeface="Mukta" panose="020B0000000000000000" pitchFamily="34" charset="0"/>
              </a:rPr>
              <a:t>Image : unsplash.com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698706"/>
          </a:xfrm>
          <a:prstGeom prst="rect">
            <a:avLst/>
          </a:prstGeom>
          <a:solidFill>
            <a:srgbClr val="FFFFFF"/>
          </a:solidFill>
          <a:ln w="9644">
            <a:solidFill>
              <a:srgbClr val="E5E0DF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" name="Text 2"/>
          <p:cNvSpPr/>
          <p:nvPr/>
        </p:nvSpPr>
        <p:spPr>
          <a:xfrm>
            <a:off x="5759768" y="427673"/>
            <a:ext cx="3110746" cy="4860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827"/>
              </a:lnSpc>
              <a:buNone/>
            </a:pPr>
            <a:r>
              <a:rPr lang="en-US" sz="3062" b="1" kern="0" spc="-92" dirty="0">
                <a:solidFill>
                  <a:srgbClr val="F4444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Sommaire : </a:t>
            </a:r>
            <a:endParaRPr lang="en-US" sz="3062" dirty="0"/>
          </a:p>
        </p:txBody>
      </p:sp>
      <p:sp>
        <p:nvSpPr>
          <p:cNvPr id="5" name="Shape 3"/>
          <p:cNvSpPr/>
          <p:nvPr/>
        </p:nvSpPr>
        <p:spPr>
          <a:xfrm>
            <a:off x="7299722" y="1224677"/>
            <a:ext cx="31075" cy="7046357"/>
          </a:xfrm>
          <a:prstGeom prst="rect">
            <a:avLst/>
          </a:prstGeom>
          <a:solidFill>
            <a:srgbClr val="B5B7E3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6" name="Shape 4"/>
          <p:cNvSpPr/>
          <p:nvPr/>
        </p:nvSpPr>
        <p:spPr>
          <a:xfrm>
            <a:off x="7490162" y="1505486"/>
            <a:ext cx="544354" cy="31075"/>
          </a:xfrm>
          <a:prstGeom prst="rect">
            <a:avLst/>
          </a:prstGeom>
          <a:solidFill>
            <a:srgbClr val="B5B7E3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7" name="Shape 5"/>
          <p:cNvSpPr/>
          <p:nvPr/>
        </p:nvSpPr>
        <p:spPr>
          <a:xfrm>
            <a:off x="7140238" y="1346121"/>
            <a:ext cx="349925" cy="349925"/>
          </a:xfrm>
          <a:prstGeom prst="roundRect">
            <a:avLst>
              <a:gd name="adj" fmla="val 20002"/>
            </a:avLst>
          </a:prstGeom>
          <a:solidFill>
            <a:srgbClr val="DADBF1"/>
          </a:solidFill>
          <a:ln w="9644">
            <a:solidFill>
              <a:srgbClr val="B5B7E3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" name="Text 6"/>
          <p:cNvSpPr/>
          <p:nvPr/>
        </p:nvSpPr>
        <p:spPr>
          <a:xfrm>
            <a:off x="7259538" y="1375172"/>
            <a:ext cx="111204" cy="2917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96"/>
              </a:lnSpc>
              <a:buNone/>
            </a:pPr>
            <a:r>
              <a:rPr lang="en-US" sz="1837" b="1" kern="0" spc="-2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1837" dirty="0"/>
          </a:p>
        </p:txBody>
      </p:sp>
      <p:sp>
        <p:nvSpPr>
          <p:cNvPr id="9" name="Text 7"/>
          <p:cNvSpPr/>
          <p:nvPr/>
        </p:nvSpPr>
        <p:spPr>
          <a:xfrm>
            <a:off x="8170664" y="1380173"/>
            <a:ext cx="2838569" cy="4860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b="1" kern="0" spc="-4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Définition d'une carte graphique</a:t>
            </a:r>
            <a:endParaRPr lang="en-US" sz="1531" dirty="0"/>
          </a:p>
        </p:txBody>
      </p:sp>
      <p:sp>
        <p:nvSpPr>
          <p:cNvPr id="10" name="Text 8"/>
          <p:cNvSpPr/>
          <p:nvPr/>
        </p:nvSpPr>
        <p:spPr>
          <a:xfrm>
            <a:off x="8170664" y="2021681"/>
            <a:ext cx="2838569" cy="4974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endParaRPr lang="en-US" sz="1225" dirty="0"/>
          </a:p>
        </p:txBody>
      </p:sp>
      <p:sp>
        <p:nvSpPr>
          <p:cNvPr id="11" name="Shape 9"/>
          <p:cNvSpPr/>
          <p:nvPr/>
        </p:nvSpPr>
        <p:spPr>
          <a:xfrm>
            <a:off x="6595884" y="2283083"/>
            <a:ext cx="544354" cy="31075"/>
          </a:xfrm>
          <a:prstGeom prst="rect">
            <a:avLst/>
          </a:prstGeom>
          <a:solidFill>
            <a:srgbClr val="B5B7E3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2" name="Shape 10"/>
          <p:cNvSpPr/>
          <p:nvPr/>
        </p:nvSpPr>
        <p:spPr>
          <a:xfrm>
            <a:off x="7140238" y="2123718"/>
            <a:ext cx="349925" cy="349925"/>
          </a:xfrm>
          <a:prstGeom prst="roundRect">
            <a:avLst>
              <a:gd name="adj" fmla="val 20002"/>
            </a:avLst>
          </a:prstGeom>
          <a:solidFill>
            <a:srgbClr val="DADBF1"/>
          </a:solidFill>
          <a:ln w="9644">
            <a:solidFill>
              <a:srgbClr val="B5B7E3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3" name="Text 11"/>
          <p:cNvSpPr/>
          <p:nvPr/>
        </p:nvSpPr>
        <p:spPr>
          <a:xfrm>
            <a:off x="7240488" y="2152769"/>
            <a:ext cx="149304" cy="2917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96"/>
              </a:lnSpc>
              <a:buNone/>
            </a:pPr>
            <a:r>
              <a:rPr lang="en-US" sz="1837" b="1" kern="0" spc="-2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1837" dirty="0"/>
          </a:p>
        </p:txBody>
      </p:sp>
      <p:sp>
        <p:nvSpPr>
          <p:cNvPr id="14" name="Text 12"/>
          <p:cNvSpPr/>
          <p:nvPr/>
        </p:nvSpPr>
        <p:spPr>
          <a:xfrm>
            <a:off x="3845719" y="2157770"/>
            <a:ext cx="2614017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1914"/>
              </a:lnSpc>
              <a:buNone/>
            </a:pPr>
            <a:r>
              <a:rPr lang="en-US" sz="1531" b="1" kern="0" spc="-4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Veille stratégique, pourquoi ?</a:t>
            </a:r>
            <a:endParaRPr lang="en-US" sz="1531" dirty="0"/>
          </a:p>
        </p:txBody>
      </p:sp>
      <p:sp>
        <p:nvSpPr>
          <p:cNvPr id="15" name="Text 13"/>
          <p:cNvSpPr/>
          <p:nvPr/>
        </p:nvSpPr>
        <p:spPr>
          <a:xfrm>
            <a:off x="3621167" y="2556272"/>
            <a:ext cx="2838569" cy="7452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fr-FR" sz="1400" dirty="0">
                <a:latin typeface="Inter" panose="02000503000000020004" pitchFamily="2" charset="0"/>
                <a:ea typeface="Inter" panose="02000503000000020004" pitchFamily="2" charset="0"/>
              </a:rPr>
              <a:t>1- Innovations </a:t>
            </a:r>
            <a:br>
              <a:rPr lang="fr-FR" sz="1400" dirty="0">
                <a:latin typeface="Inter" panose="02000503000000020004" pitchFamily="2" charset="0"/>
                <a:ea typeface="Inter" panose="02000503000000020004" pitchFamily="2" charset="0"/>
              </a:rPr>
            </a:br>
            <a:r>
              <a:rPr lang="fr-FR" sz="1400" dirty="0">
                <a:latin typeface="Inter" panose="02000503000000020004" pitchFamily="2" charset="0"/>
                <a:ea typeface="Inter" panose="02000503000000020004" pitchFamily="2" charset="0"/>
              </a:rPr>
              <a:t>2- Performances </a:t>
            </a:r>
            <a:br>
              <a:rPr lang="fr-FR" sz="1400" dirty="0">
                <a:latin typeface="Inter" panose="02000503000000020004" pitchFamily="2" charset="0"/>
                <a:ea typeface="Inter" panose="02000503000000020004" pitchFamily="2" charset="0"/>
              </a:rPr>
            </a:br>
            <a:r>
              <a:rPr lang="fr-FR" sz="1400" dirty="0">
                <a:latin typeface="Inter" panose="02000503000000020004" pitchFamily="2" charset="0"/>
                <a:ea typeface="Inter" panose="02000503000000020004" pitchFamily="2" charset="0"/>
              </a:rPr>
              <a:t>3- Demandes du marché </a:t>
            </a:r>
          </a:p>
        </p:txBody>
      </p:sp>
      <p:sp>
        <p:nvSpPr>
          <p:cNvPr id="16" name="Shape 14"/>
          <p:cNvSpPr/>
          <p:nvPr/>
        </p:nvSpPr>
        <p:spPr>
          <a:xfrm>
            <a:off x="7490162" y="3110925"/>
            <a:ext cx="544354" cy="31075"/>
          </a:xfrm>
          <a:prstGeom prst="rect">
            <a:avLst/>
          </a:prstGeom>
          <a:solidFill>
            <a:srgbClr val="B5B7E3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7" name="Shape 15"/>
          <p:cNvSpPr/>
          <p:nvPr/>
        </p:nvSpPr>
        <p:spPr>
          <a:xfrm>
            <a:off x="7140238" y="2951559"/>
            <a:ext cx="349925" cy="349925"/>
          </a:xfrm>
          <a:prstGeom prst="roundRect">
            <a:avLst>
              <a:gd name="adj" fmla="val 20002"/>
            </a:avLst>
          </a:prstGeom>
          <a:solidFill>
            <a:srgbClr val="DADBF1"/>
          </a:solidFill>
          <a:ln w="9644">
            <a:solidFill>
              <a:srgbClr val="B5B7E3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8" name="Text 16"/>
          <p:cNvSpPr/>
          <p:nvPr/>
        </p:nvSpPr>
        <p:spPr>
          <a:xfrm>
            <a:off x="7236678" y="2980611"/>
            <a:ext cx="156924" cy="2917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96"/>
              </a:lnSpc>
              <a:buNone/>
            </a:pPr>
            <a:r>
              <a:rPr lang="en-US" sz="1837" b="1" kern="0" spc="-2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1837" dirty="0"/>
          </a:p>
        </p:txBody>
      </p:sp>
      <p:sp>
        <p:nvSpPr>
          <p:cNvPr id="19" name="Text 17"/>
          <p:cNvSpPr/>
          <p:nvPr/>
        </p:nvSpPr>
        <p:spPr>
          <a:xfrm>
            <a:off x="8170664" y="2985611"/>
            <a:ext cx="2838569" cy="7290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b="1" kern="0" spc="-4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Historique des cartes graphiques entre performances et prix</a:t>
            </a:r>
            <a:endParaRPr lang="en-US" sz="1531" dirty="0"/>
          </a:p>
        </p:txBody>
      </p:sp>
      <p:sp>
        <p:nvSpPr>
          <p:cNvPr id="20" name="Text 18"/>
          <p:cNvSpPr/>
          <p:nvPr/>
        </p:nvSpPr>
        <p:spPr>
          <a:xfrm>
            <a:off x="8170664" y="3870127"/>
            <a:ext cx="2838569" cy="7461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fr-FR" sz="1400" dirty="0">
                <a:latin typeface="Inter" panose="02000503000000020004" pitchFamily="2" charset="0"/>
                <a:ea typeface="Inter" panose="02000503000000020004" pitchFamily="2" charset="0"/>
              </a:rPr>
              <a:t>1- Performances </a:t>
            </a:r>
            <a:br>
              <a:rPr lang="fr-FR" sz="1400" dirty="0">
                <a:latin typeface="Inter" panose="02000503000000020004" pitchFamily="2" charset="0"/>
                <a:ea typeface="Inter" panose="02000503000000020004" pitchFamily="2" charset="0"/>
              </a:rPr>
            </a:br>
            <a:r>
              <a:rPr lang="fr-FR" sz="1400" dirty="0">
                <a:latin typeface="Inter" panose="02000503000000020004" pitchFamily="2" charset="0"/>
                <a:ea typeface="Inter" panose="02000503000000020004" pitchFamily="2" charset="0"/>
              </a:rPr>
              <a:t>2- Prix </a:t>
            </a:r>
          </a:p>
        </p:txBody>
      </p:sp>
      <p:sp>
        <p:nvSpPr>
          <p:cNvPr id="21" name="Shape 19"/>
          <p:cNvSpPr/>
          <p:nvPr/>
        </p:nvSpPr>
        <p:spPr>
          <a:xfrm>
            <a:off x="6595884" y="4159508"/>
            <a:ext cx="544354" cy="31075"/>
          </a:xfrm>
          <a:prstGeom prst="rect">
            <a:avLst/>
          </a:prstGeom>
          <a:solidFill>
            <a:srgbClr val="B5B7E3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22" name="Shape 20"/>
          <p:cNvSpPr/>
          <p:nvPr/>
        </p:nvSpPr>
        <p:spPr>
          <a:xfrm>
            <a:off x="7140238" y="4000143"/>
            <a:ext cx="349925" cy="349925"/>
          </a:xfrm>
          <a:prstGeom prst="roundRect">
            <a:avLst>
              <a:gd name="adj" fmla="val 20002"/>
            </a:avLst>
          </a:prstGeom>
          <a:solidFill>
            <a:srgbClr val="DADBF1"/>
          </a:solidFill>
          <a:ln w="9644">
            <a:solidFill>
              <a:srgbClr val="B5B7E3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3" name="Text 21"/>
          <p:cNvSpPr/>
          <p:nvPr/>
        </p:nvSpPr>
        <p:spPr>
          <a:xfrm>
            <a:off x="7240488" y="4029194"/>
            <a:ext cx="149304" cy="2917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96"/>
              </a:lnSpc>
              <a:buNone/>
            </a:pPr>
            <a:r>
              <a:rPr lang="en-US" sz="1837" b="1" kern="0" spc="-2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4</a:t>
            </a:r>
            <a:endParaRPr lang="en-US" sz="1837" dirty="0"/>
          </a:p>
        </p:txBody>
      </p:sp>
      <p:sp>
        <p:nvSpPr>
          <p:cNvPr id="24" name="Text 22"/>
          <p:cNvSpPr/>
          <p:nvPr/>
        </p:nvSpPr>
        <p:spPr>
          <a:xfrm>
            <a:off x="4604504" y="4034195"/>
            <a:ext cx="1855232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1914"/>
              </a:lnSpc>
              <a:buNone/>
            </a:pPr>
            <a:r>
              <a:rPr lang="en-US" sz="1531" b="1" kern="0" spc="-4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Tendances actuelles</a:t>
            </a:r>
            <a:endParaRPr lang="en-US" sz="1531" dirty="0"/>
          </a:p>
        </p:txBody>
      </p:sp>
      <p:sp>
        <p:nvSpPr>
          <p:cNvPr id="25" name="Text 23"/>
          <p:cNvSpPr/>
          <p:nvPr/>
        </p:nvSpPr>
        <p:spPr>
          <a:xfrm>
            <a:off x="4476571" y="4389299"/>
            <a:ext cx="2838569" cy="4974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fr-FR" sz="1400" dirty="0">
                <a:latin typeface="Inter" panose="02000503000000020004" pitchFamily="2" charset="0"/>
                <a:ea typeface="Inter" panose="02000503000000020004" pitchFamily="2" charset="0"/>
              </a:rPr>
              <a:t>1- Ray tracing </a:t>
            </a:r>
            <a:br>
              <a:rPr lang="fr-FR" sz="1400" dirty="0">
                <a:latin typeface="Inter" panose="02000503000000020004" pitchFamily="2" charset="0"/>
                <a:ea typeface="Inter" panose="02000503000000020004" pitchFamily="2" charset="0"/>
              </a:rPr>
            </a:br>
            <a:r>
              <a:rPr lang="fr-FR" sz="1400" dirty="0">
                <a:latin typeface="Inter" panose="02000503000000020004" pitchFamily="2" charset="0"/>
                <a:ea typeface="Inter" panose="02000503000000020004" pitchFamily="2" charset="0"/>
              </a:rPr>
              <a:t>2- Plus de cœurs </a:t>
            </a:r>
            <a:br>
              <a:rPr lang="fr-FR" sz="1400" dirty="0">
                <a:latin typeface="Inter" panose="02000503000000020004" pitchFamily="2" charset="0"/>
                <a:ea typeface="Inter" panose="02000503000000020004" pitchFamily="2" charset="0"/>
              </a:rPr>
            </a:br>
            <a:r>
              <a:rPr lang="fr-FR" sz="1400" dirty="0">
                <a:latin typeface="Inter" panose="02000503000000020004" pitchFamily="2" charset="0"/>
                <a:ea typeface="Inter" panose="02000503000000020004" pitchFamily="2" charset="0"/>
              </a:rPr>
              <a:t>3- Moins de mobilité </a:t>
            </a:r>
          </a:p>
        </p:txBody>
      </p:sp>
      <p:sp>
        <p:nvSpPr>
          <p:cNvPr id="26" name="Shape 24"/>
          <p:cNvSpPr/>
          <p:nvPr/>
        </p:nvSpPr>
        <p:spPr>
          <a:xfrm>
            <a:off x="7490162" y="5208091"/>
            <a:ext cx="544354" cy="31075"/>
          </a:xfrm>
          <a:prstGeom prst="rect">
            <a:avLst/>
          </a:prstGeom>
          <a:solidFill>
            <a:srgbClr val="B5B7E3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27" name="Shape 25"/>
          <p:cNvSpPr/>
          <p:nvPr/>
        </p:nvSpPr>
        <p:spPr>
          <a:xfrm>
            <a:off x="7140238" y="5048726"/>
            <a:ext cx="349925" cy="349925"/>
          </a:xfrm>
          <a:prstGeom prst="roundRect">
            <a:avLst>
              <a:gd name="adj" fmla="val 20002"/>
            </a:avLst>
          </a:prstGeom>
          <a:solidFill>
            <a:srgbClr val="DADBF1"/>
          </a:solidFill>
          <a:ln w="9644">
            <a:solidFill>
              <a:srgbClr val="B5B7E3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8" name="Text 26"/>
          <p:cNvSpPr/>
          <p:nvPr/>
        </p:nvSpPr>
        <p:spPr>
          <a:xfrm>
            <a:off x="7240488" y="5077778"/>
            <a:ext cx="149304" cy="2917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96"/>
              </a:lnSpc>
              <a:buNone/>
            </a:pPr>
            <a:r>
              <a:rPr lang="en-US" sz="1837" b="1" kern="0" spc="-2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5</a:t>
            </a:r>
            <a:endParaRPr lang="en-US" sz="1837" dirty="0"/>
          </a:p>
        </p:txBody>
      </p:sp>
      <p:sp>
        <p:nvSpPr>
          <p:cNvPr id="29" name="Text 27"/>
          <p:cNvSpPr/>
          <p:nvPr/>
        </p:nvSpPr>
        <p:spPr>
          <a:xfrm>
            <a:off x="8170664" y="5082778"/>
            <a:ext cx="1879878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b="1" kern="0" spc="-4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Perspectives futures</a:t>
            </a:r>
            <a:endParaRPr lang="en-US" sz="1531" dirty="0"/>
          </a:p>
        </p:txBody>
      </p:sp>
      <p:sp>
        <p:nvSpPr>
          <p:cNvPr id="30" name="Text 28"/>
          <p:cNvSpPr/>
          <p:nvPr/>
        </p:nvSpPr>
        <p:spPr>
          <a:xfrm>
            <a:off x="8170664" y="5481280"/>
            <a:ext cx="2838569" cy="4974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fr-FR" sz="1400" dirty="0">
                <a:latin typeface="Inter" panose="02000503000000020004" pitchFamily="2" charset="0"/>
                <a:ea typeface="Inter" panose="02000503000000020004" pitchFamily="2" charset="0"/>
              </a:rPr>
              <a:t>1- Evolution constante </a:t>
            </a:r>
            <a:br>
              <a:rPr lang="fr-FR" sz="1400" dirty="0">
                <a:latin typeface="Inter" panose="02000503000000020004" pitchFamily="2" charset="0"/>
                <a:ea typeface="Inter" panose="02000503000000020004" pitchFamily="2" charset="0"/>
              </a:rPr>
            </a:br>
            <a:r>
              <a:rPr lang="fr-FR" sz="1400" dirty="0">
                <a:latin typeface="Inter" panose="02000503000000020004" pitchFamily="2" charset="0"/>
                <a:ea typeface="Inter" panose="02000503000000020004" pitchFamily="2" charset="0"/>
              </a:rPr>
              <a:t>2- Plus de cœurs </a:t>
            </a:r>
            <a:br>
              <a:rPr lang="fr-FR" sz="1400" dirty="0">
                <a:latin typeface="Inter" panose="02000503000000020004" pitchFamily="2" charset="0"/>
                <a:ea typeface="Inter" panose="02000503000000020004" pitchFamily="2" charset="0"/>
              </a:rPr>
            </a:br>
            <a:r>
              <a:rPr lang="fr-FR" sz="1400" dirty="0">
                <a:latin typeface="Inter" panose="02000503000000020004" pitchFamily="2" charset="0"/>
                <a:ea typeface="Inter" panose="02000503000000020004" pitchFamily="2" charset="0"/>
              </a:rPr>
              <a:t>3- Flexibilité de déplacement </a:t>
            </a:r>
          </a:p>
        </p:txBody>
      </p:sp>
      <p:sp>
        <p:nvSpPr>
          <p:cNvPr id="31" name="Shape 29"/>
          <p:cNvSpPr/>
          <p:nvPr/>
        </p:nvSpPr>
        <p:spPr>
          <a:xfrm>
            <a:off x="6595884" y="5907941"/>
            <a:ext cx="544354" cy="31075"/>
          </a:xfrm>
          <a:prstGeom prst="rect">
            <a:avLst/>
          </a:prstGeom>
          <a:solidFill>
            <a:srgbClr val="B5B7E3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32" name="Shape 30"/>
          <p:cNvSpPr/>
          <p:nvPr/>
        </p:nvSpPr>
        <p:spPr>
          <a:xfrm>
            <a:off x="7140238" y="5748576"/>
            <a:ext cx="349925" cy="349925"/>
          </a:xfrm>
          <a:prstGeom prst="roundRect">
            <a:avLst>
              <a:gd name="adj" fmla="val 20002"/>
            </a:avLst>
          </a:prstGeom>
          <a:solidFill>
            <a:srgbClr val="DADBF1"/>
          </a:solidFill>
          <a:ln w="9644">
            <a:solidFill>
              <a:srgbClr val="B5B7E3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3" name="Text 31"/>
          <p:cNvSpPr/>
          <p:nvPr/>
        </p:nvSpPr>
        <p:spPr>
          <a:xfrm>
            <a:off x="7240488" y="5777627"/>
            <a:ext cx="149304" cy="2917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96"/>
              </a:lnSpc>
              <a:buNone/>
            </a:pPr>
            <a:r>
              <a:rPr lang="en-US" sz="1837" b="1" kern="0" spc="-2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6</a:t>
            </a:r>
            <a:endParaRPr lang="en-US" sz="1837" dirty="0"/>
          </a:p>
        </p:txBody>
      </p:sp>
      <p:sp>
        <p:nvSpPr>
          <p:cNvPr id="34" name="Text 32"/>
          <p:cNvSpPr/>
          <p:nvPr/>
        </p:nvSpPr>
        <p:spPr>
          <a:xfrm>
            <a:off x="4517112" y="5782628"/>
            <a:ext cx="1942624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1914"/>
              </a:lnSpc>
              <a:buNone/>
            </a:pPr>
            <a:r>
              <a:rPr lang="en-US" sz="1531" b="1" kern="0" spc="-4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Défis et Opportunités</a:t>
            </a:r>
            <a:endParaRPr lang="en-US" sz="1531" dirty="0"/>
          </a:p>
        </p:txBody>
      </p:sp>
      <p:sp>
        <p:nvSpPr>
          <p:cNvPr id="35" name="Text 33"/>
          <p:cNvSpPr/>
          <p:nvPr/>
        </p:nvSpPr>
        <p:spPr>
          <a:xfrm>
            <a:off x="3621167" y="6181130"/>
            <a:ext cx="2838569" cy="4974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1960"/>
              </a:lnSpc>
              <a:buNone/>
            </a:pPr>
            <a:endParaRPr lang="en-US" sz="1225" dirty="0"/>
          </a:p>
        </p:txBody>
      </p:sp>
      <p:sp>
        <p:nvSpPr>
          <p:cNvPr id="36" name="Shape 34"/>
          <p:cNvSpPr/>
          <p:nvPr/>
        </p:nvSpPr>
        <p:spPr>
          <a:xfrm>
            <a:off x="7490162" y="6607790"/>
            <a:ext cx="544354" cy="31075"/>
          </a:xfrm>
          <a:prstGeom prst="rect">
            <a:avLst/>
          </a:prstGeom>
          <a:solidFill>
            <a:srgbClr val="B5B7E3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37" name="Shape 35"/>
          <p:cNvSpPr/>
          <p:nvPr/>
        </p:nvSpPr>
        <p:spPr>
          <a:xfrm>
            <a:off x="7140238" y="6448425"/>
            <a:ext cx="349925" cy="349925"/>
          </a:xfrm>
          <a:prstGeom prst="roundRect">
            <a:avLst>
              <a:gd name="adj" fmla="val 20002"/>
            </a:avLst>
          </a:prstGeom>
          <a:solidFill>
            <a:srgbClr val="DADBF1"/>
          </a:solidFill>
          <a:ln w="9644">
            <a:solidFill>
              <a:srgbClr val="B5B7E3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8" name="Text 36"/>
          <p:cNvSpPr/>
          <p:nvPr/>
        </p:nvSpPr>
        <p:spPr>
          <a:xfrm>
            <a:off x="7248108" y="6477476"/>
            <a:ext cx="134064" cy="2917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96"/>
              </a:lnSpc>
              <a:buNone/>
            </a:pPr>
            <a:r>
              <a:rPr lang="en-US" sz="1837" b="1" kern="0" spc="-2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7</a:t>
            </a:r>
            <a:endParaRPr lang="en-US" sz="1837" dirty="0"/>
          </a:p>
        </p:txBody>
      </p:sp>
      <p:sp>
        <p:nvSpPr>
          <p:cNvPr id="39" name="Text 37"/>
          <p:cNvSpPr/>
          <p:nvPr/>
        </p:nvSpPr>
        <p:spPr>
          <a:xfrm>
            <a:off x="8170664" y="6482477"/>
            <a:ext cx="2224088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b="1" kern="0" spc="-4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Impact sur les industries</a:t>
            </a:r>
            <a:endParaRPr lang="en-US" sz="1531" dirty="0"/>
          </a:p>
        </p:txBody>
      </p:sp>
      <p:sp>
        <p:nvSpPr>
          <p:cNvPr id="40" name="Text 38"/>
          <p:cNvSpPr/>
          <p:nvPr/>
        </p:nvSpPr>
        <p:spPr>
          <a:xfrm>
            <a:off x="8170664" y="6880979"/>
            <a:ext cx="2838569" cy="4974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endParaRPr lang="en-US" sz="1225" dirty="0"/>
          </a:p>
        </p:txBody>
      </p:sp>
      <p:sp>
        <p:nvSpPr>
          <p:cNvPr id="41" name="Shape 39"/>
          <p:cNvSpPr/>
          <p:nvPr/>
        </p:nvSpPr>
        <p:spPr>
          <a:xfrm>
            <a:off x="6595884" y="7307640"/>
            <a:ext cx="544354" cy="31075"/>
          </a:xfrm>
          <a:prstGeom prst="rect">
            <a:avLst/>
          </a:prstGeom>
          <a:solidFill>
            <a:srgbClr val="B5B7E3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42" name="Shape 40"/>
          <p:cNvSpPr/>
          <p:nvPr/>
        </p:nvSpPr>
        <p:spPr>
          <a:xfrm>
            <a:off x="7140238" y="7148274"/>
            <a:ext cx="349925" cy="349925"/>
          </a:xfrm>
          <a:prstGeom prst="roundRect">
            <a:avLst>
              <a:gd name="adj" fmla="val 20002"/>
            </a:avLst>
          </a:prstGeom>
          <a:solidFill>
            <a:srgbClr val="DADBF1"/>
          </a:solidFill>
          <a:ln w="9644">
            <a:solidFill>
              <a:srgbClr val="B5B7E3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3" name="Text 41"/>
          <p:cNvSpPr/>
          <p:nvPr/>
        </p:nvSpPr>
        <p:spPr>
          <a:xfrm>
            <a:off x="7240488" y="7177326"/>
            <a:ext cx="149304" cy="2917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96"/>
              </a:lnSpc>
              <a:buNone/>
            </a:pPr>
            <a:r>
              <a:rPr lang="en-US" sz="1837" b="1" kern="0" spc="-2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8</a:t>
            </a:r>
            <a:endParaRPr lang="en-US" sz="1837" dirty="0"/>
          </a:p>
        </p:txBody>
      </p:sp>
      <p:sp>
        <p:nvSpPr>
          <p:cNvPr id="44" name="Text 42"/>
          <p:cNvSpPr/>
          <p:nvPr/>
        </p:nvSpPr>
        <p:spPr>
          <a:xfrm>
            <a:off x="4338280" y="7182326"/>
            <a:ext cx="2121456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1914"/>
              </a:lnSpc>
              <a:buNone/>
            </a:pPr>
            <a:r>
              <a:rPr lang="en-US" sz="1531" b="1" kern="0" spc="-4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Stratégies d'adaptation</a:t>
            </a:r>
            <a:endParaRPr lang="en-US" sz="1531" dirty="0"/>
          </a:p>
        </p:txBody>
      </p:sp>
      <p:sp>
        <p:nvSpPr>
          <p:cNvPr id="45" name="Text 43"/>
          <p:cNvSpPr/>
          <p:nvPr/>
        </p:nvSpPr>
        <p:spPr>
          <a:xfrm>
            <a:off x="3621167" y="7580828"/>
            <a:ext cx="2838569" cy="4974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1960"/>
              </a:lnSpc>
              <a:buNone/>
            </a:pPr>
            <a:endParaRPr lang="en-US" sz="12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" name="Text 2"/>
          <p:cNvSpPr/>
          <p:nvPr/>
        </p:nvSpPr>
        <p:spPr>
          <a:xfrm>
            <a:off x="2037993" y="1649016"/>
            <a:ext cx="7447717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4444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Veille stratégique, pourquoi ?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2898815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5E98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Innovations</a:t>
            </a:r>
            <a:endParaRPr lang="en-US" sz="2624" dirty="0"/>
          </a:p>
        </p:txBody>
      </p:sp>
      <p:sp>
        <p:nvSpPr>
          <p:cNvPr id="6" name="Text 4"/>
          <p:cNvSpPr/>
          <p:nvPr/>
        </p:nvSpPr>
        <p:spPr>
          <a:xfrm>
            <a:off x="2037993" y="3537466"/>
            <a:ext cx="3156347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85750" indent="-285750">
              <a:lnSpc>
                <a:spcPts val="2799"/>
              </a:lnSpc>
              <a:buFontTx/>
              <a:buChar char="-"/>
            </a:pPr>
            <a:r>
              <a:rPr lang="fr-FR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Suivre les dernières innovations en matière de cartes graphiques </a:t>
            </a:r>
          </a:p>
          <a:p>
            <a:pPr marL="285750" indent="-285750">
              <a:lnSpc>
                <a:spcPts val="2799"/>
              </a:lnSpc>
              <a:buFontTx/>
              <a:buChar char="-"/>
            </a:pPr>
            <a:r>
              <a:rPr lang="fr-FR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 restant informés, nous pouvons améliorer nos produits.</a:t>
            </a:r>
          </a:p>
          <a:p>
            <a:pPr marL="285750" indent="-285750">
              <a:lnSpc>
                <a:spcPts val="2799"/>
              </a:lnSpc>
              <a:buFontTx/>
              <a:buChar char="-"/>
            </a:pPr>
            <a:r>
              <a:rPr lang="fr-FR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Intégrer les nouveautés nous permet de maintenir notre position concurrentielle.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5743932" y="2898815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5E98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Performances</a:t>
            </a:r>
            <a:endParaRPr lang="en-US" sz="2624" dirty="0"/>
          </a:p>
        </p:txBody>
      </p:sp>
      <p:sp>
        <p:nvSpPr>
          <p:cNvPr id="8" name="Text 6"/>
          <p:cNvSpPr/>
          <p:nvPr/>
        </p:nvSpPr>
        <p:spPr>
          <a:xfrm>
            <a:off x="5743932" y="3537466"/>
            <a:ext cx="3156347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fr-FR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- Comprendre les nouvelles normes de performances est essentiel.</a:t>
            </a:r>
          </a:p>
          <a:p>
            <a:pPr marL="0" indent="0">
              <a:lnSpc>
                <a:spcPts val="2799"/>
              </a:lnSpc>
              <a:buNone/>
            </a:pPr>
            <a:r>
              <a:rPr lang="fr-FR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- Cela nous permet de nous adapter aux demandes croissantes du marché.</a:t>
            </a:r>
          </a:p>
          <a:p>
            <a:pPr marL="0" indent="0">
              <a:lnSpc>
                <a:spcPts val="2799"/>
              </a:lnSpc>
              <a:buNone/>
            </a:pPr>
            <a:r>
              <a:rPr lang="fr-FR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- Nous améliorons continuellement nos produits en conséquence.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9449872" y="2898815"/>
            <a:ext cx="3156347" cy="832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5E98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Demandes du marché</a:t>
            </a:r>
            <a:endParaRPr lang="en-US" sz="2624" dirty="0"/>
          </a:p>
        </p:txBody>
      </p:sp>
      <p:sp>
        <p:nvSpPr>
          <p:cNvPr id="10" name="Text 8"/>
          <p:cNvSpPr/>
          <p:nvPr/>
        </p:nvSpPr>
        <p:spPr>
          <a:xfrm>
            <a:off x="9449872" y="3953947"/>
            <a:ext cx="3156347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fr-FR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- Connaître les besoins des utilisateurs finaux est primordial.</a:t>
            </a:r>
          </a:p>
          <a:p>
            <a:pPr marL="0" indent="0">
              <a:lnSpc>
                <a:spcPts val="2799"/>
              </a:lnSpc>
              <a:buNone/>
            </a:pPr>
            <a:r>
              <a:rPr lang="fr-FR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- En anticipant et en comprenant leurs attentes, nous pouvons mieux adapter nos solutions.</a:t>
            </a:r>
          </a:p>
          <a:p>
            <a:pPr marL="0" indent="0">
              <a:lnSpc>
                <a:spcPts val="2799"/>
              </a:lnSpc>
              <a:buNone/>
            </a:pPr>
            <a:r>
              <a:rPr lang="fr-FR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- Notre objectif est de garantir la satisfaction de nos clients.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148399" y="2480905"/>
            <a:ext cx="5648801" cy="1666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4374"/>
              </a:lnSpc>
              <a:buNone/>
            </a:pPr>
            <a:r>
              <a:rPr lang="en-US" sz="3499" b="1" kern="0" spc="-105" dirty="0">
                <a:solidFill>
                  <a:srgbClr val="F4444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Historique des cartes graphiques entre performances et prix</a:t>
            </a:r>
            <a:endParaRPr lang="en-US" sz="3499" dirty="0"/>
          </a:p>
        </p:txBody>
      </p:sp>
      <p:sp>
        <p:nvSpPr>
          <p:cNvPr id="6" name="Text 3"/>
          <p:cNvSpPr/>
          <p:nvPr/>
        </p:nvSpPr>
        <p:spPr>
          <a:xfrm>
            <a:off x="8148399" y="4369356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5E98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Performances </a:t>
            </a:r>
            <a:endParaRPr lang="en-US" sz="2624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8399" y="5119092"/>
            <a:ext cx="629483" cy="62948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D9B4114-0FA3-479D-93FB-D887E4A1E833}"/>
              </a:ext>
            </a:extLst>
          </p:cNvPr>
          <p:cNvSpPr txBox="1"/>
          <p:nvPr/>
        </p:nvSpPr>
        <p:spPr>
          <a:xfrm>
            <a:off x="10814685" y="7570381"/>
            <a:ext cx="3013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Mukta" panose="020B0000000000000000" pitchFamily="34" charset="0"/>
                <a:cs typeface="Mukta" panose="020B0000000000000000" pitchFamily="34" charset="0"/>
              </a:rPr>
              <a:t>Source : tomshardware.com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" name="Text 2"/>
          <p:cNvSpPr/>
          <p:nvPr/>
        </p:nvSpPr>
        <p:spPr>
          <a:xfrm>
            <a:off x="2037993" y="1445181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5E98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Prix </a:t>
            </a:r>
            <a:endParaRPr lang="en-US" sz="262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2111573"/>
            <a:ext cx="394930" cy="451247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0138" y="2812733"/>
            <a:ext cx="8610124" cy="397168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5E5B80F-4849-419A-85BF-A190614E7B05}"/>
              </a:ext>
            </a:extLst>
          </p:cNvPr>
          <p:cNvSpPr txBox="1"/>
          <p:nvPr/>
        </p:nvSpPr>
        <p:spPr>
          <a:xfrm>
            <a:off x="7751135" y="7735491"/>
            <a:ext cx="209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Source : Reddit.com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3" name="Shape 1"/>
          <p:cNvSpPr/>
          <p:nvPr/>
        </p:nvSpPr>
        <p:spPr>
          <a:xfrm>
            <a:off x="-21401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" name="Text 2"/>
          <p:cNvSpPr/>
          <p:nvPr/>
        </p:nvSpPr>
        <p:spPr>
          <a:xfrm>
            <a:off x="2037993" y="991195"/>
            <a:ext cx="5345073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4444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Tendances actuelles</a:t>
            </a:r>
            <a:endParaRPr lang="en-US" sz="437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2" y="2268736"/>
            <a:ext cx="2491477" cy="1298377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4410371"/>
            <a:ext cx="2666286" cy="4356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5E98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Ray tracing</a:t>
            </a:r>
            <a:endParaRPr lang="en-US" sz="2624" dirty="0"/>
          </a:p>
        </p:txBody>
      </p:sp>
      <p:sp>
        <p:nvSpPr>
          <p:cNvPr id="7" name="Text 4"/>
          <p:cNvSpPr/>
          <p:nvPr/>
        </p:nvSpPr>
        <p:spPr>
          <a:xfrm>
            <a:off x="2037993" y="4967047"/>
            <a:ext cx="3156347" cy="148708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 puissance des cartes graphiques permet désormais le rendu en temps réel d'effets graphiques réalistes.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3932" y="2268736"/>
            <a:ext cx="3156347" cy="2104192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743932" y="4410372"/>
            <a:ext cx="2666286" cy="43566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5E98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Plus de coeurs</a:t>
            </a:r>
            <a:endParaRPr lang="en-US" sz="2624" dirty="0"/>
          </a:p>
        </p:txBody>
      </p:sp>
      <p:sp>
        <p:nvSpPr>
          <p:cNvPr id="10" name="Text 6"/>
          <p:cNvSpPr/>
          <p:nvPr/>
        </p:nvSpPr>
        <p:spPr>
          <a:xfrm>
            <a:off x="5743932" y="4967047"/>
            <a:ext cx="3156347" cy="207145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Les cartes graphiques multicœurs offrent une plus grande puissance de calcul et une possibilité de traitement parallèle</a:t>
            </a:r>
            <a:endParaRPr lang="en-US" sz="17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9872" y="2268736"/>
            <a:ext cx="3156347" cy="2104192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449872" y="4410373"/>
            <a:ext cx="2710458" cy="43566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5E98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Moins de mobilité</a:t>
            </a:r>
            <a:endParaRPr lang="en-US" sz="2624" dirty="0"/>
          </a:p>
        </p:txBody>
      </p:sp>
      <p:sp>
        <p:nvSpPr>
          <p:cNvPr id="13" name="Text 8"/>
          <p:cNvSpPr/>
          <p:nvPr/>
        </p:nvSpPr>
        <p:spPr>
          <a:xfrm>
            <a:off x="9449872" y="4967047"/>
            <a:ext cx="3156347" cy="207145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Les cartes graphiques intégrées aux ordinateurs portables permettent une expérience plus immersive partout.</a:t>
            </a:r>
            <a:endParaRPr lang="en-US" sz="1750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CF9F8545-1325-4C31-9D92-6B967BFD04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7993" y="2268737"/>
            <a:ext cx="3576084" cy="2104192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F88367A4-775A-4766-9994-F9F9F9439606}"/>
              </a:ext>
            </a:extLst>
          </p:cNvPr>
          <p:cNvSpPr txBox="1"/>
          <p:nvPr/>
        </p:nvSpPr>
        <p:spPr>
          <a:xfrm>
            <a:off x="2024181" y="7804298"/>
            <a:ext cx="3320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Images : unsplash.com – ign.com</a:t>
            </a:r>
            <a:endParaRPr lang="fr-FR" dirty="0"/>
          </a:p>
          <a:p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" name="Text 2"/>
          <p:cNvSpPr/>
          <p:nvPr/>
        </p:nvSpPr>
        <p:spPr>
          <a:xfrm>
            <a:off x="2037993" y="1541502"/>
            <a:ext cx="5358884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4444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Perspectives futures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2791301"/>
            <a:ext cx="2531626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5E98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Evolution constante</a:t>
            </a:r>
            <a:endParaRPr lang="en-US" sz="2187" dirty="0"/>
          </a:p>
        </p:txBody>
      </p:sp>
      <p:sp>
        <p:nvSpPr>
          <p:cNvPr id="6" name="Text 4"/>
          <p:cNvSpPr/>
          <p:nvPr/>
        </p:nvSpPr>
        <p:spPr>
          <a:xfrm>
            <a:off x="2037993" y="3360658"/>
            <a:ext cx="5560933" cy="31275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39"/>
              </a:lnSpc>
              <a:buNone/>
            </a:pPr>
            <a:r>
              <a:rPr lang="fr-FR" sz="1400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Réalité Virtuelle </a:t>
            </a:r>
            <a:br>
              <a:rPr lang="fr-FR" sz="1400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</a:br>
            <a:r>
              <a:rPr lang="fr-FR" sz="1400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- </a:t>
            </a:r>
            <a:r>
              <a:rPr lang="fr-FR" sz="14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Prompt Medium" panose="00000600000000000000" pitchFamily="2" charset="-34"/>
              </a:rPr>
              <a:t>Amélioration des images et des mouvements pour une immersion réaliste.</a:t>
            </a:r>
          </a:p>
          <a:p>
            <a:pPr marL="0" indent="0">
              <a:lnSpc>
                <a:spcPts val="2239"/>
              </a:lnSpc>
              <a:buNone/>
            </a:pPr>
            <a:r>
              <a:rPr lang="fr-FR" sz="14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Prompt Medium" panose="00000600000000000000" pitchFamily="2" charset="-34"/>
              </a:rPr>
              <a:t>- Nécessité de détails visuels plus poussés pour une expérience comparable à la réalité.</a:t>
            </a:r>
          </a:p>
          <a:p>
            <a:pPr marL="0" indent="0">
              <a:lnSpc>
                <a:spcPts val="2239"/>
              </a:lnSpc>
              <a:buNone/>
            </a:pPr>
            <a:r>
              <a:rPr lang="fr-FR" sz="14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Prompt Medium" panose="00000600000000000000" pitchFamily="2" charset="-34"/>
              </a:rPr>
              <a:t>- Fluidité des mouvements comme élément clé pour une présence virtuelle authentique.</a:t>
            </a:r>
          </a:p>
          <a:p>
            <a:pPr marL="0" indent="0">
              <a:lnSpc>
                <a:spcPts val="2239"/>
              </a:lnSpc>
              <a:buNone/>
            </a:pPr>
            <a:endParaRPr lang="fr-FR" sz="1400" b="1" kern="0" spc="-35" dirty="0">
              <a:solidFill>
                <a:srgbClr val="272525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0" indent="0">
              <a:lnSpc>
                <a:spcPts val="2239"/>
              </a:lnSpc>
              <a:buNone/>
            </a:pPr>
            <a:r>
              <a:rPr lang="fr-FR" sz="1400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Intelligence Artificielle :</a:t>
            </a:r>
          </a:p>
          <a:p>
            <a:pPr marL="0" indent="0">
              <a:lnSpc>
                <a:spcPts val="2239"/>
              </a:lnSpc>
              <a:buNone/>
            </a:pPr>
            <a:r>
              <a:rPr lang="fr-FR" sz="1400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- </a:t>
            </a:r>
            <a:r>
              <a:rPr lang="fr-FR" sz="14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Rôle crucial des cartes graphiques dans le soutien des capacités d'apprentissage des machines.</a:t>
            </a:r>
          </a:p>
          <a:p>
            <a:pPr marL="0" indent="0">
              <a:lnSpc>
                <a:spcPts val="2239"/>
              </a:lnSpc>
              <a:buNone/>
            </a:pPr>
            <a:r>
              <a:rPr lang="fr-FR" sz="14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- Application de l'intelligence artificielle à des tâches intelligentes telles que la reconnaissance d'images.</a:t>
            </a:r>
          </a:p>
          <a:p>
            <a:pPr marL="0" indent="0">
              <a:lnSpc>
                <a:spcPts val="2239"/>
              </a:lnSpc>
              <a:buNone/>
            </a:pPr>
            <a:r>
              <a:rPr lang="fr-FR" sz="14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- Potentiel d'utilisation étendu dans des domaines comme la santé et la sécurité grâce à l'intégration de ces technologies évoluées.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8148518" y="279130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5E98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Plus de coeurs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8148518" y="3360658"/>
            <a:ext cx="4451390" cy="22745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39"/>
              </a:lnSpc>
              <a:buNone/>
            </a:pPr>
            <a:r>
              <a:rPr lang="fr-FR" sz="1400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Pour des systèmes respectueux de l'environnement, les cartes graphiques doivent être optimisées pour économiser l'énergie tout en maintenant de bonnes performances. Cela contribue à créer des solutions informatiques durables.</a:t>
            </a:r>
            <a:r>
              <a:rPr lang="en-US" sz="1400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" name="Text 2"/>
          <p:cNvSpPr/>
          <p:nvPr/>
        </p:nvSpPr>
        <p:spPr>
          <a:xfrm>
            <a:off x="2037993" y="3150394"/>
            <a:ext cx="330386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5E98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Flexibilité de déplacement</a:t>
            </a:r>
            <a:endParaRPr lang="en-US" sz="2187" dirty="0"/>
          </a:p>
        </p:txBody>
      </p:sp>
      <p:sp>
        <p:nvSpPr>
          <p:cNvPr id="5" name="Text 3"/>
          <p:cNvSpPr/>
          <p:nvPr/>
        </p:nvSpPr>
        <p:spPr>
          <a:xfrm>
            <a:off x="2037993" y="3941921"/>
            <a:ext cx="10554414" cy="113728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39"/>
              </a:lnSpc>
              <a:buNone/>
            </a:pPr>
            <a:r>
              <a:rPr lang="fr-FR" sz="1400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- Les gens veulent se connecter sans câbles pour jouer, travailler ou se détendre.</a:t>
            </a:r>
          </a:p>
          <a:p>
            <a:pPr marL="0" indent="0">
              <a:lnSpc>
                <a:spcPts val="2239"/>
              </a:lnSpc>
              <a:buNone/>
            </a:pPr>
            <a:r>
              <a:rPr lang="fr-FR" sz="1400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- Demande d'une connexion facile et sans contraintes.</a:t>
            </a:r>
          </a:p>
          <a:p>
            <a:pPr marL="0" indent="0">
              <a:lnSpc>
                <a:spcPts val="2239"/>
              </a:lnSpc>
              <a:buNone/>
            </a:pPr>
            <a:r>
              <a:rPr lang="fr-FR" sz="1400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- Dans le futur, les cartes graphiques devront s'améliorer avec des options sans fil performantes.</a:t>
            </a:r>
          </a:p>
          <a:p>
            <a:pPr marL="0" indent="0">
              <a:lnSpc>
                <a:spcPts val="2239"/>
              </a:lnSpc>
              <a:buNone/>
            </a:pPr>
            <a:r>
              <a:rPr lang="fr-FR" sz="1400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- Permettre à chacun de profiter pleinement de sa carte graphique, quel que soit son usage.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844</Words>
  <Application>Microsoft Office PowerPoint</Application>
  <PresentationFormat>Personnalisé</PresentationFormat>
  <Paragraphs>107</Paragraphs>
  <Slides>13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Inter</vt:lpstr>
      <vt:lpstr>Mukta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Mahmoud ADDI</cp:lastModifiedBy>
  <cp:revision>7</cp:revision>
  <dcterms:created xsi:type="dcterms:W3CDTF">2023-11-28T10:38:16Z</dcterms:created>
  <dcterms:modified xsi:type="dcterms:W3CDTF">2024-05-16T08:54:03Z</dcterms:modified>
</cp:coreProperties>
</file>