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4" d="100"/>
          <a:sy n="74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E4ECF7-0B62-489C-97F7-C4E659A0E3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6512D5E-D97A-5890-8FEA-C844D3EAEE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A14815-E076-AB41-9828-B08E502EA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5B5B-85BD-403C-86AE-90923E0AF319}" type="datetimeFigureOut">
              <a:rPr lang="fr-FR" smtClean="0"/>
              <a:t>13/05/2024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65F74C-FAC9-7314-DEEE-C5AA15B28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760ACC-5808-61DF-2A44-CD6331454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7B95-9BC5-4971-A9FD-CC5377DCC6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287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46A097-36CD-413D-DC93-3690CF94CB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ED5EB8-13EB-C73E-C937-959A6ACE0B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B41ABD-E626-DEAA-EC7D-62DCAF924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5B5B-85BD-403C-86AE-90923E0AF319}" type="datetimeFigureOut">
              <a:rPr lang="fr-FR" smtClean="0"/>
              <a:t>13/05/2024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51A186B-C855-43DD-1FCA-0E85FF966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E536B2-92A4-5872-8F5B-C792A3499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7B95-9BC5-4971-A9FD-CC5377DCC6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70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D1807A-F2C7-1FE6-DEA3-4A52CA7CF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D0A2784-FAF2-F2E4-5A2C-3BF86D42A4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AA7A99-4C1D-0C24-0EA2-E01AE6386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5B5B-85BD-403C-86AE-90923E0AF319}" type="datetimeFigureOut">
              <a:rPr lang="fr-FR" smtClean="0"/>
              <a:t>13/05/2024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A4B022-89CD-70C7-BB93-22F3E78E6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CF41D9-C871-BCBA-BF5A-68A18E9D3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7B95-9BC5-4971-A9FD-CC5377DCC6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9180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61BBCB-E943-2419-2F96-D14928CD8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4EC4C2-B6DF-B5E0-C3EC-1EDDE26C3A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2FFE241-89C7-D930-F9F0-297D218EA1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15CF525-CF65-1420-37FA-85C95CB54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5B5B-85BD-403C-86AE-90923E0AF319}" type="datetimeFigureOut">
              <a:rPr lang="fr-FR" smtClean="0"/>
              <a:t>13/05/2024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3E4819C-C1EF-1F65-0F51-3D94013F7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38DFA1B-4721-608E-05B4-C0050EA49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7B95-9BC5-4971-A9FD-CC5377DCC6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714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459AD6-03BB-DBE7-E387-83C5F5B12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89F2CC-AD5D-3100-5FDE-736AEDD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62173E8-B37A-E8E4-6B14-33119759B5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C9586C7-F69E-03A2-8E02-22613B1B0F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6A99C8D-A1D7-2357-BB9E-64EC38B2BB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EAD0F9B-1B94-524E-E0B1-DEDFA1382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5B5B-85BD-403C-86AE-90923E0AF319}" type="datetimeFigureOut">
              <a:rPr lang="fr-FR" smtClean="0"/>
              <a:t>13/05/2024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8140DC5-9756-4BA3-F8B8-926704111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E86870-A114-239A-E852-BCD1BEDB8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7B95-9BC5-4971-A9FD-CC5377DCC6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743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A42CF7-2071-6ED7-F539-0E3031D3A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63074D9-2A27-CF99-E3F3-FC10A0949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5B5B-85BD-403C-86AE-90923E0AF319}" type="datetimeFigureOut">
              <a:rPr lang="fr-FR" smtClean="0"/>
              <a:t>13/05/2024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44BE13F-B4E9-9A01-26A1-CB288B84C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C3DC392-4EDB-152D-91EA-0315E5363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7B95-9BC5-4971-A9FD-CC5377DCC6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675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28FB8AC-15FE-F6B8-0A4F-3CD7F2629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5B5B-85BD-403C-86AE-90923E0AF319}" type="datetimeFigureOut">
              <a:rPr lang="fr-FR" smtClean="0"/>
              <a:t>13/05/2024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DEB7F1-83DC-A64D-92D6-7114AA324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235EDDC-F4FA-AC75-F3D1-6243ADB38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7B95-9BC5-4971-A9FD-CC5377DCC6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80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A28155-B6C8-9514-0FED-216E29E98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D385693-3EEF-DFFF-CC02-5BE8A14BB7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6E870D8-E553-04E5-7FDC-57ABA1C4BB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17930E6-7A15-0C20-29BE-D8FCF736F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5B5B-85BD-403C-86AE-90923E0AF319}" type="datetimeFigureOut">
              <a:rPr lang="fr-FR" smtClean="0"/>
              <a:t>13/05/2024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FA21C9-68A5-F2A8-82F9-75C43CA38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668A285-5C97-5705-DB50-CCB243464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7B95-9BC5-4971-A9FD-CC5377DCC6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416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438FD2-356E-5078-5778-6F8990C9C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9F1E301-014D-5D7F-54BC-1D425EF445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6619A49-D221-9E4E-6219-32FB348C78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C031E6A-96F0-EA40-3C11-30CEFC752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5B5B-85BD-403C-86AE-90923E0AF319}" type="datetimeFigureOut">
              <a:rPr lang="fr-FR" smtClean="0"/>
              <a:t>13/05/2024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29F4BC5-A84A-C072-E74F-C309845AD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F70B5B2-F089-0854-6534-99DB05706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7B95-9BC5-4971-A9FD-CC5377DCC6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25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DD6143-0C58-1895-8359-24D3B2200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B820FD6-AE18-6704-D619-6CD6DC3984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9C9023-1C6A-07C5-FB2D-CB9458AD9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5B5B-85BD-403C-86AE-90923E0AF319}" type="datetimeFigureOut">
              <a:rPr lang="fr-FR" smtClean="0"/>
              <a:t>13/05/2024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C95663-4B13-8DE2-28E3-1C053DE39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F8C94E-4745-F598-9478-A73B1F24C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7B95-9BC5-4971-A9FD-CC5377DCC6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02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A574531-AD56-C66F-7E81-A5254287B7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F0B4D1-EBAF-3794-7C18-6A2FAA8AE9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9D0F4C-9B1F-52D6-F6C2-3F0906A87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5B5B-85BD-403C-86AE-90923E0AF319}" type="datetimeFigureOut">
              <a:rPr lang="fr-FR" smtClean="0"/>
              <a:t>13/05/2024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E0F6EA-E77C-2D73-B564-03283A824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27FFEE-D61E-F1B9-4D39-CE5EBABE7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7B95-9BC5-4971-A9FD-CC5377DCC6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801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7B22973-6E80-930F-702C-BE72C6814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E56D84-8F98-92A5-E28E-083676450F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589E8C-33B3-3752-156B-71DA328EC5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6C5B5B-85BD-403C-86AE-90923E0AF319}" type="datetimeFigureOut">
              <a:rPr lang="fr-FR" smtClean="0"/>
              <a:t>13/05/2024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52CF8E-7A47-9BD7-6B5D-79225393DB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807B0E-D38B-CD2A-AFAE-7F725CAE3B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6E7B95-9BC5-4971-A9FD-CC5377DCC6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042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524CD2DE-528C-1562-EDDD-866F820207E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4703" y="189000"/>
            <a:ext cx="5462593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C28811B-2DAF-2170-451B-D44D724CEFBE}"/>
              </a:ext>
            </a:extLst>
          </p:cNvPr>
          <p:cNvSpPr txBox="1"/>
          <p:nvPr/>
        </p:nvSpPr>
        <p:spPr>
          <a:xfrm>
            <a:off x="9006840" y="2914650"/>
            <a:ext cx="38633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La Cathédrale Saint- Marie- D’Auch –Gers</a:t>
            </a:r>
            <a:r>
              <a:rPr lang="fr-FR" sz="3200" b="1" dirty="0">
                <a:solidFill>
                  <a:srgbClr val="FFFF00"/>
                </a:solidFill>
              </a:rPr>
              <a:t> -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AEA389E-38B7-CAF0-3489-987A70908018}"/>
              </a:ext>
            </a:extLst>
          </p:cNvPr>
          <p:cNvSpPr txBox="1"/>
          <p:nvPr/>
        </p:nvSpPr>
        <p:spPr>
          <a:xfrm>
            <a:off x="9795036" y="4352752"/>
            <a:ext cx="2008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N° 2</a:t>
            </a:r>
          </a:p>
        </p:txBody>
      </p:sp>
    </p:spTree>
    <p:extLst>
      <p:ext uri="{BB962C8B-B14F-4D97-AF65-F5344CB8AC3E}">
        <p14:creationId xmlns:p14="http://schemas.microsoft.com/office/powerpoint/2010/main" val="1620664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  <p:sndAc>
          <p:stSnd loop="1">
            <p:snd r:embed="rId2" name="Chant grégorien des Bénédictines du Barroux.wav"/>
          </p:stSnd>
        </p:sndAc>
      </p:transition>
    </mc:Choice>
    <mc:Fallback>
      <p:transition spd="slow" advClick="0" advTm="8000">
        <p:fade/>
        <p:sndAc>
          <p:stSnd loop="1">
            <p:snd r:embed="rId2" name="Chant grégorien des Bénédictines du Barroux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C4D2753-B729-3BE5-CCD0-795ED17DF95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/>
              <a:t>La cathédrale Sainte-Marie d'Auch est une cathédrale catholique romaine située à Auch dans le Gers. Vaste édifice à trois nefs, de 102 mètres de long sur 35 m de large, elle est le siège de l'archidiocèse d'Auch. Elle est une basilique mineure depuis 1928.</a:t>
            </a:r>
          </a:p>
        </p:txBody>
      </p:sp>
    </p:spTree>
    <p:extLst>
      <p:ext uri="{BB962C8B-B14F-4D97-AF65-F5344CB8AC3E}">
        <p14:creationId xmlns:p14="http://schemas.microsoft.com/office/powerpoint/2010/main" val="209103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chapelle, coffre, Lieux sacrés&#10;&#10;Description générée automatiquement">
            <a:extLst>
              <a:ext uri="{FF2B5EF4-FFF2-40B4-BE49-F238E27FC236}">
                <a16:creationId xmlns:a16="http://schemas.microsoft.com/office/drawing/2014/main" id="{A1D0239C-1104-C518-4FEB-CC72B12991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3215" y="189000"/>
            <a:ext cx="4813370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1E7C24-84CE-F524-884A-5C1CA26D4DBB}"/>
              </a:ext>
            </a:extLst>
          </p:cNvPr>
          <p:cNvSpPr txBox="1"/>
          <p:nvPr/>
        </p:nvSpPr>
        <p:spPr>
          <a:xfrm>
            <a:off x="8675370" y="3429000"/>
            <a:ext cx="30975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Nef centrale avec l'avant chœur réalisé à la demande de Mgr de Salinis et l'orgue de chœur Cavaillé-Coll.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3630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athédrale, vitrail&#10;&#10;Description générée automatiquement">
            <a:extLst>
              <a:ext uri="{FF2B5EF4-FFF2-40B4-BE49-F238E27FC236}">
                <a16:creationId xmlns:a16="http://schemas.microsoft.com/office/drawing/2014/main" id="{B15A23FF-9741-7D2F-C666-9570D57A21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2522" y="189000"/>
            <a:ext cx="4782287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E9CA69-1E50-8BBA-C569-2C96F2B10D16}"/>
              </a:ext>
            </a:extLst>
          </p:cNvPr>
          <p:cNvSpPr txBox="1"/>
          <p:nvPr/>
        </p:nvSpPr>
        <p:spPr>
          <a:xfrm>
            <a:off x="960120" y="3909060"/>
            <a:ext cx="32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Déambulatoire.</a:t>
            </a:r>
          </a:p>
        </p:txBody>
      </p:sp>
    </p:spTree>
    <p:extLst>
      <p:ext uri="{BB962C8B-B14F-4D97-AF65-F5344CB8AC3E}">
        <p14:creationId xmlns:p14="http://schemas.microsoft.com/office/powerpoint/2010/main" val="1838536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cade, coffre, cathédrale, Architecture médiévale&#10;&#10;Description générée automatiquement">
            <a:extLst>
              <a:ext uri="{FF2B5EF4-FFF2-40B4-BE49-F238E27FC236}">
                <a16:creationId xmlns:a16="http://schemas.microsoft.com/office/drawing/2014/main" id="{CBEF128D-241F-45F5-676E-6D229AC41F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7943" y="189000"/>
            <a:ext cx="4858482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7B04CA-A938-8E1C-4E38-731A97F114EF}"/>
              </a:ext>
            </a:extLst>
          </p:cNvPr>
          <p:cNvSpPr txBox="1"/>
          <p:nvPr/>
        </p:nvSpPr>
        <p:spPr>
          <a:xfrm>
            <a:off x="8881110" y="3394710"/>
            <a:ext cx="3154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Élévation de la nef centrale.</a:t>
            </a:r>
          </a:p>
        </p:txBody>
      </p:sp>
    </p:spTree>
    <p:extLst>
      <p:ext uri="{BB962C8B-B14F-4D97-AF65-F5344CB8AC3E}">
        <p14:creationId xmlns:p14="http://schemas.microsoft.com/office/powerpoint/2010/main" val="215461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rte, bâtiment, statue&#10;&#10;Description générée automatiquement">
            <a:extLst>
              <a:ext uri="{FF2B5EF4-FFF2-40B4-BE49-F238E27FC236}">
                <a16:creationId xmlns:a16="http://schemas.microsoft.com/office/drawing/2014/main" id="{14BBE388-A69F-517C-BB2F-61866F2AEB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874" y="189000"/>
            <a:ext cx="4755963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442411-945D-D170-14D5-97B55403B50A}"/>
              </a:ext>
            </a:extLst>
          </p:cNvPr>
          <p:cNvSpPr txBox="1"/>
          <p:nvPr/>
        </p:nvSpPr>
        <p:spPr>
          <a:xfrm>
            <a:off x="390334" y="4114800"/>
            <a:ext cx="31775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Portail sud. La partie supérieure n'est pas épannelée.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3768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statue, soulagement&#10;&#10;Description générée automatiquement">
            <a:extLst>
              <a:ext uri="{FF2B5EF4-FFF2-40B4-BE49-F238E27FC236}">
                <a16:creationId xmlns:a16="http://schemas.microsoft.com/office/drawing/2014/main" id="{90C291F9-79C9-C11E-06D2-44C7EDD5F3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1144" y="189000"/>
            <a:ext cx="6785342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FE2200-BEB6-BCA7-2A31-16F7CEF606AD}"/>
              </a:ext>
            </a:extLst>
          </p:cNvPr>
          <p:cNvSpPr txBox="1"/>
          <p:nvPr/>
        </p:nvSpPr>
        <p:spPr>
          <a:xfrm>
            <a:off x="9029700" y="3794760"/>
            <a:ext cx="3162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Détails du portail sud.</a:t>
            </a:r>
          </a:p>
        </p:txBody>
      </p:sp>
    </p:spTree>
    <p:extLst>
      <p:ext uri="{BB962C8B-B14F-4D97-AF65-F5344CB8AC3E}">
        <p14:creationId xmlns:p14="http://schemas.microsoft.com/office/powerpoint/2010/main" val="2532688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chitecture médiévale, ciel&#10;&#10;Description générée automatiquement">
            <a:extLst>
              <a:ext uri="{FF2B5EF4-FFF2-40B4-BE49-F238E27FC236}">
                <a16:creationId xmlns:a16="http://schemas.microsoft.com/office/drawing/2014/main" id="{4C5AFC18-BDB8-2E31-78C1-31D1E9C1B3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668F06-6206-DE39-2116-83AEA26AB500}"/>
              </a:ext>
            </a:extLst>
          </p:cNvPr>
          <p:cNvSpPr txBox="1"/>
          <p:nvPr/>
        </p:nvSpPr>
        <p:spPr>
          <a:xfrm>
            <a:off x="4721970" y="5748003"/>
            <a:ext cx="840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Portail nord non achevé.</a:t>
            </a:r>
          </a:p>
        </p:txBody>
      </p:sp>
    </p:spTree>
    <p:extLst>
      <p:ext uri="{BB962C8B-B14F-4D97-AF65-F5344CB8AC3E}">
        <p14:creationId xmlns:p14="http://schemas.microsoft.com/office/powerpoint/2010/main" val="501608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bâtiment, peinture&#10;&#10;Description générée automatiquement">
            <a:extLst>
              <a:ext uri="{FF2B5EF4-FFF2-40B4-BE49-F238E27FC236}">
                <a16:creationId xmlns:a16="http://schemas.microsoft.com/office/drawing/2014/main" id="{599C1884-28AA-78E4-9D54-726FB2D422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271462"/>
            <a:ext cx="7620000" cy="63150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A39275-74F3-057A-5095-7A1D81553320}"/>
              </a:ext>
            </a:extLst>
          </p:cNvPr>
          <p:cNvSpPr txBox="1"/>
          <p:nvPr/>
        </p:nvSpPr>
        <p:spPr>
          <a:xfrm>
            <a:off x="2346960" y="6124872"/>
            <a:ext cx="8286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tours de la cathédrale sur une gravure du xixe siècle.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13452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vitrail, verre, bâtiment&#10;&#10;Description générée automatiquement">
            <a:extLst>
              <a:ext uri="{FF2B5EF4-FFF2-40B4-BE49-F238E27FC236}">
                <a16:creationId xmlns:a16="http://schemas.microsoft.com/office/drawing/2014/main" id="{3A3B005C-196A-1DF1-85A4-B6075E3036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3409" y="189000"/>
            <a:ext cx="4721312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52BD86-4C7A-6787-4A00-F3AF43BE04EB}"/>
              </a:ext>
            </a:extLst>
          </p:cNvPr>
          <p:cNvSpPr txBox="1"/>
          <p:nvPr/>
        </p:nvSpPr>
        <p:spPr>
          <a:xfrm>
            <a:off x="434340" y="3691890"/>
            <a:ext cx="3474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du Saint Cœur de Marie : Noé, Ézéchiel, saint Pierre et la Sibylle Érythrée.</a:t>
            </a:r>
          </a:p>
        </p:txBody>
      </p:sp>
    </p:spTree>
    <p:extLst>
      <p:ext uri="{BB962C8B-B14F-4D97-AF65-F5344CB8AC3E}">
        <p14:creationId xmlns:p14="http://schemas.microsoft.com/office/powerpoint/2010/main" val="163120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vitrail, bâtiment, verre&#10;&#10;Description générée automatiquement">
            <a:extLst>
              <a:ext uri="{FF2B5EF4-FFF2-40B4-BE49-F238E27FC236}">
                <a16:creationId xmlns:a16="http://schemas.microsoft.com/office/drawing/2014/main" id="{5A1F52FB-9D45-8F3D-C020-7DE2C54002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8827" y="189000"/>
            <a:ext cx="4404417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86017F-0152-9242-3730-4C6A86C18330}"/>
              </a:ext>
            </a:extLst>
          </p:cNvPr>
          <p:cNvSpPr txBox="1"/>
          <p:nvPr/>
        </p:nvSpPr>
        <p:spPr>
          <a:xfrm>
            <a:off x="8514644" y="3258538"/>
            <a:ext cx="3806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Tentation d'Adam et Ève dans la chapelle du Purgatoire.</a:t>
            </a:r>
          </a:p>
        </p:txBody>
      </p:sp>
    </p:spTree>
    <p:extLst>
      <p:ext uri="{BB962C8B-B14F-4D97-AF65-F5344CB8AC3E}">
        <p14:creationId xmlns:p14="http://schemas.microsoft.com/office/powerpoint/2010/main" val="3931286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vitrail, verre, bâtiment&#10;&#10;Description générée automatiquement">
            <a:extLst>
              <a:ext uri="{FF2B5EF4-FFF2-40B4-BE49-F238E27FC236}">
                <a16:creationId xmlns:a16="http://schemas.microsoft.com/office/drawing/2014/main" id="{4DC3D820-4075-8421-85B3-5E4FCA4FEF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4366" y="189000"/>
            <a:ext cx="5586208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81AF6C-97DB-86D0-D464-D525BE4D11D8}"/>
              </a:ext>
            </a:extLst>
          </p:cNvPr>
          <p:cNvSpPr txBox="1"/>
          <p:nvPr/>
        </p:nvSpPr>
        <p:spPr>
          <a:xfrm>
            <a:off x="251086" y="3535710"/>
            <a:ext cx="3383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Chapelle Sainte-Catherine : Josué, Sibylle Europa, Amos.</a:t>
            </a:r>
          </a:p>
        </p:txBody>
      </p:sp>
    </p:spTree>
    <p:extLst>
      <p:ext uri="{BB962C8B-B14F-4D97-AF65-F5344CB8AC3E}">
        <p14:creationId xmlns:p14="http://schemas.microsoft.com/office/powerpoint/2010/main" val="243496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vitrail, bâtiment, fenêtre&#10;&#10;Description générée automatiquement">
            <a:extLst>
              <a:ext uri="{FF2B5EF4-FFF2-40B4-BE49-F238E27FC236}">
                <a16:creationId xmlns:a16="http://schemas.microsoft.com/office/drawing/2014/main" id="{8A3806A1-25FD-C50D-4059-7434B73A2C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1104" y="189000"/>
            <a:ext cx="4695652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E05E15-03E2-3FD7-03AB-C8871C9D207D}"/>
              </a:ext>
            </a:extLst>
          </p:cNvPr>
          <p:cNvSpPr txBox="1"/>
          <p:nvPr/>
        </p:nvSpPr>
        <p:spPr>
          <a:xfrm>
            <a:off x="9201150" y="3120390"/>
            <a:ext cx="26746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Chapelle Sainte-Catherine : </a:t>
            </a:r>
            <a:r>
              <a:rPr lang="fr-FR" sz="2400" b="1" dirty="0" err="1"/>
              <a:t>Caleph</a:t>
            </a:r>
            <a:r>
              <a:rPr lang="fr-FR" sz="2400" b="1" dirty="0"/>
              <a:t>, saint Barthélemy, Abdias.</a:t>
            </a:r>
          </a:p>
        </p:txBody>
      </p:sp>
    </p:spTree>
    <p:extLst>
      <p:ext uri="{BB962C8B-B14F-4D97-AF65-F5344CB8AC3E}">
        <p14:creationId xmlns:p14="http://schemas.microsoft.com/office/powerpoint/2010/main" val="3289065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vitrail, église, fenêtre, Visage humain&#10;&#10;Description générée automatiquement">
            <a:extLst>
              <a:ext uri="{FF2B5EF4-FFF2-40B4-BE49-F238E27FC236}">
                <a16:creationId xmlns:a16="http://schemas.microsoft.com/office/drawing/2014/main" id="{493297CF-20B2-3AC8-DCC6-2F41E40F50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2768" y="189000"/>
            <a:ext cx="4352640" cy="648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60DFB98-0AB3-5E99-AA58-2B8DEC57B225}"/>
              </a:ext>
            </a:extLst>
          </p:cNvPr>
          <p:cNvSpPr txBox="1"/>
          <p:nvPr/>
        </p:nvSpPr>
        <p:spPr>
          <a:xfrm>
            <a:off x="662940" y="3566160"/>
            <a:ext cx="33947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Détail de la Sibylle </a:t>
            </a:r>
            <a:r>
              <a:rPr lang="fr-FR" sz="2400" b="1" dirty="0" err="1"/>
              <a:t>Tiburtine</a:t>
            </a:r>
            <a:r>
              <a:rPr lang="fr-FR" sz="2400" b="1" dirty="0"/>
              <a:t> avec la main coupée.</a:t>
            </a:r>
          </a:p>
        </p:txBody>
      </p:sp>
    </p:spTree>
    <p:extLst>
      <p:ext uri="{BB962C8B-B14F-4D97-AF65-F5344CB8AC3E}">
        <p14:creationId xmlns:p14="http://schemas.microsoft.com/office/powerpoint/2010/main" val="53525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trail, église, fenêtre&#10;&#10;Description générée automatiquement">
            <a:extLst>
              <a:ext uri="{FF2B5EF4-FFF2-40B4-BE49-F238E27FC236}">
                <a16:creationId xmlns:a16="http://schemas.microsoft.com/office/drawing/2014/main" id="{3AC8773C-5391-8B27-4B35-83D15F4E46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5818" y="97560"/>
            <a:ext cx="4370992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34635B-5202-97BD-E3BE-52B33B16DC1F}"/>
              </a:ext>
            </a:extLst>
          </p:cNvPr>
          <p:cNvSpPr txBox="1"/>
          <p:nvPr/>
        </p:nvSpPr>
        <p:spPr>
          <a:xfrm>
            <a:off x="7913970" y="2366010"/>
            <a:ext cx="322647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de Notre-Dame d'Auch : Jésus-Christ ressuscité prend la main de saint Thomas pour lui faire constater ses plaies et touche de sa main gauche le front de sainte Marie Madeleine.</a:t>
            </a:r>
          </a:p>
        </p:txBody>
      </p:sp>
    </p:spTree>
    <p:extLst>
      <p:ext uri="{BB962C8B-B14F-4D97-AF65-F5344CB8AC3E}">
        <p14:creationId xmlns:p14="http://schemas.microsoft.com/office/powerpoint/2010/main" val="1958655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Lieux sacrés, statue, art&#10;&#10;Description générée automatiquement">
            <a:extLst>
              <a:ext uri="{FF2B5EF4-FFF2-40B4-BE49-F238E27FC236}">
                <a16:creationId xmlns:a16="http://schemas.microsoft.com/office/drawing/2014/main" id="{516FE30B-3B0C-A83F-24BA-5043B1EBD3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291" y="189000"/>
            <a:ext cx="4831313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FFA7C4-17FF-888B-6482-E797476B30A2}"/>
              </a:ext>
            </a:extLst>
          </p:cNvPr>
          <p:cNvSpPr txBox="1"/>
          <p:nvPr/>
        </p:nvSpPr>
        <p:spPr>
          <a:xfrm>
            <a:off x="537210" y="3470701"/>
            <a:ext cx="3657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Mise au tombeau.</a:t>
            </a:r>
          </a:p>
        </p:txBody>
      </p:sp>
    </p:spTree>
    <p:extLst>
      <p:ext uri="{BB962C8B-B14F-4D97-AF65-F5344CB8AC3E}">
        <p14:creationId xmlns:p14="http://schemas.microsoft.com/office/powerpoint/2010/main" val="3271678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lieu de culte, Lieux sacrés, chapelle, cathédrale&#10;&#10;Description générée automatiquement">
            <a:extLst>
              <a:ext uri="{FF2B5EF4-FFF2-40B4-BE49-F238E27FC236}">
                <a16:creationId xmlns:a16="http://schemas.microsoft.com/office/drawing/2014/main" id="{29A005D5-1BFF-08DC-4DB2-A3BFB877FA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4145" y="262890"/>
            <a:ext cx="742371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900F062-4140-03BD-766A-FFE5BE0DFD27}"/>
              </a:ext>
            </a:extLst>
          </p:cNvPr>
          <p:cNvSpPr txBox="1"/>
          <p:nvPr/>
        </p:nvSpPr>
        <p:spPr>
          <a:xfrm>
            <a:off x="3365145" y="5766183"/>
            <a:ext cx="8572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Grand autel du chœur de Pierre II </a:t>
            </a:r>
            <a:r>
              <a:rPr lang="fr-FR" sz="2400" b="1" dirty="0" err="1"/>
              <a:t>Souffon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64715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cran, art, statue, Sculpture&#10;&#10;Description générée automatiquement">
            <a:extLst>
              <a:ext uri="{FF2B5EF4-FFF2-40B4-BE49-F238E27FC236}">
                <a16:creationId xmlns:a16="http://schemas.microsoft.com/office/drawing/2014/main" id="{93F66AA8-2F27-9DB2-6F30-E460A07A17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9821" y="279000"/>
            <a:ext cx="5502184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36C85BF-1DB8-C0B8-1A17-71F4C06F782F}"/>
              </a:ext>
            </a:extLst>
          </p:cNvPr>
          <p:cNvSpPr txBox="1"/>
          <p:nvPr/>
        </p:nvSpPr>
        <p:spPr>
          <a:xfrm>
            <a:off x="8755380" y="3248174"/>
            <a:ext cx="31203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: La cathédrale Sainte-Marie d'Auch. Le choeur. Stalles de chêne sculpté (entre 1510 et 1552).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75612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anctuaire, temple, lieu de culte&#10;&#10;Description générée automatiquement">
            <a:extLst>
              <a:ext uri="{FF2B5EF4-FFF2-40B4-BE49-F238E27FC236}">
                <a16:creationId xmlns:a16="http://schemas.microsoft.com/office/drawing/2014/main" id="{EF7A9914-4400-5ABB-71F7-45A4C8FA18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FDD68B5-E1CA-FFD6-EBEF-61339D01328B}"/>
              </a:ext>
            </a:extLst>
          </p:cNvPr>
          <p:cNvSpPr txBox="1"/>
          <p:nvPr/>
        </p:nvSpPr>
        <p:spPr>
          <a:xfrm>
            <a:off x="2766060" y="6028681"/>
            <a:ext cx="74180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La cathédrale Sainte-Marie d'Auch. Le choeur. Stalles de chêne sculpté (entre 1510 et 1552).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12460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Artefact, statue, sculpture&#10;&#10;Description générée automatiquement">
            <a:extLst>
              <a:ext uri="{FF2B5EF4-FFF2-40B4-BE49-F238E27FC236}">
                <a16:creationId xmlns:a16="http://schemas.microsoft.com/office/drawing/2014/main" id="{1272899F-D062-DEB0-B994-97698A0B50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0839" y="279000"/>
            <a:ext cx="929032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50115D-1E67-A893-194D-D370FF22DDF4}"/>
              </a:ext>
            </a:extLst>
          </p:cNvPr>
          <p:cNvSpPr txBox="1"/>
          <p:nvPr/>
        </p:nvSpPr>
        <p:spPr>
          <a:xfrm>
            <a:off x="1988820" y="6027003"/>
            <a:ext cx="94526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cathédrale Sainte-Marie d'Auch. Le choeur. Stalles de chêne sculpté (entre 1510 et 1552) : une miséricorde.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10649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de nature morte, en bois, intérieur, église&#10;&#10;Description générée automatiquement">
            <a:extLst>
              <a:ext uri="{FF2B5EF4-FFF2-40B4-BE49-F238E27FC236}">
                <a16:creationId xmlns:a16="http://schemas.microsoft.com/office/drawing/2014/main" id="{43C652E7-F33E-6B0A-7D9B-E94F0DD75C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5923" y="189000"/>
            <a:ext cx="4130676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994895-E8ED-8473-B604-4AA8F4807213}"/>
              </a:ext>
            </a:extLst>
          </p:cNvPr>
          <p:cNvSpPr txBox="1"/>
          <p:nvPr/>
        </p:nvSpPr>
        <p:spPr>
          <a:xfrm>
            <a:off x="960120" y="4254192"/>
            <a:ext cx="4130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Lutrin Renaissance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70566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cran, église, habits, art&#10;&#10;Description générée automatiquement">
            <a:extLst>
              <a:ext uri="{FF2B5EF4-FFF2-40B4-BE49-F238E27FC236}">
                <a16:creationId xmlns:a16="http://schemas.microsoft.com/office/drawing/2014/main" id="{4793339B-C51A-6D9C-C0A4-1B64DD7376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6172" y="189000"/>
            <a:ext cx="7119655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785E2E-C0D2-A4DC-95A6-CC1DCD2464F7}"/>
              </a:ext>
            </a:extLst>
          </p:cNvPr>
          <p:cNvSpPr txBox="1"/>
          <p:nvPr/>
        </p:nvSpPr>
        <p:spPr>
          <a:xfrm>
            <a:off x="9498330" y="3108960"/>
            <a:ext cx="25946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Décoration de l'avant-chœur réalisé sous l'épiscopat de Mgr de Salinis.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2724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chapelle, coffre, Lieux sacrés&#10;&#10;Description générée automatiquement">
            <a:extLst>
              <a:ext uri="{FF2B5EF4-FFF2-40B4-BE49-F238E27FC236}">
                <a16:creationId xmlns:a16="http://schemas.microsoft.com/office/drawing/2014/main" id="{20307688-FFC8-9CA0-A698-5498CD0E2D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470" y="189000"/>
            <a:ext cx="4320000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C7A5A4-6907-B5A8-01AE-50DB124ADAEB}"/>
              </a:ext>
            </a:extLst>
          </p:cNvPr>
          <p:cNvSpPr txBox="1"/>
          <p:nvPr/>
        </p:nvSpPr>
        <p:spPr>
          <a:xfrm>
            <a:off x="61230" y="3223260"/>
            <a:ext cx="393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de l'orgue principale de la nef de la cathédrale Sainte-Marie d'Auch / Gers / France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3350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lieu de culte, Lieux sacrés, cathédrale&#10;&#10;Description générée automatiquement">
            <a:extLst>
              <a:ext uri="{FF2B5EF4-FFF2-40B4-BE49-F238E27FC236}">
                <a16:creationId xmlns:a16="http://schemas.microsoft.com/office/drawing/2014/main" id="{676A7628-D024-2C74-2DA9-408BB03E9D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097" y="189000"/>
            <a:ext cx="9723806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676E85-7F86-F40C-0C03-3F49ED0503EA}"/>
              </a:ext>
            </a:extLst>
          </p:cNvPr>
          <p:cNvSpPr txBox="1"/>
          <p:nvPr/>
        </p:nvSpPr>
        <p:spPr>
          <a:xfrm>
            <a:off x="941070" y="6207335"/>
            <a:ext cx="10309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de l'avant chœur de la cathédrale Sainte-Marie d'Auch / Gers / France</a:t>
            </a:r>
          </a:p>
        </p:txBody>
      </p:sp>
    </p:spTree>
    <p:extLst>
      <p:ext uri="{BB962C8B-B14F-4D97-AF65-F5344CB8AC3E}">
        <p14:creationId xmlns:p14="http://schemas.microsoft.com/office/powerpoint/2010/main" val="1852593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74E3D1E-23EE-73C1-7644-C3A778DC11A2}"/>
              </a:ext>
            </a:extLst>
          </p:cNvPr>
          <p:cNvSpPr txBox="1"/>
          <p:nvPr/>
        </p:nvSpPr>
        <p:spPr>
          <a:xfrm>
            <a:off x="373380" y="480060"/>
            <a:ext cx="118186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La Cathédrale –Sainte- Marie D’Auch -</a:t>
            </a:r>
          </a:p>
          <a:p>
            <a:r>
              <a:rPr lang="fr-FR" sz="3200" b="1" dirty="0"/>
              <a:t>                                                      Gers-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500D6EB-D978-07D3-93ED-8ECAE5829256}"/>
              </a:ext>
            </a:extLst>
          </p:cNvPr>
          <p:cNvSpPr txBox="1"/>
          <p:nvPr/>
        </p:nvSpPr>
        <p:spPr>
          <a:xfrm>
            <a:off x="2891790" y="1714499"/>
            <a:ext cx="73037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Je Vous Remercie De Votre Visite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2794FBC-1E97-010D-2907-DCB7A545507A}"/>
              </a:ext>
            </a:extLst>
          </p:cNvPr>
          <p:cNvSpPr txBox="1"/>
          <p:nvPr/>
        </p:nvSpPr>
        <p:spPr>
          <a:xfrm>
            <a:off x="3371850" y="2613716"/>
            <a:ext cx="1005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BE8C341-5535-5CC3-0DF0-3918055D0D92}"/>
              </a:ext>
            </a:extLst>
          </p:cNvPr>
          <p:cNvSpPr txBox="1"/>
          <p:nvPr/>
        </p:nvSpPr>
        <p:spPr>
          <a:xfrm>
            <a:off x="5509260" y="3443399"/>
            <a:ext cx="6275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84972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351</Words>
  <Application>Microsoft Office PowerPoint</Application>
  <PresentationFormat>Grand écran</PresentationFormat>
  <Paragraphs>40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2</cp:revision>
  <dcterms:created xsi:type="dcterms:W3CDTF">2024-05-13T07:17:50Z</dcterms:created>
  <dcterms:modified xsi:type="dcterms:W3CDTF">2024-05-13T08:31:10Z</dcterms:modified>
</cp:coreProperties>
</file>