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6" r:id="rId3"/>
    <p:sldId id="278" r:id="rId4"/>
    <p:sldId id="283" r:id="rId5"/>
    <p:sldId id="284" r:id="rId6"/>
    <p:sldId id="285" r:id="rId7"/>
    <p:sldId id="277" r:id="rId8"/>
    <p:sldId id="279" r:id="rId9"/>
    <p:sldId id="280" r:id="rId10"/>
    <p:sldId id="281" r:id="rId11"/>
    <p:sldId id="282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3DCD94-DDE7-49AB-8B22-B7B7AC615A60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CA0C9-40A7-4BB4-BB12-48AE2E79D7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4922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CCA0C9-40A7-4BB4-BB12-48AE2E79D7AF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313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CCA0C9-40A7-4BB4-BB12-48AE2E79D7AF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8176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94FCA5-7423-FBBD-14C9-7A468FFDA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659E7EF-C57B-55B0-99BA-1CC7FDC887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10934A-2FF0-AF84-C9F6-CFE3D06DE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C922C-070E-4D0C-93AE-CEE60A8060CD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212632-F79A-6AB5-1203-4F4F83B7B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DCC4EB-A91C-08A8-9E21-19F8812AB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D199-F9A0-46C5-9514-89C604887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5437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457593-9B52-3533-5722-101F10F12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9C2600C-64AC-5CB5-DCB9-04F84AB66B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D5BD11-CC60-15E2-B3F1-67B1FD83A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C922C-070E-4D0C-93AE-CEE60A8060CD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3EE504-5FDA-17E5-8399-4AD9C62CF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0BD296-CFBA-C1D3-FF8F-38ABECDF5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D199-F9A0-46C5-9514-89C604887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1759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0E046F7-D9AE-893F-8D1A-F6AB6E85A5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7650E79-CAA6-5D8B-859C-9C47028D39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59673F-EB4D-07A4-96B0-99658C5EF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C922C-070E-4D0C-93AE-CEE60A8060CD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1DC3DF2-EB3D-AC4A-5899-795A03A7E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0CA5E10-4C24-4C05-0569-1DA5866E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D199-F9A0-46C5-9514-89C604887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9276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909792-5F35-D355-07A9-E330BC1F6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093216-B14D-7689-88A4-1A5244541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8F3730-E775-A540-A828-7AFBEC257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C922C-070E-4D0C-93AE-CEE60A8060CD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EE4DF4-3531-88D2-9984-567F7E5E8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31E614-2008-9BBA-8C0F-91B336E6A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D199-F9A0-46C5-9514-89C604887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2397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1F2B19-CC37-404D-51CD-BFBC9FD76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B7DC4D5-7F29-BE9E-6744-4B4922E147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EF57B0-F977-46A1-ED84-14E7F00FB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C922C-070E-4D0C-93AE-CEE60A8060CD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1219270-DDBA-3C7C-BC34-1F006D22B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EB60F0-0E9D-242F-0EC7-72815A324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D199-F9A0-46C5-9514-89C604887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9597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512B6D-C135-0500-49AE-F70E56669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653DED-CD7B-6D17-8B0A-D30FC4BF81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EE8699B-B58F-3956-E11B-0D9AC6746A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1AD6081-9FB7-A609-F34B-942238230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C922C-070E-4D0C-93AE-CEE60A8060CD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BBC471-6721-0D24-CAA2-712A7C532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010A68B-2F64-AB33-B69C-C1E95E23D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D199-F9A0-46C5-9514-89C604887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5033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0F59F9-058A-E706-B888-C1CE5277D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18EBC5-4B15-9E83-8975-E3BBA6AA2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FC5DE05-6730-98DC-F563-9FDF29178A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63FE905-8FC3-43AC-9EDC-7B1BC75B4C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940F952-E1CC-B105-0C0E-D5CCE090F9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6D59A0F-1ADC-EFEA-D7DA-0D24793F0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C922C-070E-4D0C-93AE-CEE60A8060CD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B20BDE0-C057-7563-8E17-4B78D6E72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793C7AA-D870-B1A3-5432-1A3828F7A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D199-F9A0-46C5-9514-89C604887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000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D299BA-1383-50BF-31D7-01E1126EC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BB08D7F-738E-2199-8CA6-BBE1C3A3E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C922C-070E-4D0C-93AE-CEE60A8060CD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DB1EE3E-B0CF-AE49-078F-CEDC0F15E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DA9A406-8E7F-8E76-4936-93DF321E2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D199-F9A0-46C5-9514-89C604887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4912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984394A-4A7F-0648-555B-1D5C2A4E9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C922C-070E-4D0C-93AE-CEE60A8060CD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07BE6B3-29EB-C933-3FBD-EE05F92C5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B9003F9-25C0-6186-2BA9-772D351FC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D199-F9A0-46C5-9514-89C604887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5013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BA280E-13E9-2811-D7B9-D954BD080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3E6F91-04D8-1DA7-AE29-E74E7F810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F175156-C87A-2C12-9DE7-0E8BC4BB81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6FF8096-6C1D-948D-0D7B-7224D87EF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C922C-070E-4D0C-93AE-CEE60A8060CD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B83C9FF-D3A7-B11A-2FD0-DA10309F7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5AFB10B-FD3E-22AE-53F9-32E0EFC7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D199-F9A0-46C5-9514-89C604887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6245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CCB694-F784-4590-6876-87D649878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D37D0C5-7665-E18B-9990-62C484AAA2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66D8895-A211-6F39-0605-F6E2077733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1D8A01C-7FFC-9759-BE7A-248BC392C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C922C-070E-4D0C-93AE-CEE60A8060CD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D39DEC0-A487-684B-FB44-D48EA65A0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ED834BD-ECD5-06BD-3BD7-CDB51F5C1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D199-F9A0-46C5-9514-89C604887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4457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8284DA8-B53C-5126-F7AA-6291F33CC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80CB5F9-CE1E-7C12-B00C-62FA2200D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A1375D-2862-61F3-FB3C-82D15CB292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C922C-070E-4D0C-93AE-CEE60A8060CD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717B04-6ED1-6881-651A-7B8C79FC73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8A20E6-E8BA-0965-2BFC-5EFA9E51BA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BD199-F9A0-46C5-9514-89C604887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2918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ub.fr/tests-eclairages" TargetMode="External"/><Relationship Id="rId2" Type="http://schemas.openxmlformats.org/officeDocument/2006/relationships/hyperlink" Target="http://velorizontal.1fr1.net/t16874-eclairage-a-del-pour-velo-led-light-for-bike-partie-1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4E313E-BE67-2423-0D1F-0D464D8667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6955" y="1052718"/>
            <a:ext cx="9144000" cy="2387600"/>
          </a:xfrm>
        </p:spPr>
        <p:txBody>
          <a:bodyPr/>
          <a:lstStyle/>
          <a:p>
            <a:r>
              <a:rPr lang="fr-FR" b="1" dirty="0" err="1">
                <a:latin typeface="Arial Black" panose="020B0A04020102020204" pitchFamily="34" charset="0"/>
              </a:rPr>
              <a:t>E</a:t>
            </a:r>
            <a:r>
              <a:rPr lang="fr-FR" b="1" dirty="0" err="1" smtClean="0">
                <a:latin typeface="Arial Black" panose="020B0A04020102020204" pitchFamily="34" charset="0"/>
              </a:rPr>
              <a:t>clairage</a:t>
            </a:r>
            <a:r>
              <a:rPr lang="fr-FR" b="1" dirty="0" smtClean="0">
                <a:latin typeface="Arial Black" panose="020B0A04020102020204" pitchFamily="34" charset="0"/>
              </a:rPr>
              <a:t> </a:t>
            </a:r>
            <a:r>
              <a:rPr lang="fr-FR" b="1" dirty="0" err="1" smtClean="0">
                <a:latin typeface="Arial Black" panose="020B0A04020102020204" pitchFamily="34" charset="0"/>
              </a:rPr>
              <a:t>velo</a:t>
            </a:r>
            <a:r>
              <a:rPr lang="fr-FR" b="1" dirty="0" smtClean="0">
                <a:latin typeface="Arial Black" panose="020B0A04020102020204" pitchFamily="34" charset="0"/>
              </a:rPr>
              <a:t/>
            </a:r>
            <a:br>
              <a:rPr lang="fr-FR" b="1" dirty="0" smtClean="0">
                <a:latin typeface="Arial Black" panose="020B0A04020102020204" pitchFamily="34" charset="0"/>
              </a:rPr>
            </a:br>
            <a:r>
              <a:rPr lang="fr-FR" b="1" dirty="0" smtClean="0">
                <a:latin typeface="Arial Black" panose="020B0A04020102020204" pitchFamily="34" charset="0"/>
              </a:rPr>
              <a:t>voir et être vu </a:t>
            </a:r>
            <a:endParaRPr lang="fr-FR" b="1" dirty="0">
              <a:latin typeface="Arial Black" panose="020B0A04020102020204" pitchFamily="34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B9A1118-C93D-CAF0-5656-C8468F2E1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6210" y="4416908"/>
            <a:ext cx="9144000" cy="165576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fr-FR" dirty="0"/>
              <a:t>Créé par A</a:t>
            </a:r>
            <a:r>
              <a:rPr lang="fr-FR" dirty="0" smtClean="0"/>
              <a:t>rnaud </a:t>
            </a:r>
            <a:r>
              <a:rPr lang="fr-FR" dirty="0" err="1" smtClean="0"/>
              <a:t>Sivert</a:t>
            </a:r>
            <a:endParaRPr lang="fr-FR" dirty="0" smtClean="0"/>
          </a:p>
          <a:p>
            <a:pPr algn="l"/>
            <a:r>
              <a:rPr lang="fr-FR" dirty="0">
                <a:hlinkClick r:id="rId2"/>
              </a:rPr>
              <a:t>http://</a:t>
            </a:r>
            <a:r>
              <a:rPr lang="fr-FR" dirty="0" smtClean="0">
                <a:hlinkClick r:id="rId2"/>
              </a:rPr>
              <a:t>velorizontal.1fr1.net/t16874-eclairage-a-del-pour-velo-led-light-for-bike-partie-1</a:t>
            </a:r>
            <a:endParaRPr lang="fr-FR" dirty="0" smtClean="0"/>
          </a:p>
          <a:p>
            <a:pPr algn="l"/>
            <a:endParaRPr lang="fr-FR" dirty="0"/>
          </a:p>
          <a:p>
            <a:pPr algn="l"/>
            <a:r>
              <a:rPr lang="fr-FR" dirty="0">
                <a:hlinkClick r:id="rId3"/>
              </a:rPr>
              <a:t>https://</a:t>
            </a:r>
            <a:r>
              <a:rPr lang="fr-FR" dirty="0" smtClean="0">
                <a:hlinkClick r:id="rId3"/>
              </a:rPr>
              <a:t>www.fub.fr/tests-eclairages</a:t>
            </a:r>
            <a:endParaRPr lang="fr-FR" dirty="0" smtClean="0"/>
          </a:p>
          <a:p>
            <a:pPr algn="l"/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2FD418A-BC23-0F35-1E73-266987B9BCE0}"/>
              </a:ext>
            </a:extLst>
          </p:cNvPr>
          <p:cNvSpPr/>
          <p:nvPr/>
        </p:nvSpPr>
        <p:spPr>
          <a:xfrm>
            <a:off x="0" y="0"/>
            <a:ext cx="1455174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9B9AD59-02B9-29CE-EDA2-8CBDDF9CB3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955" y="76128"/>
            <a:ext cx="1297858" cy="1297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 5" descr="Une image contenant Graphique, Police, logo, symbole&#10;&#10;Description générée automatiquement">
            <a:extLst>
              <a:ext uri="{FF2B5EF4-FFF2-40B4-BE49-F238E27FC236}">
                <a16:creationId xmlns:a16="http://schemas.microsoft.com/office/drawing/2014/main" id="{58D93F3F-3F50-92CF-2A81-5064DD2E3021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5854095" y="415813"/>
            <a:ext cx="1297858" cy="77600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E4275DA9-5E96-5A51-4EF2-6C1DA789E72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5495" y="231535"/>
            <a:ext cx="1005460" cy="10054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05747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4E313E-BE67-2423-0D1F-0D464D8667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6955" y="1190775"/>
            <a:ext cx="9350477" cy="854434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II/ Thème du Stage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2FD418A-BC23-0F35-1E73-266987B9BCE0}"/>
              </a:ext>
            </a:extLst>
          </p:cNvPr>
          <p:cNvSpPr/>
          <p:nvPr/>
        </p:nvSpPr>
        <p:spPr>
          <a:xfrm>
            <a:off x="0" y="0"/>
            <a:ext cx="1455174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9B9AD59-02B9-29CE-EDA2-8CBDDF9CB3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955" y="76128"/>
            <a:ext cx="1297858" cy="1297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 5" descr="Une image contenant Graphique, Police, logo, symbole&#10;&#10;Description générée automatiquement">
            <a:extLst>
              <a:ext uri="{FF2B5EF4-FFF2-40B4-BE49-F238E27FC236}">
                <a16:creationId xmlns:a16="http://schemas.microsoft.com/office/drawing/2014/main" id="{58D93F3F-3F50-92CF-2A81-5064DD2E3021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5854095" y="415813"/>
            <a:ext cx="1297858" cy="77600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E4275DA9-5E96-5A51-4EF2-6C1DA789E72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5495" y="231535"/>
            <a:ext cx="1005460" cy="100546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ous-titre 8">
            <a:extLst>
              <a:ext uri="{FF2B5EF4-FFF2-40B4-BE49-F238E27FC236}">
                <a16:creationId xmlns:a16="http://schemas.microsoft.com/office/drawing/2014/main" id="{C8BE5502-CAE0-4F39-7F59-920A4E52C4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3432" y="1966782"/>
            <a:ext cx="9144000" cy="481782"/>
          </a:xfrm>
        </p:spPr>
        <p:txBody>
          <a:bodyPr>
            <a:normAutofit/>
          </a:bodyPr>
          <a:lstStyle/>
          <a:p>
            <a:r>
              <a:rPr lang="fr-FR" sz="2000" dirty="0"/>
              <a:t>Atteinte des objectifs : </a:t>
            </a:r>
          </a:p>
        </p:txBody>
      </p:sp>
      <p:pic>
        <p:nvPicPr>
          <p:cNvPr id="8" name="Image 7" descr="Une image contenant texte, capture d’écran, Page web, Site web&#10;&#10;Description générée automatiquement">
            <a:extLst>
              <a:ext uri="{FF2B5EF4-FFF2-40B4-BE49-F238E27FC236}">
                <a16:creationId xmlns:a16="http://schemas.microsoft.com/office/drawing/2014/main" id="{E7F7C6E4-EB92-3DD2-4758-DE53E461C70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955" y="2488633"/>
            <a:ext cx="4951432" cy="4176311"/>
          </a:xfrm>
          <a:prstGeom prst="rect">
            <a:avLst/>
          </a:prstGeom>
        </p:spPr>
      </p:pic>
      <p:pic>
        <p:nvPicPr>
          <p:cNvPr id="10" name="Image 9" descr="Une image contenant texte, capture d’écran, nombre, logiciel&#10;&#10;Description générée automatiquement">
            <a:extLst>
              <a:ext uri="{FF2B5EF4-FFF2-40B4-BE49-F238E27FC236}">
                <a16:creationId xmlns:a16="http://schemas.microsoft.com/office/drawing/2014/main" id="{475D2F1E-0EB9-93C2-800F-5B8FDEFE7D0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5661" y="2298234"/>
            <a:ext cx="4208248" cy="4366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496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4E313E-BE67-2423-0D1F-0D464D8667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6955" y="1190775"/>
            <a:ext cx="9350477" cy="854434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II/ Thème du Stage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2FD418A-BC23-0F35-1E73-266987B9BCE0}"/>
              </a:ext>
            </a:extLst>
          </p:cNvPr>
          <p:cNvSpPr/>
          <p:nvPr/>
        </p:nvSpPr>
        <p:spPr>
          <a:xfrm>
            <a:off x="0" y="0"/>
            <a:ext cx="1455174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9B9AD59-02B9-29CE-EDA2-8CBDDF9CB3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955" y="76128"/>
            <a:ext cx="1297858" cy="1297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 5" descr="Une image contenant Graphique, Police, logo, symbole&#10;&#10;Description générée automatiquement">
            <a:extLst>
              <a:ext uri="{FF2B5EF4-FFF2-40B4-BE49-F238E27FC236}">
                <a16:creationId xmlns:a16="http://schemas.microsoft.com/office/drawing/2014/main" id="{58D93F3F-3F50-92CF-2A81-5064DD2E3021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5854095" y="415813"/>
            <a:ext cx="1297858" cy="77600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E4275DA9-5E96-5A51-4EF2-6C1DA789E72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5495" y="231535"/>
            <a:ext cx="1005460" cy="100546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ous-titre 8">
            <a:extLst>
              <a:ext uri="{FF2B5EF4-FFF2-40B4-BE49-F238E27FC236}">
                <a16:creationId xmlns:a16="http://schemas.microsoft.com/office/drawing/2014/main" id="{C8BE5502-CAE0-4F39-7F59-920A4E52C4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3432" y="1966782"/>
            <a:ext cx="9144000" cy="481782"/>
          </a:xfrm>
        </p:spPr>
        <p:txBody>
          <a:bodyPr>
            <a:normAutofit/>
          </a:bodyPr>
          <a:lstStyle/>
          <a:p>
            <a:r>
              <a:rPr lang="fr-FR" sz="2000" dirty="0"/>
              <a:t>Atteinte des objectifs : 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6BC4583-423B-8D97-BEE5-2DC240964F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1535" y="2511061"/>
            <a:ext cx="8007794" cy="382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4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2FD418A-BC23-0F35-1E73-266987B9BCE0}"/>
              </a:ext>
            </a:extLst>
          </p:cNvPr>
          <p:cNvSpPr/>
          <p:nvPr/>
        </p:nvSpPr>
        <p:spPr>
          <a:xfrm>
            <a:off x="0" y="0"/>
            <a:ext cx="1455174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9B9AD59-02B9-29CE-EDA2-8CBDDF9CB3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955" y="76128"/>
            <a:ext cx="1297858" cy="1297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 5" descr="Une image contenant Graphique, Police, logo, symbole&#10;&#10;Description générée automatiquement">
            <a:extLst>
              <a:ext uri="{FF2B5EF4-FFF2-40B4-BE49-F238E27FC236}">
                <a16:creationId xmlns:a16="http://schemas.microsoft.com/office/drawing/2014/main" id="{58D93F3F-3F50-92CF-2A81-5064DD2E302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5854095" y="415813"/>
            <a:ext cx="1297858" cy="77600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E4275DA9-5E96-5A51-4EF2-6C1DA789E7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5495" y="231535"/>
            <a:ext cx="1005460" cy="10054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ous-titre 8">
            <a:extLst>
              <a:ext uri="{FF2B5EF4-FFF2-40B4-BE49-F238E27FC236}">
                <a16:creationId xmlns:a16="http://schemas.microsoft.com/office/drawing/2014/main" id="{ECE76F54-9FA3-5687-1A1B-7FCFFF37CF09}"/>
              </a:ext>
            </a:extLst>
          </p:cNvPr>
          <p:cNvSpPr txBox="1">
            <a:spLocks/>
          </p:cNvSpPr>
          <p:nvPr/>
        </p:nvSpPr>
        <p:spPr>
          <a:xfrm>
            <a:off x="1794388" y="1580722"/>
            <a:ext cx="9363050" cy="10704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b="1" dirty="0"/>
              <a:t>Tests éclairages </a:t>
            </a:r>
            <a:r>
              <a:rPr lang="fr-FR" sz="1800" dirty="0"/>
              <a:t>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1800" dirty="0" smtClean="0"/>
              <a:t>Efficacité Lumens/Watt   (Échauffement dissipation)  : </a:t>
            </a:r>
            <a:r>
              <a:rPr lang="fr-FR" sz="1800" b="1" dirty="0" smtClean="0"/>
              <a:t>100 lumen/watt en 2024</a:t>
            </a:r>
            <a:endParaRPr lang="fr-FR" sz="1800" b="1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1800" dirty="0"/>
              <a:t>Puissances </a:t>
            </a:r>
            <a:r>
              <a:rPr lang="fr-FR" sz="1800" dirty="0" smtClean="0"/>
              <a:t>Watt de l’éclairage : </a:t>
            </a:r>
            <a:r>
              <a:rPr lang="fr-FR" sz="1800" b="1" dirty="0" smtClean="0"/>
              <a:t>10Watt pour l’avant et 3Watt à l’arrière pour être vue de jour</a:t>
            </a:r>
            <a:endParaRPr lang="fr-FR" sz="1800" b="1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1800" dirty="0" smtClean="0"/>
              <a:t>Optique </a:t>
            </a:r>
            <a:r>
              <a:rPr lang="fr-FR" sz="1800" dirty="0"/>
              <a:t>lux </a:t>
            </a:r>
            <a:r>
              <a:rPr lang="fr-FR" sz="1800" dirty="0" smtClean="0"/>
              <a:t>pour concentrer l’éclairage vers une direction, avec coupure de faisceau ; anti-</a:t>
            </a:r>
            <a:r>
              <a:rPr lang="fr-FR" sz="1800" dirty="0"/>
              <a:t>é</a:t>
            </a:r>
            <a:r>
              <a:rPr lang="fr-FR" sz="1800" dirty="0" smtClean="0"/>
              <a:t>blouissement</a:t>
            </a:r>
            <a:endParaRPr lang="fr-FR" sz="18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1800" dirty="0" smtClean="0"/>
              <a:t>Mesure Demi-Angle :  </a:t>
            </a:r>
            <a:r>
              <a:rPr lang="fr-FR" sz="1800" b="1" dirty="0" smtClean="0"/>
              <a:t>5° amplement suffisant</a:t>
            </a:r>
            <a:endParaRPr lang="fr-FR" sz="1800" b="1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1800" dirty="0" smtClean="0"/>
              <a:t>Autonomie : </a:t>
            </a:r>
            <a:r>
              <a:rPr lang="fr-FR" sz="1800" b="1" dirty="0" smtClean="0"/>
              <a:t>2h à 10h</a:t>
            </a:r>
            <a:endParaRPr lang="fr-FR" sz="1800" b="1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1800" dirty="0" smtClean="0"/>
              <a:t>Prix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1800" dirty="0" smtClean="0"/>
              <a:t>Réverbération passive (gilet jaune, catadioptre</a:t>
            </a:r>
          </a:p>
          <a:p>
            <a:pPr algn="just"/>
            <a:r>
              <a:rPr lang="fr-FR" sz="1800" dirty="0" smtClean="0"/>
              <a:t>Stickers ) : </a:t>
            </a:r>
            <a:r>
              <a:rPr lang="fr-FR" sz="1800" b="1" dirty="0" smtClean="0"/>
              <a:t>réfléchit 1/100 de l’éclairage reçu</a:t>
            </a:r>
          </a:p>
          <a:p>
            <a:pPr algn="just"/>
            <a:endParaRPr lang="fr-FR" sz="1800" b="1" dirty="0" smtClean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1800" dirty="0" smtClean="0"/>
              <a:t>Normes  : </a:t>
            </a:r>
            <a:r>
              <a:rPr lang="fr-FR" sz="1800" b="1" dirty="0" err="1" smtClean="0"/>
              <a:t>vehicule</a:t>
            </a:r>
            <a:r>
              <a:rPr lang="fr-FR" sz="1800" b="1" dirty="0" smtClean="0"/>
              <a:t> </a:t>
            </a:r>
            <a:r>
              <a:rPr lang="fr-FR" sz="1800" b="1" dirty="0"/>
              <a:t>ECER112 </a:t>
            </a:r>
            <a:r>
              <a:rPr lang="fr-FR" sz="1800" b="1" dirty="0" smtClean="0"/>
              <a:t>avant et </a:t>
            </a:r>
            <a:r>
              <a:rPr lang="fr-FR" dirty="0"/>
              <a:t>ECER07 </a:t>
            </a:r>
            <a:r>
              <a:rPr lang="fr-FR" dirty="0" err="1" smtClean="0"/>
              <a:t>arriere</a:t>
            </a:r>
            <a:r>
              <a:rPr lang="fr-FR" dirty="0" smtClean="0"/>
              <a:t>        </a:t>
            </a:r>
            <a:r>
              <a:rPr lang="fr-FR" sz="1800" b="1" dirty="0" smtClean="0"/>
              <a:t>et </a:t>
            </a:r>
            <a:r>
              <a:rPr lang="fr-FR" sz="1800" b="1" dirty="0"/>
              <a:t>allemande </a:t>
            </a:r>
            <a:r>
              <a:rPr lang="fr-FR" sz="1800" b="1" dirty="0" err="1" smtClean="0"/>
              <a:t>velo</a:t>
            </a:r>
            <a:r>
              <a:rPr lang="fr-FR" sz="1800" b="1" dirty="0" smtClean="0"/>
              <a:t> STVZO</a:t>
            </a:r>
          </a:p>
          <a:p>
            <a:pPr algn="just"/>
            <a:r>
              <a:rPr lang="fr-FR" sz="1800" b="1"/>
              <a:t>https://de.wikipedia.org/wiki/Stra%C3%9Fenverkehrs-Zulassungs-Ordnung</a:t>
            </a:r>
            <a:endParaRPr lang="fr-FR" sz="1800" b="1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800" dirty="0"/>
          </a:p>
        </p:txBody>
      </p:sp>
      <p:pic>
        <p:nvPicPr>
          <p:cNvPr id="8" name="Image 7" descr="Une image contenant capture d’écran, mur, intérieur, toilettes&#10;&#10;Description générée automatiquement">
            <a:extLst>
              <a:ext uri="{FF2B5EF4-FFF2-40B4-BE49-F238E27FC236}">
                <a16:creationId xmlns:a16="http://schemas.microsoft.com/office/drawing/2014/main" id="{C40FDD92-CF6B-D33E-7087-B6B6F6E63E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5343" y="3205904"/>
            <a:ext cx="5280660" cy="2385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990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2FD418A-BC23-0F35-1E73-266987B9BCE0}"/>
              </a:ext>
            </a:extLst>
          </p:cNvPr>
          <p:cNvSpPr/>
          <p:nvPr/>
        </p:nvSpPr>
        <p:spPr>
          <a:xfrm>
            <a:off x="0" y="0"/>
            <a:ext cx="1455174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9B9AD59-02B9-29CE-EDA2-8CBDDF9CB3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955" y="76128"/>
            <a:ext cx="1297858" cy="1297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 5" descr="Une image contenant Graphique, Police, logo, symbole&#10;&#10;Description générée automatiquement">
            <a:extLst>
              <a:ext uri="{FF2B5EF4-FFF2-40B4-BE49-F238E27FC236}">
                <a16:creationId xmlns:a16="http://schemas.microsoft.com/office/drawing/2014/main" id="{58D93F3F-3F50-92CF-2A81-5064DD2E302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5474075" y="307603"/>
            <a:ext cx="1297858" cy="77600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E4275DA9-5E96-5A51-4EF2-6C1DA789E7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572" y="222327"/>
            <a:ext cx="1005460" cy="10054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ous-titre 8">
            <a:extLst>
              <a:ext uri="{FF2B5EF4-FFF2-40B4-BE49-F238E27FC236}">
                <a16:creationId xmlns:a16="http://schemas.microsoft.com/office/drawing/2014/main" id="{ECE76F54-9FA3-5687-1A1B-7FCFFF37CF09}"/>
              </a:ext>
            </a:extLst>
          </p:cNvPr>
          <p:cNvSpPr txBox="1">
            <a:spLocks/>
          </p:cNvSpPr>
          <p:nvPr/>
        </p:nvSpPr>
        <p:spPr>
          <a:xfrm>
            <a:off x="1796278" y="1560619"/>
            <a:ext cx="9835945" cy="10704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800" b="1" dirty="0" smtClean="0"/>
              <a:t>L’</a:t>
            </a:r>
            <a:r>
              <a:rPr lang="fr-FR" sz="1800" b="1" dirty="0" err="1" smtClean="0"/>
              <a:t>eclairage</a:t>
            </a:r>
            <a:r>
              <a:rPr lang="fr-FR" sz="1800" b="1" dirty="0" smtClean="0"/>
              <a:t> en lux mesuré avec </a:t>
            </a:r>
            <a:r>
              <a:rPr lang="fr-FR" sz="1800" b="1" dirty="0" err="1" smtClean="0"/>
              <a:t>luxmetre</a:t>
            </a:r>
            <a:r>
              <a:rPr lang="fr-FR" sz="1800" b="1" dirty="0" smtClean="0"/>
              <a:t>  </a:t>
            </a:r>
          </a:p>
          <a:p>
            <a:pPr algn="l"/>
            <a:r>
              <a:rPr lang="fr-FR" sz="2800" b="1" dirty="0" smtClean="0"/>
              <a:t>Lux = lumen/surface</a:t>
            </a:r>
          </a:p>
          <a:p>
            <a:pPr algn="l"/>
            <a:endParaRPr lang="fr-FR" sz="1800" b="1" dirty="0"/>
          </a:p>
          <a:p>
            <a:pPr algn="l"/>
            <a:r>
              <a:rPr lang="fr-FR" sz="2800" b="1" dirty="0" smtClean="0"/>
              <a:t>Lux vs distance = lux à 1m  / distance</a:t>
            </a:r>
            <a:r>
              <a:rPr lang="fr-FR" sz="2800" b="1" baseline="30000" dirty="0" smtClean="0"/>
              <a:t>2</a:t>
            </a:r>
            <a:endParaRPr lang="fr-FR" sz="2800" dirty="0"/>
          </a:p>
          <a:p>
            <a:pPr algn="just"/>
            <a:r>
              <a:rPr lang="fr-FR" sz="1800" dirty="0" smtClean="0"/>
              <a:t> </a:t>
            </a:r>
            <a:endParaRPr lang="fr-FR" sz="1800" dirty="0"/>
          </a:p>
          <a:p>
            <a:pPr algn="just"/>
            <a:endParaRPr lang="fr-FR" sz="1800" dirty="0"/>
          </a:p>
          <a:p>
            <a:pPr algn="just"/>
            <a:r>
              <a:rPr lang="fr-FR" sz="1800" dirty="0" smtClean="0"/>
              <a:t> </a:t>
            </a:r>
            <a:endParaRPr lang="fr-FR" sz="1800" dirty="0"/>
          </a:p>
        </p:txBody>
      </p:sp>
      <p:pic>
        <p:nvPicPr>
          <p:cNvPr id="8" name="Image 7" descr="Une image contenant capture d’écran, mur, intérieur, toilettes&#10;&#10;Description générée automatiquement">
            <a:extLst>
              <a:ext uri="{FF2B5EF4-FFF2-40B4-BE49-F238E27FC236}">
                <a16:creationId xmlns:a16="http://schemas.microsoft.com/office/drawing/2014/main" id="{E0B2A43D-58C9-AE9B-1ED0-08A5D5F0F1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49398" y="4794413"/>
            <a:ext cx="4806885" cy="2171653"/>
          </a:xfrm>
          <a:prstGeom prst="rect">
            <a:avLst/>
          </a:prstGeom>
        </p:spPr>
      </p:pic>
      <p:pic>
        <p:nvPicPr>
          <p:cNvPr id="12" name="Image 11" descr="Une image contenant mur, intérieur, capture d’écran, léger&#10;&#10;Description générée automatiquement">
            <a:extLst>
              <a:ext uri="{FF2B5EF4-FFF2-40B4-BE49-F238E27FC236}">
                <a16:creationId xmlns:a16="http://schemas.microsoft.com/office/drawing/2014/main" id="{71050330-2533-2A54-AEE9-1334C56885D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25338" y="4794413"/>
            <a:ext cx="4806885" cy="2171654"/>
          </a:xfrm>
          <a:prstGeom prst="rect">
            <a:avLst/>
          </a:prstGeom>
        </p:spPr>
      </p:pic>
      <p:pic>
        <p:nvPicPr>
          <p:cNvPr id="1026" name="Picture 2" descr="Luxmètre LED et mesure classique 200 000 lux - CHAUVIN ARNOUX - P01654110 -  CA1110 - Distrimesur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801" y="185761"/>
            <a:ext cx="2718943" cy="2718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ZoneTexte 12"/>
          <p:cNvSpPr txBox="1"/>
          <p:nvPr/>
        </p:nvSpPr>
        <p:spPr>
          <a:xfrm>
            <a:off x="6771933" y="3895344"/>
            <a:ext cx="4860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dirty="0"/>
              <a:t>Mesures de l’éclairage en fonction du rayon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1622695" y="3831336"/>
            <a:ext cx="48602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dirty="0"/>
              <a:t>Mesures de l’éclairage en fonction de la distance </a:t>
            </a:r>
          </a:p>
          <a:p>
            <a:pPr algn="just"/>
            <a:endParaRPr lang="fr-FR" dirty="0"/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4982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71717" y="493776"/>
            <a:ext cx="4860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dirty="0" smtClean="0"/>
              <a:t>optique éclairage </a:t>
            </a:r>
            <a:r>
              <a:rPr lang="fr-FR" dirty="0"/>
              <a:t>en fonction </a:t>
            </a:r>
            <a:r>
              <a:rPr lang="fr-FR" dirty="0" smtClean="0"/>
              <a:t>de la </a:t>
            </a:r>
            <a:endParaRPr lang="fr-FR" dirty="0"/>
          </a:p>
        </p:txBody>
      </p:sp>
      <p:pic>
        <p:nvPicPr>
          <p:cNvPr id="1026" name="Picture 2" descr="l2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091" y="594946"/>
            <a:ext cx="6286500" cy="413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0848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7353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3085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2FD418A-BC23-0F35-1E73-266987B9BCE0}"/>
              </a:ext>
            </a:extLst>
          </p:cNvPr>
          <p:cNvSpPr/>
          <p:nvPr/>
        </p:nvSpPr>
        <p:spPr>
          <a:xfrm>
            <a:off x="0" y="0"/>
            <a:ext cx="1455174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9B9AD59-02B9-29CE-EDA2-8CBDDF9CB3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955" y="76128"/>
            <a:ext cx="1297858" cy="1297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 5" descr="Une image contenant Graphique, Police, logo, symbole&#10;&#10;Description générée automatiquement">
            <a:extLst>
              <a:ext uri="{FF2B5EF4-FFF2-40B4-BE49-F238E27FC236}">
                <a16:creationId xmlns:a16="http://schemas.microsoft.com/office/drawing/2014/main" id="{58D93F3F-3F50-92CF-2A81-5064DD2E302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5854095" y="415813"/>
            <a:ext cx="1297858" cy="77600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E4275DA9-5E96-5A51-4EF2-6C1DA789E7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5495" y="231535"/>
            <a:ext cx="1005460" cy="100546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ous-titre 8">
            <a:extLst>
              <a:ext uri="{FF2B5EF4-FFF2-40B4-BE49-F238E27FC236}">
                <a16:creationId xmlns:a16="http://schemas.microsoft.com/office/drawing/2014/main" id="{C8BE5502-CAE0-4F39-7F59-920A4E52C4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51588" y="2338656"/>
            <a:ext cx="9144000" cy="481782"/>
          </a:xfrm>
        </p:spPr>
        <p:txBody>
          <a:bodyPr>
            <a:normAutofit/>
          </a:bodyPr>
          <a:lstStyle/>
          <a:p>
            <a:r>
              <a:rPr lang="fr-FR" sz="2000" dirty="0"/>
              <a:t>Cahier des charges : </a:t>
            </a:r>
          </a:p>
        </p:txBody>
      </p:sp>
      <p:sp>
        <p:nvSpPr>
          <p:cNvPr id="3" name="Sous-titre 8">
            <a:extLst>
              <a:ext uri="{FF2B5EF4-FFF2-40B4-BE49-F238E27FC236}">
                <a16:creationId xmlns:a16="http://schemas.microsoft.com/office/drawing/2014/main" id="{ECE76F54-9FA3-5687-1A1B-7FCFFF37CF09}"/>
              </a:ext>
            </a:extLst>
          </p:cNvPr>
          <p:cNvSpPr txBox="1">
            <a:spLocks/>
          </p:cNvSpPr>
          <p:nvPr/>
        </p:nvSpPr>
        <p:spPr>
          <a:xfrm>
            <a:off x="7727383" y="3003418"/>
            <a:ext cx="3353572" cy="10704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b="1" dirty="0"/>
              <a:t>Site web et publication des éclairages </a:t>
            </a:r>
            <a:r>
              <a:rPr lang="fr-FR" sz="1800" dirty="0"/>
              <a:t>:</a:t>
            </a:r>
          </a:p>
          <a:p>
            <a:endParaRPr lang="fr-FR" sz="18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1800" dirty="0"/>
              <a:t>Visualisations des éclairages : Prix, Année, Type, Note et Référence</a:t>
            </a:r>
          </a:p>
          <a:p>
            <a:pPr algn="just"/>
            <a:endParaRPr lang="fr-FR" sz="18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1800" dirty="0"/>
              <a:t>Fiches éclairages </a:t>
            </a:r>
          </a:p>
          <a:p>
            <a:pPr algn="just"/>
            <a:endParaRPr lang="fr-FR" sz="18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sz="1800" dirty="0"/>
              <a:t>Base de données </a:t>
            </a:r>
            <a:r>
              <a:rPr lang="fr-FR" sz="1800" dirty="0" err="1"/>
              <a:t>Firebase</a:t>
            </a:r>
            <a:r>
              <a:rPr lang="fr-FR" sz="1800" dirty="0"/>
              <a:t> </a:t>
            </a:r>
          </a:p>
        </p:txBody>
      </p:sp>
      <p:pic>
        <p:nvPicPr>
          <p:cNvPr id="10" name="Image 9" descr="Une image contenant texte, capture d’écran, Page web, Site web&#10;&#10;Description générée automatiquement">
            <a:extLst>
              <a:ext uri="{FF2B5EF4-FFF2-40B4-BE49-F238E27FC236}">
                <a16:creationId xmlns:a16="http://schemas.microsoft.com/office/drawing/2014/main" id="{D694D9F3-7537-8BCE-4BE2-1D17A7305E0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588" y="2805784"/>
            <a:ext cx="4804305" cy="4052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808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4E313E-BE67-2423-0D1F-0D464D8667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6955" y="1190775"/>
            <a:ext cx="9350477" cy="854434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II/ Thème du Stage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2FD418A-BC23-0F35-1E73-266987B9BCE0}"/>
              </a:ext>
            </a:extLst>
          </p:cNvPr>
          <p:cNvSpPr/>
          <p:nvPr/>
        </p:nvSpPr>
        <p:spPr>
          <a:xfrm>
            <a:off x="0" y="0"/>
            <a:ext cx="1455174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9B9AD59-02B9-29CE-EDA2-8CBDDF9CB3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955" y="76128"/>
            <a:ext cx="1297858" cy="1297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 5" descr="Une image contenant Graphique, Police, logo, symbole&#10;&#10;Description générée automatiquement">
            <a:extLst>
              <a:ext uri="{FF2B5EF4-FFF2-40B4-BE49-F238E27FC236}">
                <a16:creationId xmlns:a16="http://schemas.microsoft.com/office/drawing/2014/main" id="{58D93F3F-3F50-92CF-2A81-5064DD2E302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5854095" y="415813"/>
            <a:ext cx="1297858" cy="77600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E4275DA9-5E96-5A51-4EF2-6C1DA789E7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5495" y="231535"/>
            <a:ext cx="1005460" cy="100546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ous-titre 8">
            <a:extLst>
              <a:ext uri="{FF2B5EF4-FFF2-40B4-BE49-F238E27FC236}">
                <a16:creationId xmlns:a16="http://schemas.microsoft.com/office/drawing/2014/main" id="{C8BE5502-CAE0-4F39-7F59-920A4E52C4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3432" y="1966782"/>
            <a:ext cx="9144000" cy="481782"/>
          </a:xfrm>
        </p:spPr>
        <p:txBody>
          <a:bodyPr>
            <a:normAutofit/>
          </a:bodyPr>
          <a:lstStyle/>
          <a:p>
            <a:r>
              <a:rPr lang="fr-FR" sz="2000" dirty="0"/>
              <a:t>Atteinte des objectifs : </a:t>
            </a:r>
          </a:p>
        </p:txBody>
      </p:sp>
      <p:pic>
        <p:nvPicPr>
          <p:cNvPr id="10" name="Image 9" descr="Une image contenant texte, capture d’écran, nombre, Parallèle&#10;&#10;Description générée automatiquement">
            <a:extLst>
              <a:ext uri="{FF2B5EF4-FFF2-40B4-BE49-F238E27FC236}">
                <a16:creationId xmlns:a16="http://schemas.microsoft.com/office/drawing/2014/main" id="{8E02D6FB-567C-C51A-DA38-C031E09A331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484" y="2262817"/>
            <a:ext cx="11047895" cy="4595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53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2FD418A-BC23-0F35-1E73-266987B9BCE0}"/>
              </a:ext>
            </a:extLst>
          </p:cNvPr>
          <p:cNvSpPr/>
          <p:nvPr/>
        </p:nvSpPr>
        <p:spPr>
          <a:xfrm>
            <a:off x="0" y="0"/>
            <a:ext cx="1455174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9B9AD59-02B9-29CE-EDA2-8CBDDF9CB3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955" y="76128"/>
            <a:ext cx="1297858" cy="1297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 5" descr="Une image contenant Graphique, Police, logo, symbole&#10;&#10;Description générée automatiquement">
            <a:extLst>
              <a:ext uri="{FF2B5EF4-FFF2-40B4-BE49-F238E27FC236}">
                <a16:creationId xmlns:a16="http://schemas.microsoft.com/office/drawing/2014/main" id="{58D93F3F-3F50-92CF-2A81-5064DD2E302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5854095" y="415813"/>
            <a:ext cx="1297858" cy="77600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E4275DA9-5E96-5A51-4EF2-6C1DA789E7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5495" y="231535"/>
            <a:ext cx="1005460" cy="100546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ous-titre 8">
            <a:extLst>
              <a:ext uri="{FF2B5EF4-FFF2-40B4-BE49-F238E27FC236}">
                <a16:creationId xmlns:a16="http://schemas.microsoft.com/office/drawing/2014/main" id="{C8BE5502-CAE0-4F39-7F59-920A4E52C4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3432" y="1966782"/>
            <a:ext cx="9144000" cy="481782"/>
          </a:xfrm>
        </p:spPr>
        <p:txBody>
          <a:bodyPr>
            <a:normAutofit/>
          </a:bodyPr>
          <a:lstStyle/>
          <a:p>
            <a:r>
              <a:rPr lang="fr-FR" sz="2000" dirty="0"/>
              <a:t>Atteinte des objectifs : </a:t>
            </a:r>
          </a:p>
        </p:txBody>
      </p:sp>
      <p:pic>
        <p:nvPicPr>
          <p:cNvPr id="3" name="Image 2" descr="Une image contenant texte, capture d’écran, Caractère coloré, Parallèle&#10;&#10;Description générée automatiquement">
            <a:extLst>
              <a:ext uri="{FF2B5EF4-FFF2-40B4-BE49-F238E27FC236}">
                <a16:creationId xmlns:a16="http://schemas.microsoft.com/office/drawing/2014/main" id="{7CBB9B0F-589E-C32F-F06B-F5B4E8EBFB5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7" y="2820173"/>
            <a:ext cx="12136934" cy="3585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33979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205</Words>
  <Application>Microsoft Office PowerPoint</Application>
  <PresentationFormat>Grand écran</PresentationFormat>
  <Paragraphs>45</Paragraphs>
  <Slides>11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Wingdings</vt:lpstr>
      <vt:lpstr>Thème Office</vt:lpstr>
      <vt:lpstr>Eclairage velo voir et être vu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II/ Thème du Stage  </vt:lpstr>
      <vt:lpstr>Présentation PowerPoint</vt:lpstr>
      <vt:lpstr>II/ Thème du Stage  </vt:lpstr>
      <vt:lpstr>II/ Thème du Stage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Soutenance Stage</dc:title>
  <dc:creator>Valentin CAILLE</dc:creator>
  <cp:lastModifiedBy>geii</cp:lastModifiedBy>
  <cp:revision>44</cp:revision>
  <dcterms:created xsi:type="dcterms:W3CDTF">2023-06-20T07:26:51Z</dcterms:created>
  <dcterms:modified xsi:type="dcterms:W3CDTF">2024-05-13T07:58:01Z</dcterms:modified>
</cp:coreProperties>
</file>