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8" r:id="rId3"/>
    <p:sldId id="302" r:id="rId4"/>
    <p:sldId id="300" r:id="rId5"/>
    <p:sldId id="303" r:id="rId6"/>
    <p:sldId id="296" r:id="rId7"/>
    <p:sldId id="257" r:id="rId8"/>
    <p:sldId id="275" r:id="rId9"/>
    <p:sldId id="274" r:id="rId10"/>
    <p:sldId id="304" r:id="rId11"/>
    <p:sldId id="265" r:id="rId12"/>
    <p:sldId id="282" r:id="rId13"/>
    <p:sldId id="283" r:id="rId14"/>
    <p:sldId id="271" r:id="rId15"/>
    <p:sldId id="261" r:id="rId16"/>
    <p:sldId id="266" r:id="rId17"/>
    <p:sldId id="277" r:id="rId18"/>
    <p:sldId id="287" r:id="rId19"/>
    <p:sldId id="291" r:id="rId20"/>
    <p:sldId id="289" r:id="rId21"/>
    <p:sldId id="290" r:id="rId22"/>
    <p:sldId id="292" r:id="rId23"/>
    <p:sldId id="293" r:id="rId24"/>
    <p:sldId id="294" r:id="rId25"/>
    <p:sldId id="263" r:id="rId26"/>
    <p:sldId id="295" r:id="rId27"/>
    <p:sldId id="286" r:id="rId28"/>
    <p:sldId id="285" r:id="rId29"/>
    <p:sldId id="284" r:id="rId30"/>
    <p:sldId id="280" r:id="rId31"/>
    <p:sldId id="297" r:id="rId32"/>
    <p:sldId id="298" r:id="rId33"/>
    <p:sldId id="299" r:id="rId3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BB54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5" autoAdjust="0"/>
    <p:restoredTop sz="92132" autoAdjust="0"/>
  </p:normalViewPr>
  <p:slideViewPr>
    <p:cSldViewPr>
      <p:cViewPr varScale="1">
        <p:scale>
          <a:sx n="106" d="100"/>
          <a:sy n="106" d="100"/>
        </p:scale>
        <p:origin x="148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5BB2E8-B91F-4F52-8710-16CEB3F24E1F}" type="datetimeFigureOut">
              <a:rPr lang="en-US"/>
              <a:pPr>
                <a:defRPr/>
              </a:pPr>
              <a:t>5/15/2024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3C40E8-C706-45AA-B27C-CAAF8044867B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00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5D3C3C-C35D-4CFE-8843-365655B3880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6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25054F-5D65-4406-B7FB-8C12C6AC2C6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254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F57D1-DABD-4E41-99FB-179CD44712A8}" type="datetime1">
              <a:rPr lang="fr-FR"/>
              <a:pPr>
                <a:defRPr/>
              </a:pPr>
              <a:t>15/05/2024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3AC4-3BE2-4A49-AAC7-E6413BC7CA8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98C8-7DCD-4447-A6DE-71F186A3E13C}" type="datetime1">
              <a:rPr lang="fr-FR"/>
              <a:pPr>
                <a:defRPr/>
              </a:pPr>
              <a:t>15/05/2024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9E5A4-B55E-430A-9E2C-7ABDAD4E093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0E08C-69C5-401E-BC11-0E5450C7F498}" type="datetime1">
              <a:rPr lang="fr-FR"/>
              <a:pPr>
                <a:defRPr/>
              </a:pPr>
              <a:t>15/05/2024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C66CC-E607-4071-BD43-24A24DBC6B0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15969-27E6-42F4-9025-E0D4BD8BF1A2}" type="datetime1">
              <a:rPr lang="fr-FR"/>
              <a:pPr>
                <a:defRPr/>
              </a:pPr>
              <a:t>15/05/2024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16DBD-A16A-46A5-9A47-C9745633FFA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84249-573F-41D7-B0D8-BB9DC65F62E3}" type="datetime1">
              <a:rPr lang="fr-FR"/>
              <a:pPr>
                <a:defRPr/>
              </a:pPr>
              <a:t>15/05/2024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47E3-9645-4EA3-A3C4-B9CFB9CD308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F0925-1586-43D7-9AC2-5DE55A29E1A0}" type="datetime1">
              <a:rPr lang="fr-FR"/>
              <a:pPr>
                <a:defRPr/>
              </a:pPr>
              <a:t>15/05/2024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F2AB7-03D6-42FF-83DD-FA9700B0D2C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DFDDF-7398-4FE6-8F79-CD4A5A72A6BB}" type="datetime1">
              <a:rPr lang="fr-FR"/>
              <a:pPr>
                <a:defRPr/>
              </a:pPr>
              <a:t>15/05/2024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10C82-97A4-431E-90FF-D841B656DFF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9119-099C-4CAB-8515-4C62C2599121}" type="datetime1">
              <a:rPr lang="fr-FR"/>
              <a:pPr>
                <a:defRPr/>
              </a:pPr>
              <a:t>15/05/2024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73C6A-7068-464D-9F48-DCF49DD7EEE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2BF26-08CC-4F3E-AD7A-4CF381E00052}" type="datetime1">
              <a:rPr lang="fr-FR"/>
              <a:pPr>
                <a:defRPr/>
              </a:pPr>
              <a:t>15/05/2024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F3D78-21D0-4C7F-9643-08B6160B94E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65751-8886-41C9-A910-1BF9E9BE858C}" type="datetime1">
              <a:rPr lang="fr-FR"/>
              <a:pPr>
                <a:defRPr/>
              </a:pPr>
              <a:t>15/05/2024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ED1C0-E8F8-475C-80B1-15B7D59F12D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3AED0-7885-4493-B74A-4243EB7509FF}" type="datetime1">
              <a:rPr lang="fr-FR"/>
              <a:pPr>
                <a:defRPr/>
              </a:pPr>
              <a:t>15/05/2024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1542F-9B06-444A-8BF3-B64875B87B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6A5E55-428D-4547-A085-B036F804F746}" type="datetime1">
              <a:rPr lang="fr-FR"/>
              <a:pPr>
                <a:defRPr/>
              </a:pPr>
              <a:t>15/05/2024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67DD36-7F9C-4214-9CF2-364DED89421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chier-pdf.fr/2017/03/18/limitation-thermique-et-parametrage-controler-vehicule-elec/" TargetMode="External"/><Relationship Id="rId7" Type="http://schemas.openxmlformats.org/officeDocument/2006/relationships/hyperlink" Target="http://www.fichier-pdf.fr/2016/12/19/velo-electrique-solaire-suntrip-bilan-tech-2015/" TargetMode="External"/><Relationship Id="rId2" Type="http://schemas.openxmlformats.org/officeDocument/2006/relationships/hyperlink" Target="http://www.wseas.org/multimedia/journals/environment/2017/a045815-367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ee.asso.fr/node/17145" TargetMode="External"/><Relationship Id="rId5" Type="http://schemas.openxmlformats.org/officeDocument/2006/relationships/hyperlink" Target="https://www.see.asso.fr/node/17144" TargetMode="External"/><Relationship Id="rId4" Type="http://schemas.openxmlformats.org/officeDocument/2006/relationships/hyperlink" Target="http://www.fichier-pdf.fr/2016/11/30/optimisation-strategy-pilotages-vehicle-electric-energy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chier-pdf.fr/2016/12/02/r3ei-etat-de-sante-des-batteries-lithium-velo-elec/" TargetMode="External"/><Relationship Id="rId2" Type="http://schemas.openxmlformats.org/officeDocument/2006/relationships/hyperlink" Target="http://www.wseas.org/multimedia/journals/education/2016/a065810-178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seas.org/multimedia/journals/education/2015/a225810-158.pdf" TargetMode="External"/><Relationship Id="rId5" Type="http://schemas.openxmlformats.org/officeDocument/2006/relationships/hyperlink" Target="http://www.fichier-pdf.fr/2015/11/20/vehicule-electrique-a-faible-consommation-eco-marathon/" TargetMode="External"/><Relationship Id="rId4" Type="http://schemas.openxmlformats.org/officeDocument/2006/relationships/hyperlink" Target="http://www.fichier-pdf.fr/2016/09/30/etude-pneu-de-velo-faible-consommation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chier-pdf.fr/2014/10/20/vehicule-faible-consomation-energetique-cetsis-2014/" TargetMode="External"/><Relationship Id="rId2" Type="http://schemas.openxmlformats.org/officeDocument/2006/relationships/hyperlink" Target="http://www.fichier-pdf.fr/2014/10/12/vehicule-faible-consomation-cycle-motorise-elec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utenligne.net/ressources/realiser-son-velo-electrique-en-32-questions.html" TargetMode="External"/><Relationship Id="rId5" Type="http://schemas.openxmlformats.org/officeDocument/2006/relationships/hyperlink" Target="https://hal.archives-ouvertes.fr/SGE2014/hal-01065432/file/SGE2014_Vehicule_faible_conso_eco_marathon.pdf" TargetMode="External"/><Relationship Id="rId4" Type="http://schemas.openxmlformats.org/officeDocument/2006/relationships/hyperlink" Target="http://www.wseas.org/multimedia/journals/education/2014/a125710-121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5" descr="P1030223.JPG"/>
          <p:cNvPicPr>
            <a:picLocks noChangeAspect="1"/>
          </p:cNvPicPr>
          <p:nvPr/>
        </p:nvPicPr>
        <p:blipFill>
          <a:blip r:embed="rId2" cstate="print"/>
          <a:srcRect t="9052" b="10101"/>
          <a:stretch>
            <a:fillRect/>
          </a:stretch>
        </p:blipFill>
        <p:spPr bwMode="auto">
          <a:xfrm>
            <a:off x="0" y="1312863"/>
            <a:ext cx="9144000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2"/>
          <p:cNvSpPr txBox="1">
            <a:spLocks noChangeArrowheads="1"/>
          </p:cNvSpPr>
          <p:nvPr/>
        </p:nvSpPr>
        <p:spPr bwMode="auto">
          <a:xfrm>
            <a:off x="324669" y="122975"/>
            <a:ext cx="8784976" cy="165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fr-FR" sz="4000" dirty="0" err="1">
                <a:solidFill>
                  <a:srgbClr val="FF0000"/>
                </a:solidFill>
                <a:latin typeface="Arial Black" pitchFamily="34" charset="0"/>
              </a:rPr>
              <a:t>Ecomobilité</a:t>
            </a:r>
            <a:r>
              <a:rPr lang="fr-FR" sz="4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fr-FR" sz="4000" dirty="0" smtClean="0">
                <a:solidFill>
                  <a:srgbClr val="FF0000"/>
                </a:solidFill>
                <a:latin typeface="Arial Black" pitchFamily="34" charset="0"/>
              </a:rPr>
              <a:t>Électrique</a:t>
            </a:r>
          </a:p>
          <a:p>
            <a:pPr algn="ctr">
              <a:spcAft>
                <a:spcPts val="1000"/>
              </a:spcAft>
            </a:pPr>
            <a:r>
              <a:rPr lang="fr-FR" sz="4000" dirty="0" err="1" smtClean="0">
                <a:solidFill>
                  <a:srgbClr val="FF0000"/>
                </a:solidFill>
                <a:latin typeface="Arial Black" pitchFamily="34" charset="0"/>
              </a:rPr>
              <a:t>Vehicule</a:t>
            </a:r>
            <a:r>
              <a:rPr lang="fr-FR" sz="4000" dirty="0" smtClean="0">
                <a:solidFill>
                  <a:srgbClr val="FF0000"/>
                </a:solidFill>
                <a:latin typeface="Arial Black" pitchFamily="34" charset="0"/>
              </a:rPr>
              <a:t> faible consommation</a:t>
            </a:r>
            <a:endParaRPr lang="fr-FR" sz="4000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1AC56-0CE7-4462-8A94-2435F7BF8D59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pic>
        <p:nvPicPr>
          <p:cNvPr id="7" name="Image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6915"/>
            <a:ext cx="2034201" cy="1728192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2629" y="1268760"/>
            <a:ext cx="1551371" cy="151216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784976" cy="1222306"/>
          </a:xfrm>
        </p:spPr>
        <p:txBody>
          <a:bodyPr/>
          <a:lstStyle/>
          <a:p>
            <a:pPr algn="l"/>
            <a:r>
              <a:rPr lang="fr-FR" sz="3600" dirty="0">
                <a:latin typeface="Arial Black" pitchFamily="34" charset="0"/>
              </a:rPr>
              <a:t>Quelle est la puissance humaine </a:t>
            </a:r>
            <a:r>
              <a:rPr lang="fr-FR" sz="3600" dirty="0" smtClean="0">
                <a:latin typeface="Arial Black" pitchFamily="34" charset="0"/>
              </a:rPr>
              <a:t>?</a:t>
            </a:r>
            <a:r>
              <a:rPr lang="fr-FR" dirty="0" smtClean="0">
                <a:solidFill>
                  <a:srgbClr val="92D050"/>
                </a:solidFill>
                <a:latin typeface="Arial Black" pitchFamily="34" charset="0"/>
              </a:rPr>
              <a:t/>
            </a:r>
            <a:br>
              <a:rPr lang="fr-FR" dirty="0" smtClean="0">
                <a:solidFill>
                  <a:srgbClr val="92D050"/>
                </a:solidFill>
                <a:latin typeface="Arial Black" pitchFamily="34" charset="0"/>
              </a:rPr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3AC4-3BE2-4A49-AAC7-E6413BC7CA8C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95536" y="1343260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dirty="0">
                <a:solidFill>
                  <a:srgbClr val="92D050"/>
                </a:solidFill>
                <a:latin typeface="Arial Black" pitchFamily="34" charset="0"/>
                <a:sym typeface="Symbol" panose="05050102010706020507" pitchFamily="18" charset="2"/>
              </a:rPr>
              <a:t></a:t>
            </a:r>
            <a:r>
              <a:rPr lang="fr-FR" sz="4800" dirty="0">
                <a:solidFill>
                  <a:srgbClr val="92D050"/>
                </a:solidFill>
                <a:latin typeface="Arial Black" pitchFamily="34" charset="0"/>
              </a:rPr>
              <a:t>100Watt</a:t>
            </a:r>
            <a:endParaRPr lang="fr-FR" sz="4800" dirty="0"/>
          </a:p>
        </p:txBody>
      </p:sp>
      <p:sp>
        <p:nvSpPr>
          <p:cNvPr id="6" name="Rectangle 5"/>
          <p:cNvSpPr/>
          <p:nvPr/>
        </p:nvSpPr>
        <p:spPr>
          <a:xfrm>
            <a:off x="512742" y="5526475"/>
            <a:ext cx="78838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dirty="0" smtClean="0">
                <a:solidFill>
                  <a:srgbClr val="FF0000"/>
                </a:solidFill>
                <a:latin typeface="Arial Black" pitchFamily="34" charset="0"/>
              </a:rPr>
              <a:t>puissance est proportionnelle 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  <a:latin typeface="Arial Black" pitchFamily="34" charset="0"/>
              </a:rPr>
              <a:t>à la masse musculaire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3594801"/>
            <a:ext cx="49872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92D050"/>
                </a:solidFill>
                <a:latin typeface="Arial Black" pitchFamily="34" charset="0"/>
              </a:rPr>
              <a:t>75kg*9,8*1m/s=</a:t>
            </a:r>
            <a:r>
              <a:rPr lang="fr-FR" sz="4400" dirty="0" smtClean="0">
                <a:solidFill>
                  <a:srgbClr val="92D050"/>
                </a:solidFill>
                <a:latin typeface="Arial Black" pitchFamily="34" charset="0"/>
              </a:rPr>
              <a:t>736W</a:t>
            </a:r>
            <a:endParaRPr lang="fr-FR" sz="4400" dirty="0"/>
          </a:p>
        </p:txBody>
      </p:sp>
      <p:sp>
        <p:nvSpPr>
          <p:cNvPr id="8" name="Rectangle 7"/>
          <p:cNvSpPr/>
          <p:nvPr/>
        </p:nvSpPr>
        <p:spPr>
          <a:xfrm>
            <a:off x="512742" y="2971746"/>
            <a:ext cx="8782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latin typeface="Arial Black" pitchFamily="34" charset="0"/>
              </a:rPr>
              <a:t>Quelle est la puissance 1 cheval ?</a:t>
            </a:r>
            <a:endParaRPr lang="fr-FR" sz="3600" dirty="0"/>
          </a:p>
        </p:txBody>
      </p:sp>
      <p:sp>
        <p:nvSpPr>
          <p:cNvPr id="9" name="Flèche vers le bas 8"/>
          <p:cNvSpPr/>
          <p:nvPr/>
        </p:nvSpPr>
        <p:spPr>
          <a:xfrm>
            <a:off x="2274586" y="4633329"/>
            <a:ext cx="647700" cy="576263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9458" name="Picture 2" descr="upload.wikimedia.org/wikipedia/commons/thumb/1/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20274"/>
            <a:ext cx="3024336" cy="174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74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re 1"/>
          <p:cNvSpPr>
            <a:spLocks noGrp="1"/>
          </p:cNvSpPr>
          <p:nvPr>
            <p:ph type="ctrTitle"/>
          </p:nvPr>
        </p:nvSpPr>
        <p:spPr>
          <a:xfrm>
            <a:off x="755650" y="188913"/>
            <a:ext cx="7772400" cy="1295400"/>
          </a:xfrm>
        </p:spPr>
        <p:txBody>
          <a:bodyPr/>
          <a:lstStyle/>
          <a:p>
            <a:pPr eaLnBrk="1" hangingPunct="1"/>
            <a:r>
              <a:rPr lang="fr-FR" sz="3200" b="1" i="1" dirty="0" smtClean="0">
                <a:latin typeface="Arial Black" pitchFamily="34" charset="0"/>
              </a:rPr>
              <a:t>puissance en montée  </a:t>
            </a:r>
            <a:br>
              <a:rPr lang="fr-FR" sz="3200" b="1" i="1" dirty="0" smtClean="0">
                <a:latin typeface="Arial Black" pitchFamily="34" charset="0"/>
              </a:rPr>
            </a:br>
            <a:r>
              <a:rPr lang="fr-FR" sz="3200" b="1" i="1" dirty="0" smtClean="0">
                <a:latin typeface="Arial Black" pitchFamily="34" charset="0"/>
              </a:rPr>
              <a:t> </a:t>
            </a:r>
            <a:br>
              <a:rPr lang="fr-FR" sz="3200" b="1" i="1" dirty="0" smtClean="0">
                <a:latin typeface="Arial Black" pitchFamily="34" charset="0"/>
              </a:rPr>
            </a:br>
            <a:endParaRPr lang="fr-FR" sz="3200" i="1" dirty="0" smtClean="0">
              <a:latin typeface="Arial Black" pitchFamily="34" charset="0"/>
            </a:endParaRPr>
          </a:p>
        </p:txBody>
      </p:sp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E3223-E0C2-42EC-B874-EBBD1FF96596}" type="slidenum">
              <a:rPr lang="fr-FR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103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3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805576"/>
              </p:ext>
            </p:extLst>
          </p:nvPr>
        </p:nvGraphicFramePr>
        <p:xfrm>
          <a:off x="138112" y="2449513"/>
          <a:ext cx="88677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Equation" r:id="rId3" imgW="2489200" imgH="177800" progId="Equation.DSMT4">
                  <p:embed/>
                </p:oleObj>
              </mc:Choice>
              <mc:Fallback>
                <p:oleObj name="Equation" r:id="rId3" imgW="2489200" imgH="1778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" y="2449513"/>
                        <a:ext cx="886777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102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758297"/>
              </p:ext>
            </p:extLst>
          </p:nvPr>
        </p:nvGraphicFramePr>
        <p:xfrm>
          <a:off x="265905" y="941389"/>
          <a:ext cx="8335963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Equation" r:id="rId5" imgW="1904174" imgH="317362" progId="Equation.DSMT4">
                  <p:embed/>
                </p:oleObj>
              </mc:Choice>
              <mc:Fallback>
                <p:oleObj name="Equation" r:id="rId5" imgW="1904174" imgH="317362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5" y="941389"/>
                        <a:ext cx="8335963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102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587790"/>
              </p:ext>
            </p:extLst>
          </p:nvPr>
        </p:nvGraphicFramePr>
        <p:xfrm>
          <a:off x="0" y="5091113"/>
          <a:ext cx="8867775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Equation" r:id="rId7" imgW="2489200" imgH="317500" progId="Equation.DSMT4">
                  <p:embed/>
                </p:oleObj>
              </mc:Choice>
              <mc:Fallback>
                <p:oleObj name="Equation" r:id="rId7" imgW="2489200" imgH="3175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91113"/>
                        <a:ext cx="8867775" cy="1366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re 1"/>
          <p:cNvSpPr txBox="1">
            <a:spLocks/>
          </p:cNvSpPr>
          <p:nvPr/>
        </p:nvSpPr>
        <p:spPr bwMode="auto">
          <a:xfrm>
            <a:off x="755650" y="3616326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i="1" dirty="0" smtClean="0">
                <a:latin typeface="Arial Black" pitchFamily="34" charset="0"/>
              </a:rPr>
              <a:t>puissance </a:t>
            </a:r>
            <a:r>
              <a:rPr lang="fr-FR" sz="3200" b="1" i="1" dirty="0" err="1" smtClean="0">
                <a:latin typeface="Arial Black" pitchFamily="34" charset="0"/>
              </a:rPr>
              <a:t>acceleration</a:t>
            </a:r>
            <a:r>
              <a:rPr lang="fr-FR" sz="3200" b="1" i="1" dirty="0" smtClean="0">
                <a:latin typeface="Arial Black" pitchFamily="34" charset="0"/>
              </a:rPr>
              <a:t>  </a:t>
            </a:r>
            <a:br>
              <a:rPr lang="fr-FR" sz="3200" b="1" i="1" dirty="0" smtClean="0">
                <a:latin typeface="Arial Black" pitchFamily="34" charset="0"/>
              </a:rPr>
            </a:br>
            <a:r>
              <a:rPr lang="fr-FR" sz="3200" b="1" i="1" dirty="0" smtClean="0">
                <a:latin typeface="Arial Black" pitchFamily="34" charset="0"/>
              </a:rPr>
              <a:t> </a:t>
            </a:r>
            <a:br>
              <a:rPr lang="fr-FR" sz="3200" b="1" i="1" dirty="0" smtClean="0">
                <a:latin typeface="Arial Black" pitchFamily="34" charset="0"/>
              </a:rPr>
            </a:br>
            <a:endParaRPr lang="fr-FR" sz="3200" i="1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2"/>
          <p:cNvSpPr>
            <a:spLocks noGrp="1"/>
          </p:cNvSpPr>
          <p:nvPr>
            <p:ph idx="1"/>
          </p:nvPr>
        </p:nvSpPr>
        <p:spPr>
          <a:xfrm>
            <a:off x="14782" y="404664"/>
            <a:ext cx="9129217" cy="93538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fr-FR" dirty="0" smtClean="0">
                <a:latin typeface="Arial Black" pitchFamily="34" charset="0"/>
              </a:rPr>
              <a:t>Sur un vélo classique de 13kg </a:t>
            </a:r>
          </a:p>
          <a:p>
            <a:pPr algn="ctr">
              <a:buFont typeface="Arial" charset="0"/>
              <a:buNone/>
            </a:pPr>
            <a:endParaRPr lang="fr-FR" dirty="0" smtClean="0">
              <a:latin typeface="Arial Black" pitchFamily="34" charset="0"/>
            </a:endParaRPr>
          </a:p>
          <a:p>
            <a:pPr algn="ctr">
              <a:buFont typeface="Arial" charset="0"/>
              <a:buNone/>
            </a:pPr>
            <a:r>
              <a:rPr lang="fr-FR" dirty="0" smtClean="0">
                <a:latin typeface="Arial Black" pitchFamily="34" charset="0"/>
              </a:rPr>
              <a:t>de 10 à 20  kg matériel électrique</a:t>
            </a:r>
          </a:p>
          <a:p>
            <a:pPr algn="ctr">
              <a:buFont typeface="Arial" charset="0"/>
              <a:buNone/>
            </a:pPr>
            <a:endParaRPr lang="fr-FR" dirty="0" smtClean="0">
              <a:latin typeface="Arial Black" pitchFamily="34" charset="0"/>
            </a:endParaRPr>
          </a:p>
          <a:p>
            <a:pPr algn="ctr">
              <a:buFont typeface="Arial" charset="0"/>
              <a:buNone/>
            </a:pPr>
            <a:r>
              <a:rPr lang="fr-FR" sz="3000" smtClean="0">
                <a:latin typeface="Arial Black" pitchFamily="34" charset="0"/>
              </a:rPr>
              <a:t>avec </a:t>
            </a:r>
            <a:r>
              <a:rPr lang="fr-FR" sz="3000" dirty="0" smtClean="0">
                <a:latin typeface="Arial Black" pitchFamily="34" charset="0"/>
              </a:rPr>
              <a:t>20 kg de bagages sans remorque</a:t>
            </a:r>
            <a:r>
              <a:rPr lang="fr-FR" dirty="0" smtClean="0">
                <a:latin typeface="Arial Black" pitchFamily="34" charset="0"/>
              </a:rPr>
              <a:t/>
            </a:r>
            <a:br>
              <a:rPr lang="fr-FR" dirty="0" smtClean="0">
                <a:latin typeface="Arial Black" pitchFamily="34" charset="0"/>
              </a:rPr>
            </a:br>
            <a:endParaRPr lang="fr-FR" dirty="0" smtClean="0">
              <a:latin typeface="Arial Black" pitchFamily="34" charset="0"/>
            </a:endParaRPr>
          </a:p>
          <a:p>
            <a:pPr algn="ctr">
              <a:buFont typeface="Arial" charset="0"/>
              <a:buNone/>
            </a:pPr>
            <a:r>
              <a:rPr lang="fr-FR" dirty="0" smtClean="0">
                <a:latin typeface="Arial Black" pitchFamily="34" charset="0"/>
              </a:rPr>
              <a:t>Cycliste de 60kg à 90kg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1585-EE19-44AF-A90E-1A2ECB43B124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6" name="Flèche vers le bas 5"/>
          <p:cNvSpPr/>
          <p:nvPr/>
        </p:nvSpPr>
        <p:spPr>
          <a:xfrm>
            <a:off x="1187624" y="980729"/>
            <a:ext cx="649287" cy="432048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>
            <a:off x="4427538" y="2133600"/>
            <a:ext cx="649287" cy="574675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4427538" y="3284538"/>
            <a:ext cx="649287" cy="576262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 rot="1783613">
            <a:off x="2309434" y="4235464"/>
            <a:ext cx="276225" cy="822325"/>
          </a:xfrm>
          <a:prstGeom prst="downArrow">
            <a:avLst>
              <a:gd name="adj1" fmla="val 50000"/>
              <a:gd name="adj2" fmla="val 53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0" y="4869160"/>
            <a:ext cx="2915816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fr-FR" sz="28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+mn-cs"/>
              </a:rPr>
              <a:t>Vélomobile</a:t>
            </a:r>
            <a:endParaRPr lang="fr-FR" sz="2800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fr-FR" sz="280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+mn-cs"/>
              </a:rPr>
              <a:t>+15 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+mn-cs"/>
              </a:rPr>
              <a:t>à 20kg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fr-FR" sz="28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+mn-cs"/>
              </a:rPr>
              <a:t>de </a:t>
            </a: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+mn-cs"/>
              </a:rPr>
              <a:t>carénage </a:t>
            </a:r>
            <a:endParaRPr lang="fr-FR" sz="2800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fr-FR" sz="3200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13" name="Flèche vers le bas 12"/>
          <p:cNvSpPr/>
          <p:nvPr/>
        </p:nvSpPr>
        <p:spPr>
          <a:xfrm flipH="1">
            <a:off x="4355976" y="4293096"/>
            <a:ext cx="432048" cy="647551"/>
          </a:xfrm>
          <a:prstGeom prst="downArrow">
            <a:avLst>
              <a:gd name="adj1" fmla="val 50000"/>
              <a:gd name="adj2" fmla="val 53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2699792" y="4869160"/>
            <a:ext cx="3744416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fr-FR" sz="320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+mn-cs"/>
              </a:rPr>
              <a:t>Triporteur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fr-FR" sz="3200" dirty="0" err="1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+mn-cs"/>
              </a:rPr>
              <a:t>Vélocargo</a:t>
            </a: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+mn-cs"/>
              </a:rPr>
              <a:t>+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fr-FR" sz="320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+mn-cs"/>
              </a:rPr>
              <a:t>20kg + charge</a:t>
            </a:r>
            <a:endParaRPr lang="fr-FR" sz="3200" dirty="0">
              <a:solidFill>
                <a:schemeClr val="bg1">
                  <a:lumMod val="50000"/>
                </a:schemeClr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15" name="Flèche vers le bas 14"/>
          <p:cNvSpPr/>
          <p:nvPr/>
        </p:nvSpPr>
        <p:spPr>
          <a:xfrm rot="19939057" flipH="1">
            <a:off x="6411837" y="4348231"/>
            <a:ext cx="1038844" cy="736600"/>
          </a:xfrm>
          <a:prstGeom prst="downArrow">
            <a:avLst>
              <a:gd name="adj1" fmla="val 50000"/>
              <a:gd name="adj2" fmla="val 53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 bwMode="auto">
          <a:xfrm>
            <a:off x="5830888" y="5013325"/>
            <a:ext cx="33131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fr-FR" sz="3200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Tricycle </a:t>
            </a:r>
            <a:r>
              <a:rPr lang="fr-FR" sz="3200" dirty="0" smtClean="0">
                <a:solidFill>
                  <a:srgbClr val="FF0000"/>
                </a:solidFill>
                <a:latin typeface="Arial Black" pitchFamily="34" charset="0"/>
                <a:cs typeface="+mn-cs"/>
              </a:rPr>
              <a:t>taxi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fr-FR" sz="3200" dirty="0" smtClean="0">
                <a:solidFill>
                  <a:srgbClr val="FF0000"/>
                </a:solidFill>
                <a:latin typeface="Arial Black" pitchFamily="34" charset="0"/>
                <a:cs typeface="+mn-cs"/>
              </a:rPr>
              <a:t>+200kg</a:t>
            </a:r>
            <a:endParaRPr lang="fr-FR" sz="3200" dirty="0">
              <a:solidFill>
                <a:srgbClr val="FF00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051720" y="90872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Le bon compromis « maximal »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143999" cy="1143000"/>
          </a:xfrm>
        </p:spPr>
        <p:txBody>
          <a:bodyPr/>
          <a:lstStyle/>
          <a:p>
            <a:r>
              <a:rPr lang="fr-FR" sz="4200" dirty="0" smtClean="0">
                <a:latin typeface="Arial Black" pitchFamily="34" charset="0"/>
              </a:rPr>
              <a:t>Quelles </a:t>
            </a:r>
            <a:r>
              <a:rPr lang="fr-FR" sz="4200" smtClean="0">
                <a:latin typeface="Arial Black" pitchFamily="34" charset="0"/>
              </a:rPr>
              <a:t>sont les technologies possibles electrique </a:t>
            </a:r>
            <a:r>
              <a:rPr lang="fr-FR" sz="4200" dirty="0" smtClean="0">
                <a:latin typeface="Arial Black" pitchFamily="34" charset="0"/>
              </a:rPr>
              <a:t>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2C72E-6650-45C2-9FD6-C9AB4A54CBF9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8196" name="ZoneTexte 5"/>
          <p:cNvSpPr txBox="1">
            <a:spLocks noChangeArrowheads="1"/>
          </p:cNvSpPr>
          <p:nvPr/>
        </p:nvSpPr>
        <p:spPr bwMode="auto">
          <a:xfrm>
            <a:off x="395288" y="2133600"/>
            <a:ext cx="7345362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fr-FR" sz="440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fr-FR" sz="4400" smtClean="0">
                <a:solidFill>
                  <a:srgbClr val="FF0000"/>
                </a:solidFill>
                <a:latin typeface="Arial Black" pitchFamily="34" charset="0"/>
              </a:rPr>
              <a:t>motorisation elec, </a:t>
            </a:r>
            <a:endParaRPr lang="fr-FR" sz="4400" dirty="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fr-FR" sz="4400" dirty="0">
                <a:solidFill>
                  <a:srgbClr val="FF0000"/>
                </a:solidFill>
                <a:latin typeface="Arial Black" pitchFamily="34" charset="0"/>
              </a:rPr>
              <a:t> prix, </a:t>
            </a:r>
          </a:p>
          <a:p>
            <a:pPr eaLnBrk="0" hangingPunct="0">
              <a:buFont typeface="Arial" charset="0"/>
              <a:buChar char="•"/>
            </a:pPr>
            <a:r>
              <a:rPr lang="fr-FR" sz="4400" dirty="0">
                <a:solidFill>
                  <a:srgbClr val="FF0000"/>
                </a:solidFill>
                <a:latin typeface="Arial Black" pitchFamily="34" charset="0"/>
              </a:rPr>
              <a:t> capacité </a:t>
            </a:r>
            <a:r>
              <a:rPr lang="fr-FR" sz="4400" dirty="0" smtClean="0">
                <a:solidFill>
                  <a:srgbClr val="FF0000"/>
                </a:solidFill>
                <a:latin typeface="Arial Black" pitchFamily="34" charset="0"/>
              </a:rPr>
              <a:t>énergétique, </a:t>
            </a:r>
            <a:endParaRPr lang="fr-FR" sz="4400" dirty="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fr-FR" sz="4400" dirty="0">
                <a:solidFill>
                  <a:srgbClr val="FF0000"/>
                </a:solidFill>
                <a:latin typeface="Arial Black" pitchFamily="34" charset="0"/>
              </a:rPr>
              <a:t> encombrement, </a:t>
            </a:r>
          </a:p>
          <a:p>
            <a:pPr eaLnBrk="0" hangingPunct="0">
              <a:buFont typeface="Arial" charset="0"/>
              <a:buChar char="•"/>
            </a:pPr>
            <a:r>
              <a:rPr lang="fr-FR" sz="44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fr-FR" sz="4400" dirty="0" smtClean="0">
                <a:solidFill>
                  <a:srgbClr val="FF0000"/>
                </a:solidFill>
                <a:latin typeface="Arial Black" pitchFamily="34" charset="0"/>
              </a:rPr>
              <a:t>masse.</a:t>
            </a:r>
            <a:endParaRPr lang="fr-FR" sz="44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fr-FR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628800"/>
            <a:ext cx="2267744" cy="194952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re 37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990367"/>
          </a:xfrm>
        </p:spPr>
        <p:txBody>
          <a:bodyPr/>
          <a:lstStyle/>
          <a:p>
            <a:r>
              <a:rPr lang="fr-FR" sz="4000" dirty="0" smtClean="0">
                <a:latin typeface="Arial Black" pitchFamily="34" charset="0"/>
              </a:rPr>
              <a:t>Technologie </a:t>
            </a:r>
            <a:r>
              <a:rPr lang="fr-FR" sz="4000" smtClean="0">
                <a:latin typeface="Arial Black" pitchFamily="34" charset="0"/>
              </a:rPr>
              <a:t>des motorisations</a:t>
            </a:r>
            <a:r>
              <a:rPr lang="fr-FR" sz="4000" dirty="0" smtClean="0">
                <a:latin typeface="Arial Black" pitchFamily="34" charset="0"/>
              </a:rPr>
              <a:t/>
            </a:r>
            <a:br>
              <a:rPr lang="fr-FR" sz="4000" dirty="0" smtClean="0">
                <a:latin typeface="Arial Black" pitchFamily="34" charset="0"/>
              </a:rPr>
            </a:br>
            <a:r>
              <a:rPr lang="fr-FR" sz="4000" dirty="0" smtClean="0">
                <a:latin typeface="Arial Black" pitchFamily="34" charset="0"/>
              </a:rPr>
              <a:t>« </a:t>
            </a:r>
            <a:r>
              <a:rPr lang="fr-FR" sz="4000" dirty="0" err="1" smtClean="0">
                <a:latin typeface="Arial Black" pitchFamily="34" charset="0"/>
              </a:rPr>
              <a:t>brushless</a:t>
            </a:r>
            <a:r>
              <a:rPr lang="fr-FR" sz="4000" dirty="0" smtClean="0">
                <a:latin typeface="Arial Black" pitchFamily="34" charset="0"/>
              </a:rPr>
              <a:t> » roue</a:t>
            </a:r>
          </a:p>
        </p:txBody>
      </p:sp>
      <p:sp>
        <p:nvSpPr>
          <p:cNvPr id="4" name="Titre 37"/>
          <p:cNvSpPr txBox="1">
            <a:spLocks/>
          </p:cNvSpPr>
          <p:nvPr/>
        </p:nvSpPr>
        <p:spPr bwMode="auto">
          <a:xfrm>
            <a:off x="0" y="1412776"/>
            <a:ext cx="9144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fr-FR" sz="4400" dirty="0">
                <a:latin typeface="Arial Black" pitchFamily="34" charset="0"/>
                <a:ea typeface="+mj-ea"/>
                <a:cs typeface="+mj-cs"/>
              </a:rPr>
              <a:t> </a:t>
            </a:r>
            <a:r>
              <a:rPr lang="fr-FR" sz="3600" dirty="0" smtClean="0">
                <a:latin typeface="Arial Black" pitchFamily="34" charset="0"/>
                <a:ea typeface="+mj-ea"/>
                <a:cs typeface="+mj-cs"/>
              </a:rPr>
              <a:t>2 </a:t>
            </a:r>
            <a:r>
              <a:rPr lang="fr-FR" sz="3600" dirty="0" err="1" smtClean="0">
                <a:latin typeface="Arial Black" pitchFamily="34" charset="0"/>
                <a:ea typeface="+mj-ea"/>
                <a:cs typeface="+mj-cs"/>
              </a:rPr>
              <a:t>kW</a:t>
            </a:r>
            <a:r>
              <a:rPr lang="fr-FR" sz="3600" baseline="-25000" dirty="0" err="1" smtClean="0">
                <a:latin typeface="Arial" pitchFamily="34" charset="0"/>
                <a:ea typeface="+mj-ea"/>
                <a:cs typeface="Arial" pitchFamily="34" charset="0"/>
              </a:rPr>
              <a:t>nominal</a:t>
            </a:r>
            <a:r>
              <a:rPr lang="fr-FR" sz="3600" dirty="0" smtClean="0">
                <a:latin typeface="Arial" pitchFamily="34" charset="0"/>
                <a:ea typeface="+mj-ea"/>
                <a:cs typeface="Arial" pitchFamily="34" charset="0"/>
              </a:rPr>
              <a:t>   </a:t>
            </a:r>
            <a:r>
              <a:rPr lang="fr-FR" sz="3600" dirty="0">
                <a:latin typeface="Arial" pitchFamily="34" charset="0"/>
                <a:ea typeface="+mj-ea"/>
                <a:cs typeface="Arial" pitchFamily="34" charset="0"/>
              </a:rPr>
              <a:t>=&gt; </a:t>
            </a:r>
            <a:r>
              <a:rPr lang="fr-FR" sz="3600" dirty="0" smtClean="0">
                <a:latin typeface="Arial" pitchFamily="34" charset="0"/>
                <a:ea typeface="+mj-ea"/>
                <a:cs typeface="Arial" pitchFamily="34" charset="0"/>
              </a:rPr>
              <a:t>3 </a:t>
            </a:r>
            <a:r>
              <a:rPr lang="fr-FR" sz="3600" dirty="0" err="1" smtClean="0">
                <a:latin typeface="Arial" pitchFamily="34" charset="0"/>
                <a:ea typeface="+mj-ea"/>
                <a:cs typeface="Arial" pitchFamily="34" charset="0"/>
              </a:rPr>
              <a:t>kW</a:t>
            </a:r>
            <a:r>
              <a:rPr lang="fr-FR" sz="3600" baseline="-25000" dirty="0" err="1" smtClean="0">
                <a:latin typeface="Arial" pitchFamily="34" charset="0"/>
                <a:ea typeface="+mj-ea"/>
                <a:cs typeface="Arial" pitchFamily="34" charset="0"/>
              </a:rPr>
              <a:t>MAX</a:t>
            </a:r>
            <a:r>
              <a:rPr lang="fr-FR" sz="3600" baseline="-250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fr-FR" sz="3600" baseline="-25000" dirty="0"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lang="fr-FR" sz="3600" dirty="0">
                <a:latin typeface="Arial" pitchFamily="34" charset="0"/>
                <a:ea typeface="+mj-ea"/>
                <a:cs typeface="Arial" pitchFamily="34" charset="0"/>
              </a:rPr>
              <a:t>=&gt; 7 kg, </a:t>
            </a:r>
            <a:r>
              <a:rPr lang="fr-FR" sz="3600" dirty="0" smtClean="0">
                <a:latin typeface="Arial" pitchFamily="34" charset="0"/>
                <a:ea typeface="+mj-ea"/>
                <a:cs typeface="Arial" pitchFamily="34" charset="0"/>
              </a:rPr>
              <a:t>350 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€</a:t>
            </a:r>
            <a:endParaRPr lang="fr-FR" sz="3600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Titre 37"/>
          <p:cNvSpPr txBox="1">
            <a:spLocks/>
          </p:cNvSpPr>
          <p:nvPr/>
        </p:nvSpPr>
        <p:spPr bwMode="auto">
          <a:xfrm>
            <a:off x="0" y="836712"/>
            <a:ext cx="9144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fr-FR" sz="3600" dirty="0" smtClean="0">
                <a:latin typeface="Arial Black" pitchFamily="34" charset="0"/>
                <a:ea typeface="+mj-ea"/>
                <a:cs typeface="+mj-cs"/>
              </a:rPr>
              <a:t>0.5 </a:t>
            </a:r>
            <a:r>
              <a:rPr lang="fr-FR" sz="3600" dirty="0" err="1" smtClean="0">
                <a:latin typeface="Arial Black" pitchFamily="34" charset="0"/>
                <a:ea typeface="+mj-ea"/>
                <a:cs typeface="+mj-cs"/>
              </a:rPr>
              <a:t>kW</a:t>
            </a:r>
            <a:r>
              <a:rPr lang="fr-FR" sz="3600" baseline="-25000" dirty="0" err="1" smtClean="0">
                <a:latin typeface="Arial" pitchFamily="34" charset="0"/>
                <a:ea typeface="+mj-ea"/>
                <a:cs typeface="Arial" pitchFamily="34" charset="0"/>
              </a:rPr>
              <a:t>nominal</a:t>
            </a:r>
            <a:r>
              <a:rPr lang="fr-FR" sz="3600" dirty="0">
                <a:latin typeface="Arial" pitchFamily="34" charset="0"/>
                <a:ea typeface="+mj-ea"/>
                <a:cs typeface="Arial" pitchFamily="34" charset="0"/>
              </a:rPr>
              <a:t>=&gt; </a:t>
            </a:r>
            <a:r>
              <a:rPr lang="fr-FR" sz="3600" dirty="0" smtClean="0">
                <a:latin typeface="Arial" pitchFamily="34" charset="0"/>
                <a:ea typeface="+mj-ea"/>
                <a:cs typeface="Arial" pitchFamily="34" charset="0"/>
              </a:rPr>
              <a:t>1.5 </a:t>
            </a:r>
            <a:r>
              <a:rPr lang="fr-FR" sz="3600" dirty="0" err="1" smtClean="0">
                <a:latin typeface="Arial" pitchFamily="34" charset="0"/>
                <a:ea typeface="+mj-ea"/>
                <a:cs typeface="Arial" pitchFamily="34" charset="0"/>
              </a:rPr>
              <a:t>kW</a:t>
            </a:r>
            <a:r>
              <a:rPr lang="fr-FR" sz="3600" baseline="-25000" dirty="0" err="1" smtClean="0">
                <a:latin typeface="Arial" pitchFamily="34" charset="0"/>
                <a:ea typeface="+mj-ea"/>
                <a:cs typeface="Arial" pitchFamily="34" charset="0"/>
              </a:rPr>
              <a:t>MAX</a:t>
            </a:r>
            <a:r>
              <a:rPr lang="fr-FR" sz="3600" baseline="-250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fr-FR" sz="3600" dirty="0">
                <a:latin typeface="Arial" pitchFamily="34" charset="0"/>
                <a:ea typeface="+mj-ea"/>
                <a:cs typeface="Arial" pitchFamily="34" charset="0"/>
              </a:rPr>
              <a:t>=&gt; </a:t>
            </a:r>
            <a:r>
              <a:rPr lang="fr-FR" sz="3600" dirty="0" smtClean="0">
                <a:latin typeface="Arial" pitchFamily="34" charset="0"/>
                <a:ea typeface="+mj-ea"/>
                <a:cs typeface="Arial" pitchFamily="34" charset="0"/>
              </a:rPr>
              <a:t>4 kg</a:t>
            </a:r>
            <a:r>
              <a:rPr lang="fr-FR" sz="3600" dirty="0"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fr-FR" sz="3600" dirty="0" smtClean="0">
                <a:latin typeface="Arial" pitchFamily="34" charset="0"/>
                <a:ea typeface="+mj-ea"/>
                <a:cs typeface="Arial" pitchFamily="34" charset="0"/>
              </a:rPr>
              <a:t>500 €</a:t>
            </a:r>
            <a:endParaRPr lang="fr-FR" sz="3600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Titre 37"/>
          <p:cNvSpPr txBox="1">
            <a:spLocks/>
          </p:cNvSpPr>
          <p:nvPr/>
        </p:nvSpPr>
        <p:spPr bwMode="auto">
          <a:xfrm>
            <a:off x="0" y="2420888"/>
            <a:ext cx="9144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fr-FR" sz="4400" dirty="0">
                <a:latin typeface="Arial Black" pitchFamily="34" charset="0"/>
                <a:ea typeface="+mj-ea"/>
                <a:cs typeface="+mj-cs"/>
              </a:rPr>
              <a:t> </a:t>
            </a:r>
            <a:r>
              <a:rPr lang="fr-FR" sz="3600" dirty="0" smtClean="0">
                <a:latin typeface="Arial Black" pitchFamily="34" charset="0"/>
                <a:ea typeface="+mj-ea"/>
                <a:cs typeface="+mj-cs"/>
              </a:rPr>
              <a:t>6 </a:t>
            </a:r>
            <a:r>
              <a:rPr lang="fr-FR" sz="3600" dirty="0" err="1" smtClean="0">
                <a:latin typeface="Arial Black" pitchFamily="34" charset="0"/>
                <a:ea typeface="+mj-ea"/>
                <a:cs typeface="+mj-cs"/>
              </a:rPr>
              <a:t>kW</a:t>
            </a:r>
            <a:r>
              <a:rPr lang="fr-FR" sz="3600" baseline="-25000" dirty="0" err="1" smtClean="0">
                <a:latin typeface="Arial" pitchFamily="34" charset="0"/>
                <a:ea typeface="+mj-ea"/>
                <a:cs typeface="Arial" pitchFamily="34" charset="0"/>
              </a:rPr>
              <a:t>nominal</a:t>
            </a:r>
            <a:r>
              <a:rPr lang="fr-FR" sz="3600" dirty="0" smtClean="0">
                <a:latin typeface="Arial" pitchFamily="34" charset="0"/>
                <a:ea typeface="+mj-ea"/>
                <a:cs typeface="Arial" pitchFamily="34" charset="0"/>
              </a:rPr>
              <a:t>   </a:t>
            </a:r>
            <a:r>
              <a:rPr lang="fr-FR" sz="3600" dirty="0">
                <a:latin typeface="Arial" pitchFamily="34" charset="0"/>
                <a:ea typeface="+mj-ea"/>
                <a:cs typeface="Arial" pitchFamily="34" charset="0"/>
              </a:rPr>
              <a:t>=&gt; </a:t>
            </a:r>
            <a:r>
              <a:rPr lang="fr-FR" sz="3600" dirty="0" smtClean="0">
                <a:latin typeface="Arial" pitchFamily="34" charset="0"/>
                <a:ea typeface="+mj-ea"/>
                <a:cs typeface="Arial" pitchFamily="34" charset="0"/>
              </a:rPr>
              <a:t>8 </a:t>
            </a:r>
            <a:r>
              <a:rPr lang="fr-FR" sz="3600" dirty="0" err="1" smtClean="0">
                <a:latin typeface="Arial" pitchFamily="34" charset="0"/>
                <a:ea typeface="+mj-ea"/>
                <a:cs typeface="Arial" pitchFamily="34" charset="0"/>
              </a:rPr>
              <a:t>kW</a:t>
            </a:r>
            <a:r>
              <a:rPr lang="fr-FR" sz="3600" baseline="-25000" dirty="0" err="1" smtClean="0">
                <a:latin typeface="Arial" pitchFamily="34" charset="0"/>
                <a:ea typeface="+mj-ea"/>
                <a:cs typeface="Arial" pitchFamily="34" charset="0"/>
              </a:rPr>
              <a:t>MAX</a:t>
            </a:r>
            <a:r>
              <a:rPr lang="fr-FR" sz="3600" baseline="-250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fr-FR" sz="3600" baseline="-25000" dirty="0"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lang="fr-FR" sz="3600" dirty="0">
                <a:latin typeface="Arial" pitchFamily="34" charset="0"/>
                <a:ea typeface="+mj-ea"/>
                <a:cs typeface="Arial" pitchFamily="34" charset="0"/>
              </a:rPr>
              <a:t>=&gt; 9 kg, </a:t>
            </a:r>
            <a:r>
              <a:rPr lang="fr-FR" sz="3600" dirty="0" smtClean="0">
                <a:latin typeface="Arial" pitchFamily="34" charset="0"/>
                <a:ea typeface="+mj-ea"/>
                <a:cs typeface="Arial" pitchFamily="34" charset="0"/>
              </a:rPr>
              <a:t>450 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€</a:t>
            </a:r>
            <a:endParaRPr lang="fr-FR" sz="3600" dirty="0">
              <a:latin typeface="Arial Black" pitchFamily="34" charset="0"/>
            </a:endParaRPr>
          </a:p>
          <a:p>
            <a:pPr eaLnBrk="0" hangingPunct="0">
              <a:defRPr/>
            </a:pPr>
            <a:r>
              <a:rPr lang="fr-FR" sz="360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fr-FR" sz="3600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Titre 37"/>
          <p:cNvSpPr txBox="1">
            <a:spLocks/>
          </p:cNvSpPr>
          <p:nvPr/>
        </p:nvSpPr>
        <p:spPr bwMode="auto">
          <a:xfrm>
            <a:off x="0" y="4005064"/>
            <a:ext cx="9144000" cy="199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4000" smtClean="0">
                <a:latin typeface="Arial Black" pitchFamily="34" charset="0"/>
                <a:ea typeface="+mj-ea"/>
                <a:cs typeface="+mj-cs"/>
              </a:rPr>
              <a:t>Moteur pedalier</a:t>
            </a:r>
            <a:endParaRPr kumimoji="0" lang="fr-F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9" name="Titre 37"/>
          <p:cNvSpPr txBox="1">
            <a:spLocks/>
          </p:cNvSpPr>
          <p:nvPr/>
        </p:nvSpPr>
        <p:spPr bwMode="auto">
          <a:xfrm>
            <a:off x="0" y="5273675"/>
            <a:ext cx="9144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fr-FR" sz="3600" dirty="0" smtClean="0">
                <a:latin typeface="Arial Black" pitchFamily="34" charset="0"/>
                <a:ea typeface="+mj-ea"/>
                <a:cs typeface="+mj-cs"/>
              </a:rPr>
              <a:t>0.5 </a:t>
            </a:r>
            <a:r>
              <a:rPr lang="fr-FR" sz="3600" dirty="0" err="1" smtClean="0">
                <a:latin typeface="Arial Black" pitchFamily="34" charset="0"/>
                <a:ea typeface="+mj-ea"/>
                <a:cs typeface="+mj-cs"/>
              </a:rPr>
              <a:t>kW</a:t>
            </a:r>
            <a:r>
              <a:rPr lang="fr-FR" sz="3600" baseline="-25000" dirty="0" err="1" smtClean="0">
                <a:latin typeface="Arial" pitchFamily="34" charset="0"/>
                <a:ea typeface="+mj-ea"/>
                <a:cs typeface="Arial" pitchFamily="34" charset="0"/>
              </a:rPr>
              <a:t>nominal</a:t>
            </a:r>
            <a:r>
              <a:rPr lang="fr-FR" sz="3600" dirty="0">
                <a:latin typeface="Arial" pitchFamily="34" charset="0"/>
                <a:ea typeface="+mj-ea"/>
                <a:cs typeface="Arial" pitchFamily="34" charset="0"/>
              </a:rPr>
              <a:t>=&gt; </a:t>
            </a:r>
            <a:r>
              <a:rPr lang="fr-FR" sz="3600" dirty="0" smtClean="0">
                <a:latin typeface="Arial" pitchFamily="34" charset="0"/>
                <a:ea typeface="+mj-ea"/>
                <a:cs typeface="Arial" pitchFamily="34" charset="0"/>
              </a:rPr>
              <a:t>1.5 </a:t>
            </a:r>
            <a:r>
              <a:rPr lang="fr-FR" sz="3600" dirty="0" err="1" smtClean="0">
                <a:latin typeface="Arial" pitchFamily="34" charset="0"/>
                <a:ea typeface="+mj-ea"/>
                <a:cs typeface="Arial" pitchFamily="34" charset="0"/>
              </a:rPr>
              <a:t>kW</a:t>
            </a:r>
            <a:r>
              <a:rPr lang="fr-FR" sz="3600" baseline="-25000" dirty="0" err="1" smtClean="0">
                <a:latin typeface="Arial" pitchFamily="34" charset="0"/>
                <a:ea typeface="+mj-ea"/>
                <a:cs typeface="Arial" pitchFamily="34" charset="0"/>
              </a:rPr>
              <a:t>MAX</a:t>
            </a:r>
            <a:r>
              <a:rPr lang="fr-FR" sz="3600" baseline="-250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fr-FR" sz="3600">
                <a:latin typeface="Arial" pitchFamily="34" charset="0"/>
                <a:ea typeface="+mj-ea"/>
                <a:cs typeface="Arial" pitchFamily="34" charset="0"/>
              </a:rPr>
              <a:t>=&gt; </a:t>
            </a:r>
            <a:r>
              <a:rPr lang="fr-FR" sz="3600" dirty="0" smtClean="0">
                <a:latin typeface="Arial" pitchFamily="34" charset="0"/>
                <a:ea typeface="+mj-ea"/>
                <a:cs typeface="Arial" pitchFamily="34" charset="0"/>
              </a:rPr>
              <a:t>5</a:t>
            </a:r>
            <a:r>
              <a:rPr lang="fr-FR" sz="360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fr-FR" sz="3600" dirty="0" smtClean="0">
                <a:latin typeface="Arial" pitchFamily="34" charset="0"/>
                <a:ea typeface="+mj-ea"/>
                <a:cs typeface="Arial" pitchFamily="34" charset="0"/>
              </a:rPr>
              <a:t>kg</a:t>
            </a:r>
            <a:r>
              <a:rPr lang="fr-FR" sz="3600"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fr-FR" sz="3600" smtClean="0">
                <a:latin typeface="Arial" pitchFamily="34" charset="0"/>
                <a:ea typeface="+mj-ea"/>
                <a:cs typeface="Arial" pitchFamily="34" charset="0"/>
              </a:rPr>
              <a:t>700 €</a:t>
            </a:r>
          </a:p>
          <a:p>
            <a:pPr eaLnBrk="0" hangingPunct="0">
              <a:defRPr/>
            </a:pPr>
            <a:r>
              <a:rPr lang="fr-FR" sz="360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Ne peut recuperer l’energie au freinage</a:t>
            </a:r>
            <a:endParaRPr lang="fr-FR" sz="3600" dirty="0">
              <a:solidFill>
                <a:srgbClr val="FF0000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3501008"/>
            <a:ext cx="7904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320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Recupeation  l’energie au freinage</a:t>
            </a:r>
            <a:endParaRPr lang="fr-FR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numéro de diapositive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FE9D2-816E-4065-B723-FFD7AD73D6D9}" type="slidenum">
              <a:rPr lang="fr-FR" sz="1600">
                <a:solidFill>
                  <a:schemeClr val="tx1"/>
                </a:solidFill>
                <a:latin typeface="Arial Black" pitchFamily="34" charset="0"/>
              </a:rPr>
              <a:pPr>
                <a:defRPr/>
              </a:pPr>
              <a:t>15</a:t>
            </a:fld>
            <a:endParaRPr lang="fr-FR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243" name="Titr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 Black" pitchFamily="34" charset="0"/>
              </a:rPr>
              <a:t>Comparaison de technologies de batteries</a:t>
            </a:r>
          </a:p>
        </p:txBody>
      </p:sp>
      <p:pic>
        <p:nvPicPr>
          <p:cNvPr id="10244" name="Pictur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44675"/>
            <a:ext cx="9144000" cy="169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Flèche droite rayée 38"/>
          <p:cNvSpPr/>
          <p:nvPr/>
        </p:nvSpPr>
        <p:spPr>
          <a:xfrm>
            <a:off x="3059113" y="4005263"/>
            <a:ext cx="576262" cy="503237"/>
          </a:xfrm>
          <a:prstGeom prst="striped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246" name="ZoneTexte 39"/>
          <p:cNvSpPr txBox="1">
            <a:spLocks noChangeArrowheads="1"/>
          </p:cNvSpPr>
          <p:nvPr/>
        </p:nvSpPr>
        <p:spPr bwMode="auto">
          <a:xfrm>
            <a:off x="0" y="4005263"/>
            <a:ext cx="3203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>
                <a:latin typeface="Arial Black" pitchFamily="34" charset="0"/>
              </a:rPr>
              <a:t>Effet </a:t>
            </a:r>
            <a:r>
              <a:rPr lang="fr-FR" sz="2400" dirty="0" smtClean="0">
                <a:latin typeface="Arial Black" pitchFamily="34" charset="0"/>
              </a:rPr>
              <a:t>calendaire</a:t>
            </a:r>
            <a:endParaRPr lang="fr-FR" sz="2400" dirty="0">
              <a:latin typeface="Arial Black" pitchFamily="34" charset="0"/>
            </a:endParaRPr>
          </a:p>
        </p:txBody>
      </p:sp>
      <p:sp>
        <p:nvSpPr>
          <p:cNvPr id="10247" name="ZoneTexte 40"/>
          <p:cNvSpPr txBox="1">
            <a:spLocks noChangeArrowheads="1"/>
          </p:cNvSpPr>
          <p:nvPr/>
        </p:nvSpPr>
        <p:spPr bwMode="auto">
          <a:xfrm>
            <a:off x="3708400" y="4076700"/>
            <a:ext cx="5148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>
                <a:latin typeface="Arial Black" pitchFamily="34" charset="0"/>
              </a:rPr>
              <a:t>80% </a:t>
            </a:r>
            <a:r>
              <a:rPr lang="fr-FR" sz="2400" dirty="0" smtClean="0">
                <a:latin typeface="Arial Black" pitchFamily="34" charset="0"/>
              </a:rPr>
              <a:t>énergie </a:t>
            </a:r>
            <a:r>
              <a:rPr lang="fr-FR" sz="2400" dirty="0">
                <a:latin typeface="Arial Black" pitchFamily="34" charset="0"/>
              </a:rPr>
              <a:t>au bout de 4 ans</a:t>
            </a:r>
          </a:p>
        </p:txBody>
      </p:sp>
      <p:sp>
        <p:nvSpPr>
          <p:cNvPr id="10248" name="ZoneTexte 41"/>
          <p:cNvSpPr txBox="1">
            <a:spLocks noChangeArrowheads="1"/>
          </p:cNvSpPr>
          <p:nvPr/>
        </p:nvSpPr>
        <p:spPr bwMode="auto">
          <a:xfrm>
            <a:off x="0" y="4725144"/>
            <a:ext cx="3203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>
                <a:latin typeface="Arial Black" pitchFamily="34" charset="0"/>
              </a:rPr>
              <a:t>Effet </a:t>
            </a:r>
            <a:r>
              <a:rPr lang="fr-FR" sz="2400" dirty="0" err="1">
                <a:latin typeface="Arial Black" pitchFamily="34" charset="0"/>
              </a:rPr>
              <a:t>c</a:t>
            </a:r>
            <a:r>
              <a:rPr lang="fr-FR" sz="2400" dirty="0" err="1" smtClean="0">
                <a:latin typeface="Arial Black" pitchFamily="34" charset="0"/>
              </a:rPr>
              <a:t>yclage</a:t>
            </a:r>
            <a:endParaRPr lang="fr-FR" sz="2400" dirty="0">
              <a:latin typeface="Arial Black" pitchFamily="34" charset="0"/>
            </a:endParaRPr>
          </a:p>
        </p:txBody>
      </p:sp>
      <p:sp>
        <p:nvSpPr>
          <p:cNvPr id="43" name="Flèche droite rayée 42"/>
          <p:cNvSpPr/>
          <p:nvPr/>
        </p:nvSpPr>
        <p:spPr>
          <a:xfrm>
            <a:off x="3059832" y="4725144"/>
            <a:ext cx="576262" cy="504825"/>
          </a:xfrm>
          <a:prstGeom prst="striped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250" name="ZoneTexte 43"/>
          <p:cNvSpPr txBox="1">
            <a:spLocks noChangeArrowheads="1"/>
          </p:cNvSpPr>
          <p:nvPr/>
        </p:nvSpPr>
        <p:spPr bwMode="auto">
          <a:xfrm>
            <a:off x="323528" y="5373216"/>
            <a:ext cx="8532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Arial Black" pitchFamily="34" charset="0"/>
              </a:rPr>
              <a:t>+ augmentation résistance interne*vieillissement</a:t>
            </a:r>
            <a:endParaRPr lang="fr-FR" sz="2400" dirty="0">
              <a:latin typeface="Arial Black" pitchFamily="34" charset="0"/>
            </a:endParaRPr>
          </a:p>
        </p:txBody>
      </p:sp>
      <p:sp>
        <p:nvSpPr>
          <p:cNvPr id="10251" name="ZoneTexte 44"/>
          <p:cNvSpPr txBox="1">
            <a:spLocks noChangeArrowheads="1"/>
          </p:cNvSpPr>
          <p:nvPr/>
        </p:nvSpPr>
        <p:spPr bwMode="auto">
          <a:xfrm>
            <a:off x="3779912" y="4725144"/>
            <a:ext cx="5148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>
                <a:latin typeface="Arial Black" pitchFamily="34" charset="0"/>
              </a:rPr>
              <a:t>1500 cycles à 80% DOD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0246" grpId="0"/>
      <p:bldP spid="10247" grpId="0"/>
      <p:bldP spid="10248" grpId="0"/>
      <p:bldP spid="43" grpId="0" animBg="1"/>
      <p:bldP spid="10250" grpId="0"/>
      <p:bldP spid="102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>
              <a:latin typeface="Calibri" pitchFamily="34" charset="0"/>
            </a:endParaRPr>
          </a:p>
        </p:txBody>
      </p:sp>
      <p:sp>
        <p:nvSpPr>
          <p:cNvPr id="12291" name="Espace réservé du contenu 8"/>
          <p:cNvSpPr>
            <a:spLocks noGrp="1"/>
          </p:cNvSpPr>
          <p:nvPr>
            <p:ph idx="1"/>
          </p:nvPr>
        </p:nvSpPr>
        <p:spPr>
          <a:xfrm>
            <a:off x="395536" y="188641"/>
            <a:ext cx="8229600" cy="1368152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Peut-on diminuer les pertes </a:t>
            </a:r>
          </a:p>
          <a:p>
            <a:pPr>
              <a:buNone/>
            </a:pPr>
            <a:r>
              <a:rPr lang="fr-FR" dirty="0" smtClean="0"/>
              <a:t>par roulement des pneus ?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5" name="Flèche droite rayée 4"/>
          <p:cNvSpPr/>
          <p:nvPr/>
        </p:nvSpPr>
        <p:spPr>
          <a:xfrm rot="5400000">
            <a:off x="1943708" y="1088740"/>
            <a:ext cx="720080" cy="1080120"/>
          </a:xfrm>
          <a:prstGeom prst="striped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1844824"/>
            <a:ext cx="5328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2</a:t>
            </a:r>
            <a:r>
              <a:rPr lang="fr-FR" sz="4800" dirty="0" smtClean="0"/>
              <a:t> à 8 W /(km/h)</a:t>
            </a:r>
          </a:p>
          <a:p>
            <a:endParaRPr lang="fr-FR" dirty="0"/>
          </a:p>
        </p:txBody>
      </p:sp>
      <p:sp>
        <p:nvSpPr>
          <p:cNvPr id="8" name="Flèche droite à entaille 7"/>
          <p:cNvSpPr/>
          <p:nvPr/>
        </p:nvSpPr>
        <p:spPr>
          <a:xfrm rot="5400000">
            <a:off x="2079227" y="2537397"/>
            <a:ext cx="449042" cy="648072"/>
          </a:xfrm>
          <a:prstGeom prst="notched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space réservé du contenu 8"/>
          <p:cNvSpPr txBox="1">
            <a:spLocks/>
          </p:cNvSpPr>
          <p:nvPr/>
        </p:nvSpPr>
        <p:spPr bwMode="auto">
          <a:xfrm>
            <a:off x="611560" y="3284984"/>
            <a:ext cx="532859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Sans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 détériorer :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* l’adhérence,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* l’amortissement,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* la longévité…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?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Image 9" descr="201_Couv.jpg"/>
          <p:cNvPicPr>
            <a:picLocks noChangeAspect="1"/>
          </p:cNvPicPr>
          <p:nvPr/>
        </p:nvPicPr>
        <p:blipFill>
          <a:blip r:embed="rId3" cstate="print"/>
          <a:srcRect b="18391"/>
          <a:stretch>
            <a:fillRect/>
          </a:stretch>
        </p:blipFill>
        <p:spPr>
          <a:xfrm>
            <a:off x="5585073" y="0"/>
            <a:ext cx="3558927" cy="4032448"/>
          </a:xfrm>
          <a:prstGeom prst="rect">
            <a:avLst/>
          </a:prstGeom>
        </p:spPr>
      </p:pic>
      <p:pic>
        <p:nvPicPr>
          <p:cNvPr id="11" name="Image 10" descr="etiquette-europeenne-pneu.jpg"/>
          <p:cNvPicPr>
            <a:picLocks noChangeAspect="1"/>
          </p:cNvPicPr>
          <p:nvPr/>
        </p:nvPicPr>
        <p:blipFill>
          <a:blip r:embed="rId4" cstate="print"/>
          <a:srcRect t="8357" b="14763"/>
          <a:stretch>
            <a:fillRect/>
          </a:stretch>
        </p:blipFill>
        <p:spPr>
          <a:xfrm>
            <a:off x="5580112" y="4149080"/>
            <a:ext cx="2488387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rial Black" pitchFamily="34" charset="0"/>
              </a:rPr>
              <a:t>C</a:t>
            </a:r>
            <a:r>
              <a:rPr lang="fr-FR" sz="3600" dirty="0" smtClean="0">
                <a:latin typeface="Arial Black" pitchFamily="34" charset="0"/>
              </a:rPr>
              <a:t>onsommation </a:t>
            </a:r>
            <a:r>
              <a:rPr lang="fr-FR" sz="3600" dirty="0">
                <a:latin typeface="Arial Black" pitchFamily="34" charset="0"/>
              </a:rPr>
              <a:t>énergétique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416745" y="4869160"/>
          <a:ext cx="8727255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8" name="Equation" r:id="rId3" imgW="3251200" imgH="381000" progId="Equation.DSMT4">
                  <p:embed/>
                </p:oleObj>
              </mc:Choice>
              <mc:Fallback>
                <p:oleObj name="Equation" r:id="rId3" imgW="3251200" imgH="38100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45" y="4869160"/>
                        <a:ext cx="8727255" cy="1157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323528" y="4005064"/>
          <a:ext cx="577056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9" name="Equation" r:id="rId5" imgW="2120900" imgH="215900" progId="Equation.DSMT4">
                  <p:embed/>
                </p:oleObj>
              </mc:Choice>
              <mc:Fallback>
                <p:oleObj name="Equation" r:id="rId5" imgW="2120900" imgH="21590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005064"/>
                        <a:ext cx="5770562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251520" y="692696"/>
          <a:ext cx="8039693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0" name="Equation" r:id="rId7" imgW="3060700" imgH="190500" progId="Equation.DSMT4">
                  <p:embed/>
                </p:oleObj>
              </mc:Choice>
              <mc:Fallback>
                <p:oleObj name="Equation" r:id="rId7" imgW="3060700" imgH="190500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692696"/>
                        <a:ext cx="8039693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395536" y="2420888"/>
          <a:ext cx="8091081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1" name="Equation" r:id="rId9" imgW="2971800" imgH="317500" progId="Equation.DSMT4">
                  <p:embed/>
                </p:oleObj>
              </mc:Choice>
              <mc:Fallback>
                <p:oleObj name="Equation" r:id="rId9" imgW="2971800" imgH="31750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420888"/>
                        <a:ext cx="8091081" cy="86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hevron 10"/>
          <p:cNvSpPr/>
          <p:nvPr/>
        </p:nvSpPr>
        <p:spPr>
          <a:xfrm rot="5400000">
            <a:off x="467544" y="1556792"/>
            <a:ext cx="648072" cy="648072"/>
          </a:xfrm>
          <a:prstGeom prst="chevron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31640" y="1340768"/>
            <a:ext cx="7812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Discrétisation par rapport à la distance, vitesse, dénivelé  =&gt; </a:t>
            </a:r>
            <a:r>
              <a:rPr lang="fr-FR" sz="2800" smtClean="0">
                <a:solidFill>
                  <a:srgbClr val="FFFF00"/>
                </a:solidFill>
              </a:rPr>
              <a:t>Google Maps</a:t>
            </a:r>
            <a:r>
              <a:rPr lang="fr-FR" sz="2800" smtClean="0"/>
              <a:t>=&gt; </a:t>
            </a:r>
            <a:r>
              <a:rPr lang="fr-FR" sz="2800" smtClean="0">
                <a:solidFill>
                  <a:srgbClr val="FF0000"/>
                </a:solidFill>
              </a:rPr>
              <a:t>estimateur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 rot="5400000">
            <a:off x="683568" y="3356992"/>
            <a:ext cx="648072" cy="648072"/>
          </a:xfrm>
          <a:prstGeom prst="chevron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547664" y="3356992"/>
            <a:ext cx="702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rgbClr val="FF0000"/>
                </a:solidFill>
              </a:rPr>
              <a:t>Vitesse moyenne, </a:t>
            </a:r>
            <a:r>
              <a:rPr lang="fr-FR" sz="2800" dirty="0" smtClean="0">
                <a:solidFill>
                  <a:srgbClr val="FF0000"/>
                </a:solidFill>
              </a:rPr>
              <a:t>dénivelé, tout le trajet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4798" y="116632"/>
            <a:ext cx="8892480" cy="1080120"/>
          </a:xfrm>
        </p:spPr>
        <p:txBody>
          <a:bodyPr/>
          <a:lstStyle/>
          <a:p>
            <a:pPr>
              <a:buNone/>
            </a:pPr>
            <a:r>
              <a:rPr lang="fr-FR" sz="3600" b="1" dirty="0" smtClean="0"/>
              <a:t>Est-ce que la consommation dépend de la stratégie de pilotage ? </a:t>
            </a:r>
            <a:endParaRPr lang="fr-FR" sz="36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16DBD-A16A-46A5-9A47-C9745633FFA2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6" name="Pentagone 5"/>
          <p:cNvSpPr/>
          <p:nvPr/>
        </p:nvSpPr>
        <p:spPr>
          <a:xfrm rot="5400000">
            <a:off x="1331640" y="993792"/>
            <a:ext cx="648072" cy="136815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563888" y="2636912"/>
            <a:ext cx="5580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fr-FR" sz="3200" dirty="0">
                <a:solidFill>
                  <a:srgbClr val="FFFF00"/>
                </a:solidFill>
              </a:rPr>
              <a:t> rendement m</a:t>
            </a:r>
            <a:r>
              <a:rPr lang="fr-FR" sz="3200" dirty="0" smtClean="0">
                <a:solidFill>
                  <a:srgbClr val="FFFF00"/>
                </a:solidFill>
              </a:rPr>
              <a:t>oteur </a:t>
            </a:r>
            <a:r>
              <a:rPr lang="fr-FR" sz="3200" dirty="0" err="1">
                <a:solidFill>
                  <a:srgbClr val="FFFF00"/>
                </a:solidFill>
              </a:rPr>
              <a:t>é</a:t>
            </a:r>
            <a:r>
              <a:rPr lang="fr-FR" sz="3200" dirty="0" err="1" smtClean="0">
                <a:solidFill>
                  <a:srgbClr val="FFFF00"/>
                </a:solidFill>
              </a:rPr>
              <a:t>lec</a:t>
            </a:r>
            <a:r>
              <a:rPr lang="fr-FR" sz="3200" dirty="0" smtClean="0">
                <a:solidFill>
                  <a:srgbClr val="FFFF00"/>
                </a:solidFill>
              </a:rPr>
              <a:t> 80%</a:t>
            </a:r>
            <a:endParaRPr lang="fr-FR" sz="3200" dirty="0">
              <a:solidFill>
                <a:srgbClr val="FFFF00"/>
              </a:solidFill>
            </a:endParaRP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1988840"/>
            <a:ext cx="3563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Le véhicule électrique permet</a:t>
            </a:r>
          </a:p>
          <a:p>
            <a:pPr algn="ctr"/>
            <a:r>
              <a:rPr lang="fr-FR" sz="3200" b="1" dirty="0" smtClean="0"/>
              <a:t>de récupérer L’ENERGIE </a:t>
            </a:r>
          </a:p>
          <a:p>
            <a:pPr algn="ctr">
              <a:buFont typeface="Arial" pitchFamily="34" charset="0"/>
              <a:buChar char="•"/>
            </a:pPr>
            <a:r>
              <a:rPr lang="fr-FR" sz="3200" b="1" dirty="0" smtClean="0"/>
              <a:t> cinétique </a:t>
            </a:r>
          </a:p>
          <a:p>
            <a:pPr algn="ctr">
              <a:buFont typeface="Arial" pitchFamily="34" charset="0"/>
              <a:buChar char="•"/>
            </a:pPr>
            <a:r>
              <a:rPr lang="fr-FR" sz="3200" b="1" dirty="0" smtClean="0"/>
              <a:t> potentielle</a:t>
            </a:r>
            <a:endParaRPr lang="fr-FR" sz="32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779912" y="3573016"/>
            <a:ext cx="48600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fr-FR" sz="3200" dirty="0"/>
              <a:t> </a:t>
            </a:r>
            <a:r>
              <a:rPr lang="fr-FR" sz="3200" dirty="0">
                <a:solidFill>
                  <a:srgbClr val="FF0000"/>
                </a:solidFill>
              </a:rPr>
              <a:t>rendement h</a:t>
            </a:r>
            <a:r>
              <a:rPr lang="fr-FR" sz="3200" dirty="0" smtClean="0">
                <a:solidFill>
                  <a:srgbClr val="FF0000"/>
                </a:solidFill>
              </a:rPr>
              <a:t>umain 25%</a:t>
            </a:r>
            <a:endParaRPr lang="fr-FR" sz="3200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10" name="Flèche droite à entaille 9"/>
          <p:cNvSpPr/>
          <p:nvPr/>
        </p:nvSpPr>
        <p:spPr>
          <a:xfrm>
            <a:off x="3419872" y="2780928"/>
            <a:ext cx="432048" cy="576064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à entaille 10"/>
          <p:cNvSpPr/>
          <p:nvPr/>
        </p:nvSpPr>
        <p:spPr>
          <a:xfrm>
            <a:off x="3419872" y="3645024"/>
            <a:ext cx="432048" cy="576064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rayée 11"/>
          <p:cNvSpPr/>
          <p:nvPr/>
        </p:nvSpPr>
        <p:spPr>
          <a:xfrm rot="5400000">
            <a:off x="4427984" y="4221088"/>
            <a:ext cx="720080" cy="504056"/>
          </a:xfrm>
          <a:prstGeom prst="stripedRightArrow">
            <a:avLst/>
          </a:prstGeom>
          <a:solidFill>
            <a:srgbClr val="00FF00"/>
          </a:solidFill>
          <a:ln>
            <a:solidFill>
              <a:srgbClr val="0BB5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707904" y="4941168"/>
            <a:ext cx="4860032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fr-FR" sz="3200" b="1" dirty="0">
                <a:solidFill>
                  <a:srgbClr val="00FF00"/>
                </a:solidFill>
              </a:rPr>
              <a:t> </a:t>
            </a:r>
            <a:r>
              <a:rPr lang="fr-FR" sz="3200" b="1" dirty="0" smtClean="0">
                <a:solidFill>
                  <a:srgbClr val="00FF00"/>
                </a:solidFill>
              </a:rPr>
              <a:t>faire du sport journalier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fr-FR" sz="3200" dirty="0" smtClean="0"/>
              <a:t>1000 </a:t>
            </a:r>
            <a:r>
              <a:rPr lang="fr-FR" sz="3200" dirty="0" err="1" smtClean="0"/>
              <a:t>W.h</a:t>
            </a:r>
            <a:r>
              <a:rPr lang="fr-FR" sz="3200" dirty="0" smtClean="0"/>
              <a:t> à 2000 </a:t>
            </a:r>
            <a:r>
              <a:rPr lang="fr-FR" sz="3200" dirty="0" err="1" smtClean="0"/>
              <a:t>W.h</a:t>
            </a:r>
            <a:endParaRPr lang="fr-FR" sz="3200" b="1" dirty="0">
              <a:solidFill>
                <a:srgbClr val="00FF00"/>
              </a:solidFill>
            </a:endParaRPr>
          </a:p>
          <a:p>
            <a:endParaRPr lang="fr-F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692695"/>
            <a:ext cx="2088232" cy="210904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/>
      <p:bldP spid="1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80528" y="0"/>
            <a:ext cx="9324528" cy="1143000"/>
          </a:xfrm>
        </p:spPr>
        <p:txBody>
          <a:bodyPr/>
          <a:lstStyle/>
          <a:p>
            <a:r>
              <a:rPr lang="fr-FR" dirty="0" smtClean="0"/>
              <a:t>Profil du dénivelé simpliste de  </a:t>
            </a:r>
            <a:br>
              <a:rPr lang="fr-FR" dirty="0" smtClean="0"/>
            </a:br>
            <a:r>
              <a:rPr lang="fr-FR" sz="4000" dirty="0" smtClean="0"/>
              <a:t>0%, 10%, -10%, 5%, -5% parcours de 6km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16DBD-A16A-46A5-9A47-C9745633FFA2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pic>
        <p:nvPicPr>
          <p:cNvPr id="5" name="Image 4" descr="denivele.jpg"/>
          <p:cNvPicPr/>
          <p:nvPr/>
        </p:nvPicPr>
        <p:blipFill>
          <a:blip r:embed="rId2" cstate="print"/>
          <a:srcRect t="5998" b="5424"/>
          <a:stretch>
            <a:fillRect/>
          </a:stretch>
        </p:blipFill>
        <p:spPr bwMode="auto">
          <a:xfrm>
            <a:off x="1547664" y="1340768"/>
            <a:ext cx="576064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187624" y="1628800"/>
            <a:ext cx="29523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Dénivelé (m)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012160" y="4581128"/>
            <a:ext cx="29523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Distance (m)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63688" y="5805264"/>
            <a:ext cx="54726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4000" b="1" dirty="0" smtClean="0">
                <a:latin typeface="Calibri" pitchFamily="34" charset="0"/>
                <a:cs typeface="Arial" pitchFamily="34" charset="0"/>
              </a:rPr>
              <a:t>Pente moyenne 2.5%</a:t>
            </a: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340768"/>
            <a:ext cx="2267744" cy="2267744"/>
          </a:xfrm>
          <a:prstGeom prst="rect">
            <a:avLst/>
          </a:prstGeom>
        </p:spPr>
      </p:pic>
      <p:pic>
        <p:nvPicPr>
          <p:cNvPr id="15" name="Image 14" descr="11133251-panneau-de-signalis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96952"/>
            <a:ext cx="1798464" cy="264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3AC4-3BE2-4A49-AAC7-E6413BC7CA8C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pic>
        <p:nvPicPr>
          <p:cNvPr id="5" name="Image 4" descr="DSC_0010.JPG"/>
          <p:cNvPicPr>
            <a:picLocks noChangeAspect="1"/>
          </p:cNvPicPr>
          <p:nvPr/>
        </p:nvPicPr>
        <p:blipFill>
          <a:blip r:embed="rId2" cstate="print"/>
          <a:srcRect t="9450" b="16400"/>
          <a:stretch>
            <a:fillRect/>
          </a:stretch>
        </p:blipFill>
        <p:spPr>
          <a:xfrm>
            <a:off x="87498" y="1832601"/>
            <a:ext cx="9036496" cy="5025399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9552" y="0"/>
            <a:ext cx="8316416" cy="165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400" dirty="0" smtClean="0">
                <a:solidFill>
                  <a:srgbClr val="FF0000"/>
                </a:solidFill>
                <a:latin typeface="Arial Black" pitchFamily="34" charset="0"/>
              </a:rPr>
              <a:t>CHANGEMENT D’ETAT D’ESPRIT   </a:t>
            </a:r>
          </a:p>
          <a:p>
            <a:pPr algn="ctr"/>
            <a:r>
              <a:rPr lang="fr-FR" sz="2400" dirty="0" smtClean="0">
                <a:solidFill>
                  <a:srgbClr val="FF0000"/>
                </a:solidFill>
                <a:latin typeface="Arial Black" pitchFamily="34" charset="0"/>
              </a:rPr>
              <a:t>1.5 €/3000 km à 45km/h de moyenne, </a:t>
            </a:r>
          </a:p>
          <a:p>
            <a:pPr algn="ctr"/>
            <a:r>
              <a:rPr lang="fr-FR" sz="2400" dirty="0" smtClean="0">
                <a:solidFill>
                  <a:srgbClr val="FF0000"/>
                </a:solidFill>
                <a:latin typeface="Arial Black" pitchFamily="34" charset="0"/>
              </a:rPr>
              <a:t>200km d’autonomie, 1 heure pour recharger  </a:t>
            </a:r>
          </a:p>
          <a:p>
            <a:pPr algn="ctr"/>
            <a:r>
              <a:rPr lang="fr-FR" sz="2400" dirty="0" smtClean="0">
                <a:solidFill>
                  <a:srgbClr val="FFFF00"/>
                </a:solidFill>
                <a:latin typeface="Arial Black" pitchFamily="34" charset="0"/>
              </a:rPr>
              <a:t>Prendre son temps,  redécouvrir le </a:t>
            </a:r>
            <a:r>
              <a:rPr lang="fr-FR" sz="2400" dirty="0" smtClean="0">
                <a:solidFill>
                  <a:srgbClr val="FFFF00"/>
                </a:solidFill>
                <a:latin typeface="Arial Black" pitchFamily="34" charset="0"/>
              </a:rPr>
              <a:t>déplacement </a:t>
            </a:r>
            <a:r>
              <a:rPr lang="fr-FR" sz="2400" dirty="0" smtClean="0">
                <a:solidFill>
                  <a:srgbClr val="FFFF00"/>
                </a:solidFill>
                <a:latin typeface="Arial Black" pitchFamily="34" charset="0"/>
              </a:rPr>
              <a:t>faible consommation (</a:t>
            </a:r>
            <a:r>
              <a:rPr lang="fr-FR" sz="2400" dirty="0" err="1" smtClean="0">
                <a:solidFill>
                  <a:srgbClr val="FFFF00"/>
                </a:solidFill>
                <a:latin typeface="Arial Black" pitchFamily="34" charset="0"/>
              </a:rPr>
              <a:t>velotaf</a:t>
            </a:r>
            <a:r>
              <a:rPr lang="fr-FR" sz="2400" dirty="0" smtClean="0">
                <a:solidFill>
                  <a:srgbClr val="FFFF00"/>
                </a:solidFill>
                <a:latin typeface="Arial Black" pitchFamily="34" charset="0"/>
              </a:rPr>
              <a:t>, voyage…)   </a:t>
            </a:r>
            <a:endParaRPr lang="fr-FR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69" y="1556792"/>
            <a:ext cx="1115616" cy="111561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16DBD-A16A-46A5-9A47-C9745633FFA2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pic>
        <p:nvPicPr>
          <p:cNvPr id="5" name="Image 4" descr="denivele.jpg"/>
          <p:cNvPicPr>
            <a:picLocks noChangeAspect="1"/>
          </p:cNvPicPr>
          <p:nvPr/>
        </p:nvPicPr>
        <p:blipFill>
          <a:blip r:embed="rId2" cstate="print"/>
          <a:srcRect t="5963" b="4472"/>
          <a:stretch>
            <a:fillRect/>
          </a:stretch>
        </p:blipFill>
        <p:spPr bwMode="auto">
          <a:xfrm>
            <a:off x="4281392" y="0"/>
            <a:ext cx="4862608" cy="326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164288" y="2564904"/>
            <a:ext cx="24117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Distance (m)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220072" y="188640"/>
            <a:ext cx="24117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800" dirty="0" smtClean="0">
                <a:latin typeface="Calibri" pitchFamily="34" charset="0"/>
                <a:cs typeface="Arial" pitchFamily="34" charset="0"/>
              </a:rPr>
              <a:t>Vitesse (km/h)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 descr="denivele"/>
          <p:cNvPicPr>
            <a:picLocks noChangeAspect="1"/>
          </p:cNvPicPr>
          <p:nvPr/>
        </p:nvPicPr>
        <p:blipFill>
          <a:blip r:embed="rId3" cstate="print"/>
          <a:srcRect t="5827" b="4973"/>
          <a:stretch>
            <a:fillRect/>
          </a:stretch>
        </p:blipFill>
        <p:spPr bwMode="auto">
          <a:xfrm>
            <a:off x="4281392" y="3284984"/>
            <a:ext cx="4862608" cy="32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3933056"/>
            <a:ext cx="3888432" cy="77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cs typeface="Arial" pitchFamily="34" charset="0"/>
              </a:rPr>
              <a:t>Energie cinétique*10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0" y="3429000"/>
            <a:ext cx="442798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cs typeface="Arial" pitchFamily="34" charset="0"/>
              </a:rPr>
              <a:t>Energie moteur et humaine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0" y="2924944"/>
            <a:ext cx="6300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Energie demandée par le véhicule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W.h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0" y="4509120"/>
            <a:ext cx="5580112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Energie aérodynamique perdue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7668344" y="5949280"/>
            <a:ext cx="24117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Distance (m)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5796136" cy="3068960"/>
          </a:xfrm>
        </p:spPr>
        <p:txBody>
          <a:bodyPr/>
          <a:lstStyle/>
          <a:p>
            <a:pPr algn="l"/>
            <a:r>
              <a:rPr lang="fr-FR" sz="3600" dirty="0" smtClean="0">
                <a:latin typeface="Arial Black" pitchFamily="34" charset="0"/>
              </a:rPr>
              <a:t>Stratégie puissance constante 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>250W moteur</a:t>
            </a:r>
            <a:br>
              <a:rPr lang="fr-FR" sz="4000" dirty="0" smtClean="0"/>
            </a:br>
            <a:r>
              <a:rPr lang="fr-FR" sz="4000" dirty="0" smtClean="0"/>
              <a:t>+ 100W humain</a:t>
            </a:r>
            <a:br>
              <a:rPr lang="fr-FR" sz="4000" dirty="0" smtClean="0"/>
            </a:br>
            <a:r>
              <a:rPr lang="fr-FR" sz="4000" dirty="0" smtClean="0">
                <a:solidFill>
                  <a:srgbClr val="FFFF00"/>
                </a:solidFill>
              </a:rPr>
              <a:t>pour vélo droit</a:t>
            </a:r>
            <a:endParaRPr lang="fr-FR" sz="4000" dirty="0">
              <a:solidFill>
                <a:srgbClr val="FFFF00"/>
              </a:solidFill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0" y="5157192"/>
            <a:ext cx="493204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800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V</a:t>
            </a:r>
            <a:r>
              <a:rPr lang="fr-FR" sz="2800" baseline="-25000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moy</a:t>
            </a:r>
            <a:r>
              <a:rPr lang="fr-FR" sz="28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=22km/h     E</a:t>
            </a:r>
            <a:r>
              <a:rPr lang="fr-FR" sz="2800" baseline="-25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</a:t>
            </a:r>
            <a:r>
              <a:rPr lang="fr-FR" sz="28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=95W.h</a:t>
            </a:r>
          </a:p>
          <a:p>
            <a:pPr lvl="0">
              <a:spcAft>
                <a:spcPts val="1000"/>
              </a:spcAft>
            </a:pPr>
            <a:r>
              <a:rPr lang="fr-FR" sz="2800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E</a:t>
            </a:r>
            <a:r>
              <a:rPr lang="fr-FR" sz="2800" baseline="-25000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Humain</a:t>
            </a:r>
            <a:r>
              <a:rPr lang="fr-FR" sz="28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=27W.h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     </a:t>
            </a:r>
            <a:r>
              <a:rPr lang="fr-FR" sz="2800" dirty="0" smtClean="0"/>
              <a:t>15.8 </a:t>
            </a:r>
            <a:r>
              <a:rPr lang="fr-FR" sz="2800" dirty="0" err="1" smtClean="0"/>
              <a:t>W.h</a:t>
            </a:r>
            <a:r>
              <a:rPr lang="fr-FR" sz="2800" dirty="0" smtClean="0"/>
              <a:t>/km</a:t>
            </a:r>
          </a:p>
          <a:p>
            <a:pPr lvl="0">
              <a:spcAft>
                <a:spcPts val="1000"/>
              </a:spcAf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Temps=&gt; 980s (</a:t>
            </a:r>
            <a:r>
              <a:rPr lang="fr-FR" sz="2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≈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16 min)</a:t>
            </a:r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5724128" y="3212976"/>
            <a:ext cx="2448272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700" grpId="0"/>
      <p:bldP spid="29702" grpId="0"/>
      <p:bldP spid="29704" grpId="0"/>
      <p:bldP spid="29706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denivele"/>
          <p:cNvPicPr>
            <a:picLocks noChangeAspect="1"/>
          </p:cNvPicPr>
          <p:nvPr/>
        </p:nvPicPr>
        <p:blipFill>
          <a:blip r:embed="rId2" cstate="print"/>
          <a:srcRect t="5360" b="5075"/>
          <a:stretch>
            <a:fillRect/>
          </a:stretch>
        </p:blipFill>
        <p:spPr bwMode="auto">
          <a:xfrm>
            <a:off x="4121086" y="3489935"/>
            <a:ext cx="5022914" cy="336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 descr="denivele"/>
          <p:cNvPicPr>
            <a:picLocks noChangeAspect="1"/>
          </p:cNvPicPr>
          <p:nvPr/>
        </p:nvPicPr>
        <p:blipFill>
          <a:blip r:embed="rId3" cstate="print"/>
          <a:srcRect t="5963" b="4472"/>
          <a:stretch>
            <a:fillRect/>
          </a:stretch>
        </p:blipFill>
        <p:spPr bwMode="auto">
          <a:xfrm>
            <a:off x="4121086" y="0"/>
            <a:ext cx="5022914" cy="336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16DBD-A16A-46A5-9A47-C9745633FFA2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16DBD-A16A-46A5-9A47-C9745633FFA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164288" y="2564904"/>
            <a:ext cx="24117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Distance (m)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788024" y="0"/>
            <a:ext cx="388843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8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Puissance  véhicule(W)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164288" y="6209928"/>
            <a:ext cx="24117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Distance (m)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 bwMode="auto">
          <a:xfrm>
            <a:off x="0" y="-1"/>
            <a:ext cx="4121086" cy="348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Stratégie vitesse constante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22</a:t>
            </a:r>
            <a:r>
              <a:rPr kumimoji="0" lang="fr-FR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km/h </a:t>
            </a:r>
            <a:r>
              <a:rPr kumimoji="0" lang="fr-FR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moy</a:t>
            </a:r>
            <a:r>
              <a:rPr kumimoji="0" lang="fr-FR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+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</a:t>
            </a:r>
            <a:r>
              <a:rPr kumimoji="0" lang="fr-FR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Human</a:t>
            </a:r>
            <a:r>
              <a:rPr kumimoji="0" lang="fr-FR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100W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pour vélo droit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788024" y="476672"/>
            <a:ext cx="500067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cs typeface="Arial" pitchFamily="34" charset="0"/>
              </a:rPr>
              <a:t>Puissance moteur électrique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3645024"/>
            <a:ext cx="545006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Energie Véhicule (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W.h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0" y="4797152"/>
            <a:ext cx="522007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cs typeface="Arial" pitchFamily="34" charset="0"/>
              </a:rPr>
              <a:t>Energie Electrique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0" y="4221088"/>
            <a:ext cx="702027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cs typeface="Arial" pitchFamily="34" charset="0"/>
              </a:rPr>
              <a:t>Energie humaine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0" y="5589240"/>
            <a:ext cx="493204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800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</a:t>
            </a:r>
            <a:r>
              <a:rPr lang="fr-FR" sz="2800" baseline="-25000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moy</a:t>
            </a:r>
            <a:r>
              <a:rPr lang="fr-FR" sz="28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=157W     E</a:t>
            </a:r>
            <a:r>
              <a:rPr lang="fr-FR" sz="2800" baseline="-25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</a:t>
            </a:r>
            <a:r>
              <a:rPr lang="fr-FR" sz="28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=42W.h</a:t>
            </a:r>
          </a:p>
          <a:p>
            <a:pPr lvl="0">
              <a:spcAft>
                <a:spcPts val="1000"/>
              </a:spcAft>
            </a:pPr>
            <a:r>
              <a:rPr lang="fr-FR" sz="2800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E</a:t>
            </a:r>
            <a:r>
              <a:rPr lang="fr-FR" sz="2800" baseline="-25000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Human</a:t>
            </a:r>
            <a:r>
              <a:rPr lang="fr-FR" sz="28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=27W.h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    </a:t>
            </a:r>
            <a:r>
              <a:rPr lang="fr-FR" sz="2800" dirty="0" smtClean="0"/>
              <a:t>7 </a:t>
            </a:r>
            <a:r>
              <a:rPr lang="fr-FR" sz="2800" dirty="0" err="1" smtClean="0"/>
              <a:t>W.h</a:t>
            </a:r>
            <a:r>
              <a:rPr lang="fr-FR" sz="2800" dirty="0" smtClean="0"/>
              <a:t>/km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3563888" y="3933056"/>
            <a:ext cx="2304256" cy="15121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5" grpId="0"/>
      <p:bldP spid="30723" grpId="0"/>
      <p:bldP spid="30725" grpId="0"/>
      <p:bldP spid="30728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denivele.jpg"/>
          <p:cNvPicPr>
            <a:picLocks noChangeAspect="1"/>
          </p:cNvPicPr>
          <p:nvPr/>
        </p:nvPicPr>
        <p:blipFill>
          <a:blip r:embed="rId2" cstate="print"/>
          <a:srcRect t="5963" b="5391"/>
          <a:stretch>
            <a:fillRect/>
          </a:stretch>
        </p:blipFill>
        <p:spPr bwMode="auto">
          <a:xfrm>
            <a:off x="4121086" y="3524494"/>
            <a:ext cx="5022914" cy="333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 descr="denivele.jpg"/>
          <p:cNvPicPr>
            <a:picLocks noChangeAspect="1"/>
          </p:cNvPicPr>
          <p:nvPr/>
        </p:nvPicPr>
        <p:blipFill>
          <a:blip r:embed="rId3" cstate="print"/>
          <a:srcRect t="6248"/>
          <a:stretch>
            <a:fillRect/>
          </a:stretch>
        </p:blipFill>
        <p:spPr bwMode="auto">
          <a:xfrm>
            <a:off x="4121086" y="0"/>
            <a:ext cx="5022914" cy="352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16DBD-A16A-46A5-9A47-C9745633FFA2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16DBD-A16A-46A5-9A47-C9745633FFA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164288" y="2564904"/>
            <a:ext cx="24117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Distance (m)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156176" y="0"/>
            <a:ext cx="29878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800" dirty="0" smtClean="0">
                <a:latin typeface="Calibri" pitchFamily="34" charset="0"/>
                <a:cs typeface="Arial" pitchFamily="34" charset="0"/>
              </a:rPr>
              <a:t>Puissance véhicule (km/h)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788024" y="3717032"/>
            <a:ext cx="6300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Energie demandée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par le véhicule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W.h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7668344" y="5949280"/>
            <a:ext cx="24117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Distance (m)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0" y="2204864"/>
            <a:ext cx="4644008" cy="1143000"/>
          </a:xfrm>
        </p:spPr>
        <p:txBody>
          <a:bodyPr/>
          <a:lstStyle/>
          <a:p>
            <a:pPr algn="l"/>
            <a:r>
              <a:rPr lang="fr-FR" sz="4000" dirty="0" smtClean="0">
                <a:latin typeface="Arial Black" pitchFamily="34" charset="0"/>
              </a:rPr>
              <a:t>Stratégie temps minimum 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V</a:t>
            </a:r>
            <a:r>
              <a:rPr lang="fr-FR" sz="4000" baseline="-25000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moy</a:t>
            </a:r>
            <a:r>
              <a:rPr lang="fr-FR" sz="4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=40km/h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2800" dirty="0" smtClean="0"/>
              <a:t>limita 50 km/h descente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err="1" smtClean="0"/>
              <a:t>P</a:t>
            </a:r>
            <a:r>
              <a:rPr lang="fr-FR" sz="4000" baseline="-25000" dirty="0" err="1" smtClean="0"/>
              <a:t>humain</a:t>
            </a:r>
            <a:r>
              <a:rPr lang="fr-FR" sz="4000" dirty="0" smtClean="0"/>
              <a:t>=100W</a:t>
            </a:r>
            <a:br>
              <a:rPr lang="fr-FR" sz="4000" dirty="0" smtClean="0"/>
            </a:b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/>
            </a:r>
            <a:br>
              <a:rPr lang="fr-FR" sz="4000" dirty="0" smtClean="0"/>
            </a:br>
            <a:endParaRPr lang="fr-FR" sz="4000" dirty="0">
              <a:solidFill>
                <a:srgbClr val="FFFF00"/>
              </a:solidFill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0" y="4005064"/>
            <a:ext cx="493204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8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Temps=555 s (≈ 9 min)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8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E</a:t>
            </a:r>
            <a:r>
              <a:rPr lang="fr-FR" sz="2800" baseline="-25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</a:t>
            </a:r>
            <a:r>
              <a:rPr lang="fr-FR" sz="28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=88W.h</a:t>
            </a:r>
          </a:p>
          <a:p>
            <a:pPr lvl="0">
              <a:spcAft>
                <a:spcPts val="1000"/>
              </a:spcAft>
            </a:pPr>
            <a:r>
              <a:rPr lang="fr-FR" sz="2800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E</a:t>
            </a:r>
            <a:r>
              <a:rPr lang="fr-FR" sz="2800" baseline="-25000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Human</a:t>
            </a:r>
            <a:r>
              <a:rPr lang="fr-FR" sz="28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=15W.h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     </a:t>
            </a:r>
            <a:r>
              <a:rPr lang="fr-FR" sz="2800" dirty="0" smtClean="0"/>
              <a:t>14.6 </a:t>
            </a:r>
            <a:r>
              <a:rPr lang="fr-FR" sz="2800" dirty="0" err="1" smtClean="0"/>
              <a:t>W.h</a:t>
            </a:r>
            <a:r>
              <a:rPr lang="fr-FR" sz="2800" dirty="0" smtClean="0"/>
              <a:t>/km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4679504" y="2060848"/>
            <a:ext cx="44644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16DBD-A16A-46A5-9A47-C9745633FFA2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pic>
        <p:nvPicPr>
          <p:cNvPr id="5" name="Image 4" descr="Bucy 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Cap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85185"/>
            <a:ext cx="3522533" cy="1772816"/>
          </a:xfrm>
          <a:prstGeom prst="rect">
            <a:avLst/>
          </a:prstGeom>
        </p:spPr>
      </p:pic>
      <p:pic>
        <p:nvPicPr>
          <p:cNvPr id="8" name="Image 7" descr="Dessin V1.jpg"/>
          <p:cNvPicPr>
            <a:picLocks noChangeAspect="1"/>
          </p:cNvPicPr>
          <p:nvPr/>
        </p:nvPicPr>
        <p:blipFill>
          <a:blip r:embed="rId4" cstate="print"/>
          <a:srcRect b="23359"/>
          <a:stretch>
            <a:fillRect/>
          </a:stretch>
        </p:blipFill>
        <p:spPr>
          <a:xfrm>
            <a:off x="3491880" y="5057800"/>
            <a:ext cx="3131840" cy="18002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001000" cy="1143000"/>
          </a:xfrm>
        </p:spPr>
        <p:txBody>
          <a:bodyPr/>
          <a:lstStyle/>
          <a:p>
            <a:r>
              <a:rPr lang="fr-FR" b="1" smtClean="0"/>
              <a:t>Depuis 2014, Estimateur </a:t>
            </a:r>
            <a:r>
              <a:rPr lang="fr-FR" b="1" dirty="0" smtClean="0"/>
              <a:t>de consommation </a:t>
            </a:r>
            <a:r>
              <a:rPr lang="fr-FR" b="1" smtClean="0"/>
              <a:t>adaptatif</a:t>
            </a:r>
            <a:r>
              <a:rPr lang="fr-FR" smtClean="0"/>
              <a:t>    </a:t>
            </a:r>
            <a:r>
              <a:rPr lang="fr-FR" dirty="0" err="1" smtClean="0"/>
              <a:t>ebike.maps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16DBD-A16A-46A5-9A47-C9745633FFA2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56043-10AC-4C38-8175-ECFC208B2F10}" type="slidenum">
              <a:rPr lang="fr-FR"/>
              <a:pPr>
                <a:defRPr/>
              </a:pPr>
              <a:t>25</a:t>
            </a:fld>
            <a:endParaRPr lang="fr-FR" dirty="0"/>
          </a:p>
        </p:txBody>
      </p:sp>
      <p:sp>
        <p:nvSpPr>
          <p:cNvPr id="11267" name="Titre 1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143000"/>
          </a:xfrm>
        </p:spPr>
        <p:txBody>
          <a:bodyPr/>
          <a:lstStyle/>
          <a:p>
            <a:r>
              <a:rPr lang="fr-FR" sz="2800" i="1" dirty="0" smtClean="0"/>
              <a:t> </a:t>
            </a:r>
            <a:br>
              <a:rPr lang="fr-FR" sz="2800" i="1" dirty="0" smtClean="0"/>
            </a:br>
            <a:r>
              <a:rPr lang="fr-FR" sz="2800" i="1" dirty="0" smtClean="0"/>
              <a:t>Comparaison de différents véhicules à </a:t>
            </a:r>
            <a:r>
              <a:rPr lang="fr-FR" sz="2800" b="1" i="1" dirty="0" smtClean="0"/>
              <a:t>50 km/h </a:t>
            </a:r>
            <a:r>
              <a:rPr lang="fr-FR" sz="2800" i="1" dirty="0" smtClean="0"/>
              <a:t>pour 100 km,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p</a:t>
            </a:r>
            <a:r>
              <a:rPr lang="fr-FR" sz="2800" i="1" dirty="0" smtClean="0"/>
              <a:t>our une pente moyenne de</a:t>
            </a:r>
            <a:r>
              <a:rPr lang="fr-FR" sz="2800" b="1" i="1" dirty="0" smtClean="0"/>
              <a:t> 0% et 2% </a:t>
            </a:r>
            <a:br>
              <a:rPr lang="fr-FR" sz="2800" b="1" i="1" dirty="0" smtClean="0"/>
            </a:br>
            <a:r>
              <a:rPr lang="fr-FR" sz="2800" i="1" dirty="0" smtClean="0"/>
              <a:t> avec  </a:t>
            </a:r>
            <a:r>
              <a:rPr lang="fr-FR" sz="2800" b="1" i="1" dirty="0" smtClean="0"/>
              <a:t>1500 km </a:t>
            </a:r>
            <a:r>
              <a:rPr lang="fr-FR" sz="2800" i="1" dirty="0" smtClean="0"/>
              <a:t>parcouru par mois sur 4 ans</a:t>
            </a:r>
            <a:r>
              <a:rPr lang="fr-FR" sz="2000" i="1" dirty="0" smtClean="0"/>
              <a:t>.</a:t>
            </a:r>
            <a:endParaRPr lang="fr-FR" sz="20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853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rial Black" pitchFamily="34" charset="0"/>
              </a:rPr>
              <a:t>Coût de revient, amortissement</a:t>
            </a:r>
            <a:r>
              <a:rPr lang="fr-FR" sz="2800" dirty="0">
                <a:latin typeface="Arial Black" pitchFamily="34" charset="0"/>
              </a:rPr>
              <a:t> </a:t>
            </a:r>
            <a:r>
              <a:rPr lang="fr-FR" sz="2800" dirty="0" smtClean="0">
                <a:latin typeface="Arial Black" pitchFamily="34" charset="0"/>
              </a:rPr>
              <a:t>et confort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36" y="2133139"/>
            <a:ext cx="9187097" cy="4104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16DBD-A16A-46A5-9A47-C9745633FFA2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  <p:sp>
        <p:nvSpPr>
          <p:cNvPr id="5" name="Titre 1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143000"/>
          </a:xfrm>
        </p:spPr>
        <p:txBody>
          <a:bodyPr/>
          <a:lstStyle/>
          <a:p>
            <a:r>
              <a:rPr lang="fr-FR" sz="2800" i="1" dirty="0" smtClean="0"/>
              <a:t> </a:t>
            </a:r>
            <a:br>
              <a:rPr lang="fr-FR" sz="2800" i="1" dirty="0" smtClean="0"/>
            </a:br>
            <a:r>
              <a:rPr lang="fr-FR" sz="2800" i="1" dirty="0" smtClean="0"/>
              <a:t>Comparaison de différents véhicules à </a:t>
            </a:r>
            <a:r>
              <a:rPr lang="fr-FR" sz="2800" b="1" i="1" dirty="0" smtClean="0"/>
              <a:t>50 km/h </a:t>
            </a:r>
            <a:r>
              <a:rPr lang="fr-FR" sz="2800" i="1" dirty="0" smtClean="0"/>
              <a:t>pour 100 km.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i="1" dirty="0" smtClean="0"/>
              <a:t>Pour une pente moyenne de</a:t>
            </a:r>
            <a:r>
              <a:rPr lang="fr-FR" sz="2800" b="1" i="1" dirty="0" smtClean="0"/>
              <a:t> 0% et 2% </a:t>
            </a:r>
            <a:br>
              <a:rPr lang="fr-FR" sz="2800" b="1" i="1" dirty="0" smtClean="0"/>
            </a:br>
            <a:r>
              <a:rPr lang="fr-FR" sz="2800" i="1" dirty="0" smtClean="0"/>
              <a:t> et </a:t>
            </a:r>
            <a:r>
              <a:rPr lang="fr-FR" sz="2800" b="1" i="1" dirty="0" smtClean="0"/>
              <a:t>1500 km </a:t>
            </a:r>
            <a:r>
              <a:rPr lang="fr-FR" sz="2800" i="1" dirty="0" smtClean="0"/>
              <a:t>parcouru tous les mois sur 4 ans</a:t>
            </a:r>
            <a:r>
              <a:rPr lang="fr-FR" sz="2000" i="1" dirty="0" smtClean="0"/>
              <a:t>.</a:t>
            </a:r>
            <a:endParaRPr lang="fr-FR" sz="20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 Black" pitchFamily="34" charset="0"/>
              </a:rPr>
              <a:t>Coût de revient vélo et </a:t>
            </a:r>
            <a:r>
              <a:rPr lang="fr-FR" sz="2800" dirty="0" err="1" smtClean="0">
                <a:latin typeface="Arial Black" pitchFamily="34" charset="0"/>
              </a:rPr>
              <a:t>vélomobile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72816"/>
            <a:ext cx="914277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6228184" cy="1470025"/>
          </a:xfrm>
        </p:spPr>
        <p:txBody>
          <a:bodyPr/>
          <a:lstStyle/>
          <a:p>
            <a:r>
              <a:rPr lang="fr-FR" dirty="0" err="1" smtClean="0">
                <a:latin typeface="Arial Black" pitchFamily="34" charset="0"/>
              </a:rPr>
              <a:t>Vélomobiles</a:t>
            </a:r>
            <a:r>
              <a:rPr lang="fr-FR" dirty="0" smtClean="0">
                <a:latin typeface="Arial Black" pitchFamily="34" charset="0"/>
              </a:rPr>
              <a:t> faibles consommations</a:t>
            </a:r>
            <a:endParaRPr lang="fr-FR" dirty="0">
              <a:latin typeface="Arial Black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2520280"/>
          </a:xfrm>
        </p:spPr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Avantage 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00B050"/>
                </a:solidFill>
              </a:rPr>
              <a:t>Recharge sur une prise classique en 1 heure.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00B050"/>
                </a:solidFill>
              </a:rPr>
              <a:t>Autonomie de 200 km à 45 km/h.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00FF00"/>
                </a:solidFill>
                <a:latin typeface="Arial Black" pitchFamily="34" charset="0"/>
              </a:rPr>
              <a:t>Véhicule du futur mais inferieure à 50kg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BB54C"/>
                </a:solidFill>
                <a:latin typeface="Arial Black" pitchFamily="34" charset="0"/>
              </a:rPr>
              <a:t>Novice =&gt; </a:t>
            </a:r>
            <a:r>
              <a:rPr lang="fr-FR" sz="2000" dirty="0" smtClean="0">
                <a:solidFill>
                  <a:srgbClr val="0BB54C"/>
                </a:solidFill>
                <a:latin typeface="Arial Black" pitchFamily="34" charset="0"/>
              </a:rPr>
              <a:t>1 h à 2 pour prendre en main un velomobile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BB54C"/>
                </a:solidFill>
                <a:latin typeface="Arial Black" pitchFamily="34" charset="0"/>
              </a:rPr>
              <a:t>Facile à faire la maintenance du </a:t>
            </a:r>
            <a:r>
              <a:rPr lang="fr-FR" sz="2400" dirty="0" err="1" smtClean="0">
                <a:solidFill>
                  <a:srgbClr val="0BB54C"/>
                </a:solidFill>
                <a:latin typeface="Arial Black" pitchFamily="34" charset="0"/>
              </a:rPr>
              <a:t>vehicule</a:t>
            </a:r>
            <a:endParaRPr lang="fr-FR" sz="2400" dirty="0" smtClean="0">
              <a:solidFill>
                <a:srgbClr val="0BB54C"/>
              </a:solidFill>
              <a:latin typeface="Arial Black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400" b="1" dirty="0" smtClean="0">
              <a:solidFill>
                <a:srgbClr val="00B050"/>
              </a:solidFill>
              <a:latin typeface="Arial Black" pitchFamily="34" charset="0"/>
            </a:endParaRPr>
          </a:p>
          <a:p>
            <a:pPr marL="342900" indent="-342900" algn="l"/>
            <a:endParaRPr lang="fr-FR" sz="2400" b="1" dirty="0" smtClean="0">
              <a:solidFill>
                <a:srgbClr val="00B05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3AC4-3BE2-4A49-AAC7-E6413BC7CA8C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 bwMode="auto">
          <a:xfrm>
            <a:off x="0" y="3933056"/>
            <a:ext cx="914400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fr-FR" sz="3200" b="1" dirty="0" smtClean="0">
                <a:solidFill>
                  <a:srgbClr val="FFFF00"/>
                </a:solidFill>
                <a:latin typeface="+mn-lt"/>
                <a:cs typeface="+mn-cs"/>
              </a:rPr>
              <a:t>Inconvénient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400" dirty="0" smtClean="0">
                <a:solidFill>
                  <a:srgbClr val="FF0000"/>
                </a:solidFill>
                <a:latin typeface="Arial Black" pitchFamily="34" charset="0"/>
                <a:cs typeface="+mn-cs"/>
              </a:rPr>
              <a:t>Sécurité passive très faible par rapport aux voitures et camions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400" noProof="0" dirty="0" err="1" smtClean="0">
                <a:solidFill>
                  <a:srgbClr val="FF0000"/>
                </a:solidFill>
                <a:latin typeface="Arial Black" pitchFamily="34" charset="0"/>
                <a:cs typeface="+mn-cs"/>
              </a:rPr>
              <a:t>Vehicule</a:t>
            </a:r>
            <a:r>
              <a:rPr lang="fr-FR" sz="2400" noProof="0" dirty="0" smtClean="0">
                <a:solidFill>
                  <a:srgbClr val="FF0000"/>
                </a:solidFill>
                <a:latin typeface="Arial Black" pitchFamily="34" charset="0"/>
                <a:cs typeface="+mn-cs"/>
              </a:rPr>
              <a:t> cher car fait à la main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Coque difficile à revaloriser </a:t>
            </a:r>
            <a:r>
              <a:rPr lang="fr-FR" sz="2400" dirty="0" smtClean="0">
                <a:solidFill>
                  <a:srgbClr val="FF0000"/>
                </a:solidFill>
                <a:latin typeface="Arial Black" pitchFamily="34" charset="0"/>
                <a:cs typeface="+mn-cs"/>
              </a:rPr>
              <a:t>après </a:t>
            </a:r>
            <a:r>
              <a:rPr kumimoji="0" lang="fr-FR" sz="240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un accident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400" dirty="0" smtClean="0">
                <a:solidFill>
                  <a:srgbClr val="FF0000"/>
                </a:solidFill>
                <a:latin typeface="Arial Black" pitchFamily="34" charset="0"/>
                <a:cs typeface="+mn-cs"/>
              </a:rPr>
              <a:t>L</a:t>
            </a:r>
            <a:r>
              <a:rPr lang="fr-FR" sz="2400" noProof="0" dirty="0" err="1" smtClean="0">
                <a:solidFill>
                  <a:srgbClr val="FF0000"/>
                </a:solidFill>
                <a:latin typeface="Arial Black" pitchFamily="34" charset="0"/>
                <a:cs typeface="+mn-cs"/>
              </a:rPr>
              <a:t>egislation</a:t>
            </a:r>
            <a:r>
              <a:rPr lang="fr-FR" sz="2400" noProof="0" dirty="0" smtClean="0">
                <a:solidFill>
                  <a:srgbClr val="FF0000"/>
                </a:solidFill>
                <a:latin typeface="Arial Black" pitchFamily="34" charset="0"/>
                <a:cs typeface="+mn-cs"/>
              </a:rPr>
              <a:t> qui bloque les « </a:t>
            </a:r>
            <a:r>
              <a:rPr lang="fr-FR" sz="2400" noProof="0" dirty="0" err="1" smtClean="0">
                <a:solidFill>
                  <a:srgbClr val="FF0000"/>
                </a:solidFill>
                <a:latin typeface="Arial Black" pitchFamily="34" charset="0"/>
                <a:cs typeface="+mn-cs"/>
              </a:rPr>
              <a:t>makers</a:t>
            </a:r>
            <a:r>
              <a:rPr lang="fr-FR" sz="2400" noProof="0" dirty="0" smtClean="0">
                <a:solidFill>
                  <a:srgbClr val="FF0000"/>
                </a:solidFill>
                <a:latin typeface="Arial Black" pitchFamily="34" charset="0"/>
                <a:cs typeface="+mn-cs"/>
              </a:rPr>
              <a:t> faire »</a:t>
            </a:r>
            <a:endParaRPr kumimoji="0" lang="fr-FR" sz="240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cs typeface="+mn-cs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cs typeface="+mn-cs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1406" y="1"/>
            <a:ext cx="2692594" cy="227687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413792" y="1619799"/>
            <a:ext cx="75963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4400" b="1" dirty="0" smtClean="0">
                <a:latin typeface="+mn-lt"/>
                <a:cs typeface="+mn-cs"/>
              </a:rPr>
              <a:t>- Difficile de faire :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3200" dirty="0" smtClean="0">
                <a:latin typeface="+mn-lt"/>
                <a:cs typeface="+mn-cs"/>
              </a:rPr>
              <a:t>Choix  du moteur et de la batterie </a:t>
            </a: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fr-FR" b="1" dirty="0"/>
              <a:t>- assez facile pour un Maker </a:t>
            </a:r>
            <a:r>
              <a:rPr lang="fr-FR" b="1" dirty="0" smtClean="0"/>
              <a:t>Faire :</a:t>
            </a:r>
            <a:br>
              <a:rPr lang="fr-FR" b="1" dirty="0" smtClean="0"/>
            </a:br>
            <a:r>
              <a:rPr lang="fr-FR" dirty="0" smtClean="0"/>
              <a:t>de poser un kit </a:t>
            </a:r>
            <a:r>
              <a:rPr lang="fr-FR" dirty="0" err="1" smtClean="0"/>
              <a:t>electrique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3717032"/>
            <a:ext cx="9144000" cy="1800200"/>
          </a:xfrm>
        </p:spPr>
        <p:txBody>
          <a:bodyPr/>
          <a:lstStyle/>
          <a:p>
            <a:pPr>
              <a:buFontTx/>
              <a:buChar char="-"/>
            </a:pPr>
            <a:r>
              <a:rPr lang="fr-FR" dirty="0" smtClean="0"/>
              <a:t>Paramétrage et limitation du variateur </a:t>
            </a:r>
          </a:p>
          <a:p>
            <a:pPr>
              <a:buFontTx/>
              <a:buChar char="-"/>
            </a:pPr>
            <a:r>
              <a:rPr lang="fr-FR" dirty="0" smtClean="0"/>
              <a:t>Instrumentation +application (estimateur conso…)</a:t>
            </a:r>
          </a:p>
          <a:p>
            <a:pPr>
              <a:buNone/>
            </a:pPr>
            <a:r>
              <a:rPr lang="fr-FR" dirty="0" smtClean="0"/>
              <a:t>- Limitation thermique du moteur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16DBD-A16A-46A5-9A47-C9745633FFA2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  <p:sp>
        <p:nvSpPr>
          <p:cNvPr id="6" name="Flèche droite à entaille 5"/>
          <p:cNvSpPr/>
          <p:nvPr/>
        </p:nvSpPr>
        <p:spPr>
          <a:xfrm rot="5400000">
            <a:off x="6750242" y="1781817"/>
            <a:ext cx="540060" cy="576064"/>
          </a:xfrm>
          <a:prstGeom prst="notch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Flèche droite à entaille 7"/>
          <p:cNvSpPr/>
          <p:nvPr/>
        </p:nvSpPr>
        <p:spPr>
          <a:xfrm rot="5400000">
            <a:off x="3653898" y="2978950"/>
            <a:ext cx="540060" cy="576064"/>
          </a:xfrm>
          <a:prstGeom prst="notch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3" grpId="0" build="p"/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028384" cy="1143000"/>
          </a:xfrm>
        </p:spPr>
        <p:txBody>
          <a:bodyPr/>
          <a:lstStyle/>
          <a:p>
            <a:r>
              <a:rPr lang="fr-FR" b="1" dirty="0" err="1" smtClean="0">
                <a:solidFill>
                  <a:srgbClr val="FF0000"/>
                </a:solidFill>
              </a:rPr>
              <a:t>Problemes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052736"/>
            <a:ext cx="858964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fr-FR" dirty="0" err="1" smtClean="0"/>
              <a:t>Legislatif</a:t>
            </a:r>
            <a:r>
              <a:rPr lang="fr-FR" dirty="0" smtClean="0"/>
              <a:t> :Limitation vitesse et puissance</a:t>
            </a:r>
          </a:p>
          <a:p>
            <a:pPr marL="0" indent="0">
              <a:buNone/>
            </a:pPr>
            <a:r>
              <a:rPr lang="fr-FR" dirty="0" smtClean="0"/>
              <a:t>* VAE : 25km/h, 250W</a:t>
            </a:r>
          </a:p>
          <a:p>
            <a:pPr marL="0" indent="0">
              <a:buNone/>
            </a:pPr>
            <a:r>
              <a:rPr lang="fr-FR" dirty="0" smtClean="0"/>
              <a:t>* 50cm^3 : 45km/h, 4000W</a:t>
            </a:r>
          </a:p>
          <a:p>
            <a:pPr>
              <a:buFontTx/>
              <a:buChar char="-"/>
            </a:pPr>
            <a:r>
              <a:rPr lang="fr-FR" dirty="0" err="1" smtClean="0"/>
              <a:t>Multiplurabilité</a:t>
            </a:r>
            <a:r>
              <a:rPr lang="fr-FR" dirty="0" smtClean="0"/>
              <a:t> de </a:t>
            </a:r>
            <a:r>
              <a:rPr lang="fr-FR" dirty="0" err="1" smtClean="0"/>
              <a:t>vehicule</a:t>
            </a:r>
            <a:r>
              <a:rPr lang="fr-FR" dirty="0" smtClean="0"/>
              <a:t> et d’assurance</a:t>
            </a:r>
          </a:p>
          <a:p>
            <a:pPr>
              <a:buFontTx/>
              <a:buChar char="-"/>
            </a:pPr>
            <a:r>
              <a:rPr lang="fr-FR" dirty="0" smtClean="0"/>
              <a:t>Autonomie sur un trajet</a:t>
            </a:r>
          </a:p>
          <a:p>
            <a:pPr>
              <a:buFontTx/>
              <a:buChar char="-"/>
            </a:pPr>
            <a:r>
              <a:rPr lang="fr-FR" dirty="0" smtClean="0"/>
              <a:t>Pas de labels et de </a:t>
            </a:r>
            <a:r>
              <a:rPr lang="fr-FR" dirty="0" err="1" smtClean="0"/>
              <a:t>specifications</a:t>
            </a:r>
            <a:r>
              <a:rPr lang="fr-FR" dirty="0" smtClean="0"/>
              <a:t> sur le matériel</a:t>
            </a:r>
            <a:endParaRPr lang="fr-FR" dirty="0"/>
          </a:p>
          <a:p>
            <a:pPr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Pourtant , permis ou pas permis tout le monde roule sur la </a:t>
            </a:r>
            <a:r>
              <a:rPr lang="fr-FR" dirty="0" err="1" smtClean="0">
                <a:solidFill>
                  <a:srgbClr val="FF0000"/>
                </a:solidFill>
              </a:rPr>
              <a:t>meme</a:t>
            </a:r>
            <a:r>
              <a:rPr lang="fr-FR" dirty="0" smtClean="0">
                <a:solidFill>
                  <a:srgbClr val="FF0000"/>
                </a:solidFill>
              </a:rPr>
              <a:t> route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16DBD-A16A-46A5-9A47-C9745633FFA2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8424936" cy="414908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latin typeface="Arial Black" pitchFamily="34" charset="0"/>
              </a:rPr>
              <a:t>Quels sont les performances,  </a:t>
            </a:r>
            <a:r>
              <a:rPr lang="fr-FR" dirty="0">
                <a:latin typeface="Arial Black" pitchFamily="34" charset="0"/>
              </a:rPr>
              <a:t>prix, le </a:t>
            </a:r>
            <a:r>
              <a:rPr lang="fr-FR" dirty="0" smtClean="0">
                <a:latin typeface="Arial Black" pitchFamily="34" charset="0"/>
              </a:rPr>
              <a:t>choix  </a:t>
            </a:r>
            <a:r>
              <a:rPr lang="fr-FR" dirty="0">
                <a:latin typeface="Arial Black" pitchFamily="34" charset="0"/>
              </a:rPr>
              <a:t>d’un </a:t>
            </a:r>
            <a:r>
              <a:rPr lang="fr-FR" dirty="0" err="1">
                <a:latin typeface="Arial Black" pitchFamily="34" charset="0"/>
              </a:rPr>
              <a:t>Velo</a:t>
            </a:r>
            <a:r>
              <a:rPr lang="fr-FR" dirty="0">
                <a:latin typeface="Arial Black" pitchFamily="34" charset="0"/>
              </a:rPr>
              <a:t> à </a:t>
            </a:r>
            <a:r>
              <a:rPr lang="fr-FR" dirty="0" err="1" smtClean="0">
                <a:latin typeface="Arial Black" pitchFamily="34" charset="0"/>
              </a:rPr>
              <a:t>assitance</a:t>
            </a:r>
            <a:r>
              <a:rPr lang="fr-FR" dirty="0" smtClean="0">
                <a:latin typeface="Arial Black" pitchFamily="34" charset="0"/>
              </a:rPr>
              <a:t> </a:t>
            </a:r>
            <a:r>
              <a:rPr lang="fr-FR" dirty="0" err="1">
                <a:latin typeface="Arial Black" pitchFamily="34" charset="0"/>
              </a:rPr>
              <a:t>electrique</a:t>
            </a:r>
            <a:r>
              <a:rPr lang="fr-FR" dirty="0">
                <a:latin typeface="Arial Black" pitchFamily="34" charset="0"/>
              </a:rPr>
              <a:t> </a:t>
            </a:r>
            <a:r>
              <a:rPr lang="fr-FR" dirty="0" smtClean="0">
                <a:latin typeface="Arial Black" pitchFamily="34" charset="0"/>
              </a:rPr>
              <a:t>?</a:t>
            </a:r>
          </a:p>
          <a:p>
            <a:pPr>
              <a:buFont typeface="Arial" pitchFamily="34" charset="0"/>
              <a:buChar char="•"/>
            </a:pPr>
            <a:endParaRPr lang="fr-FR" dirty="0">
              <a:latin typeface="Arial Black" pitchFamily="34" charset="0"/>
            </a:endParaRPr>
          </a:p>
          <a:p>
            <a:r>
              <a:rPr lang="fr-FR" dirty="0" smtClean="0">
                <a:latin typeface="Arial Black" pitchFamily="34" charset="0"/>
              </a:rPr>
              <a:t>Quel est le prix de l’</a:t>
            </a:r>
            <a:r>
              <a:rPr lang="fr-FR" dirty="0" err="1" smtClean="0">
                <a:latin typeface="Arial Black" pitchFamily="34" charset="0"/>
              </a:rPr>
              <a:t>energie</a:t>
            </a:r>
            <a:r>
              <a:rPr lang="fr-FR" dirty="0" smtClean="0">
                <a:latin typeface="Arial Black" pitchFamily="34" charset="0"/>
              </a:rPr>
              <a:t> humaine et de l’</a:t>
            </a:r>
            <a:r>
              <a:rPr lang="fr-FR" dirty="0" err="1" smtClean="0">
                <a:latin typeface="Arial Black" pitchFamily="34" charset="0"/>
              </a:rPr>
              <a:t>electricité</a:t>
            </a:r>
            <a:r>
              <a:rPr lang="fr-FR" dirty="0" smtClean="0">
                <a:latin typeface="Arial Black" pitchFamily="34" charset="0"/>
              </a:rPr>
              <a:t> en France ?</a:t>
            </a:r>
          </a:p>
          <a:p>
            <a:pPr>
              <a:buNone/>
            </a:pPr>
            <a:r>
              <a:rPr lang="fr-FR" dirty="0" smtClean="0">
                <a:solidFill>
                  <a:srgbClr val="0070C0"/>
                </a:solidFill>
                <a:latin typeface="Arial Black" pitchFamily="34" charset="0"/>
              </a:rPr>
              <a:t>0.18€/</a:t>
            </a:r>
            <a:r>
              <a:rPr lang="fr-FR" dirty="0" err="1" smtClean="0">
                <a:solidFill>
                  <a:srgbClr val="0070C0"/>
                </a:solidFill>
                <a:latin typeface="Arial Black" pitchFamily="34" charset="0"/>
              </a:rPr>
              <a:t>kWatt.heure</a:t>
            </a:r>
            <a:endParaRPr lang="fr-FR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>
              <a:buNone/>
            </a:pPr>
            <a:endParaRPr lang="fr-FR" dirty="0" smtClean="0">
              <a:latin typeface="Arial Black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16DBD-A16A-46A5-9A47-C9745633FFA2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18864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smtClean="0">
                <a:solidFill>
                  <a:srgbClr val="FF0000"/>
                </a:solidFill>
                <a:latin typeface="Arial Black" pitchFamily="34" charset="0"/>
              </a:rPr>
              <a:t>Des interrogations </a:t>
            </a:r>
            <a:endParaRPr lang="fr-FR" sz="360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49907-4081-477D-82AC-15A310CF388D}" type="slidenum">
              <a:rPr lang="fr-FR" smtClean="0"/>
              <a:pPr>
                <a:defRPr/>
              </a:pPr>
              <a:t>30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323850" y="2060575"/>
            <a:ext cx="82296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fr-FR" sz="6600" dirty="0">
                <a:latin typeface="Arial Black" pitchFamily="34" charset="0"/>
                <a:ea typeface="+mj-ea"/>
                <a:cs typeface="+mj-cs"/>
              </a:rPr>
              <a:t>Merci pour votre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8109520"/>
          </a:xfrm>
        </p:spPr>
        <p:txBody>
          <a:bodyPr/>
          <a:lstStyle/>
          <a:p>
            <a:pPr algn="l"/>
            <a:r>
              <a:rPr lang="fr-FR" smtClean="0">
                <a:solidFill>
                  <a:schemeClr val="tx1"/>
                </a:solidFill>
                <a:latin typeface="Arial Black" pitchFamily="34" charset="0"/>
              </a:rPr>
              <a:t>Publications :</a:t>
            </a:r>
          </a:p>
          <a:p>
            <a:pPr algn="l"/>
            <a:r>
              <a:rPr lang="fr-FR" sz="1400" smtClean="0">
                <a:solidFill>
                  <a:schemeClr val="tx1"/>
                </a:solidFill>
              </a:rPr>
              <a:t>-  «Etude de trottinettes électriques 100W et 500W (Arduino)</a:t>
            </a:r>
            <a:r>
              <a:rPr lang="fr-FR" sz="1400" i="1" smtClean="0">
                <a:solidFill>
                  <a:schemeClr val="tx1"/>
                </a:solidFill>
              </a:rPr>
              <a:t> </a:t>
            </a:r>
            <a:r>
              <a:rPr lang="fr-FR" sz="1400" smtClean="0">
                <a:solidFill>
                  <a:schemeClr val="tx1"/>
                </a:solidFill>
              </a:rPr>
              <a:t> »  Revue 3EI  N 90°, Septembre 2017,  </a:t>
            </a:r>
            <a:endParaRPr lang="fr-FR" sz="1400" b="1" smtClean="0">
              <a:solidFill>
                <a:schemeClr val="tx1"/>
              </a:solidFill>
            </a:endParaRPr>
          </a:p>
          <a:p>
            <a:pPr algn="l"/>
            <a:r>
              <a:rPr lang="fr-FR" sz="1400" smtClean="0">
                <a:solidFill>
                  <a:schemeClr val="tx1"/>
                </a:solidFill>
              </a:rPr>
              <a:t> </a:t>
            </a:r>
            <a:endParaRPr lang="fr-FR" sz="1400" b="1" smtClean="0">
              <a:solidFill>
                <a:schemeClr val="tx1"/>
              </a:solidFill>
            </a:endParaRPr>
          </a:p>
          <a:p>
            <a:pPr algn="l"/>
            <a:r>
              <a:rPr lang="fr-FR" sz="1400" smtClean="0">
                <a:solidFill>
                  <a:schemeClr val="tx1"/>
                </a:solidFill>
              </a:rPr>
              <a:t>- « Eclairage LED pour vélo (qq mW à 15W), Maker faire  »  Revue technologie  N°, juin 2017,  12 pages</a:t>
            </a:r>
          </a:p>
          <a:p>
            <a:pPr algn="l"/>
            <a:r>
              <a:rPr lang="fr-FR" sz="1400" smtClean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en-US" sz="1400" smtClean="0">
                <a:solidFill>
                  <a:schemeClr val="tx1"/>
                </a:solidFill>
              </a:rPr>
              <a:t>- “Lithium battery : diagnostics, lifespan. Application to estimate the range of an electric vehicle”  WSEAS electric soumission accepté</a:t>
            </a:r>
            <a:endParaRPr lang="fr-FR" sz="1400" smtClean="0">
              <a:solidFill>
                <a:schemeClr val="tx1"/>
              </a:solidFill>
            </a:endParaRPr>
          </a:p>
          <a:p>
            <a:pPr algn="l"/>
            <a:r>
              <a:rPr lang="en-US" sz="1400" u="sng" smtClean="0">
                <a:solidFill>
                  <a:schemeClr val="tx1"/>
                </a:solidFill>
                <a:hlinkClick r:id="rId2"/>
              </a:rPr>
              <a:t>http://www.wseas.org/multimedia/journals/environment/2017/a045815-367.pdf</a:t>
            </a:r>
            <a:endParaRPr lang="fr-FR" sz="1400" smtClean="0">
              <a:solidFill>
                <a:schemeClr val="tx1"/>
              </a:solidFill>
            </a:endParaRPr>
          </a:p>
          <a:p>
            <a:pPr algn="l"/>
            <a:r>
              <a:rPr lang="en-US" sz="1400" smtClean="0">
                <a:solidFill>
                  <a:schemeClr val="tx1"/>
                </a:solidFill>
              </a:rPr>
              <a:t> </a:t>
            </a:r>
            <a:endParaRPr lang="fr-FR" sz="140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fr-FR" sz="1400" u="sng" smtClean="0">
                <a:solidFill>
                  <a:schemeClr val="tx1"/>
                </a:solidFill>
              </a:rPr>
              <a:t>« Limitation Thermique et Paramétrage moto-variateur </a:t>
            </a:r>
            <a:r>
              <a:rPr lang="fr-FR" sz="1400" smtClean="0">
                <a:solidFill>
                  <a:schemeClr val="tx1"/>
                </a:solidFill>
              </a:rPr>
              <a:t>pour Véhicule Electrique » Revue 3EI N° 87, 36 à 45 pages</a:t>
            </a:r>
          </a:p>
          <a:p>
            <a:pPr algn="l">
              <a:buFontTx/>
              <a:buChar char="-"/>
            </a:pPr>
            <a:r>
              <a:rPr lang="fr-FR" sz="1400" u="sng" smtClean="0">
                <a:solidFill>
                  <a:schemeClr val="tx1"/>
                </a:solidFill>
                <a:hlinkClick r:id="rId3"/>
              </a:rPr>
              <a:t>http://www.fichier-pdf.fr/2017/03/18/limitation-thermique-et-parametrage-controler-vehicule-elec/</a:t>
            </a:r>
            <a:endParaRPr lang="fr-FR" sz="1400" smtClean="0">
              <a:solidFill>
                <a:schemeClr val="tx1"/>
              </a:solidFill>
            </a:endParaRPr>
          </a:p>
          <a:p>
            <a:pPr algn="l"/>
            <a:r>
              <a:rPr lang="fr-FR" sz="1400" smtClean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en-US" sz="1400" smtClean="0">
                <a:solidFill>
                  <a:schemeClr val="tx1"/>
                </a:solidFill>
              </a:rPr>
              <a:t>- “Validation of mechanical design of low consumption faired electrical tricycles using smart phone” IEEE Transactions on Education soumission en attente</a:t>
            </a:r>
            <a:endParaRPr lang="fr-FR" sz="1400" smtClean="0">
              <a:solidFill>
                <a:schemeClr val="tx1"/>
              </a:solidFill>
            </a:endParaRPr>
          </a:p>
          <a:p>
            <a:pPr algn="l"/>
            <a:r>
              <a:rPr lang="en-US" sz="1400" smtClean="0">
                <a:solidFill>
                  <a:schemeClr val="tx1"/>
                </a:solidFill>
              </a:rPr>
              <a:t> </a:t>
            </a:r>
            <a:endParaRPr lang="fr-FR" sz="1400" smtClean="0">
              <a:solidFill>
                <a:schemeClr val="tx1"/>
              </a:solidFill>
            </a:endParaRPr>
          </a:p>
          <a:p>
            <a:pPr algn="l"/>
            <a:r>
              <a:rPr lang="fr-FR" sz="1400" smtClean="0">
                <a:solidFill>
                  <a:schemeClr val="tx1"/>
                </a:solidFill>
              </a:rPr>
              <a:t>- « Différentes Stratégies de pilotages pour Véhicule Electrique, Optimisation : puissance moteur, énergie véhicule, temps »  Revue 3EI  N°86, Sept 2016,  8 pages</a:t>
            </a:r>
          </a:p>
          <a:p>
            <a:pPr algn="l"/>
            <a:r>
              <a:rPr lang="fr-FR" sz="1400" u="sng" smtClean="0">
                <a:solidFill>
                  <a:schemeClr val="tx1"/>
                </a:solidFill>
                <a:hlinkClick r:id="rId4"/>
              </a:rPr>
              <a:t>http://www.fichier-pdf.fr/2016/11/30/optimisation-strategy-pilotages-vehicle-electric-energy/</a:t>
            </a:r>
            <a:endParaRPr lang="fr-FR" sz="1400" smtClean="0">
              <a:solidFill>
                <a:schemeClr val="tx1"/>
              </a:solidFill>
            </a:endParaRPr>
          </a:p>
          <a:p>
            <a:pPr algn="l"/>
            <a:r>
              <a:rPr lang="fr-FR" sz="1400" smtClean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fr-FR" sz="1400" smtClean="0">
                <a:solidFill>
                  <a:schemeClr val="tx1"/>
                </a:solidFill>
              </a:rPr>
              <a:t> « </a:t>
            </a:r>
            <a:r>
              <a:rPr lang="fr-FR" sz="1400" u="sng" smtClean="0">
                <a:solidFill>
                  <a:schemeClr val="tx1"/>
                </a:solidFill>
                <a:hlinkClick r:id="rId5"/>
              </a:rPr>
              <a:t>Convertisseur, régulateur de LED blanche de 10 à 100W</a:t>
            </a:r>
            <a:r>
              <a:rPr lang="fr-FR" sz="1400" smtClean="0">
                <a:solidFill>
                  <a:schemeClr val="tx1"/>
                </a:solidFill>
              </a:rPr>
              <a:t> »  Revue 3EI  N°85, juillet 2016,  10 pages</a:t>
            </a:r>
          </a:p>
          <a:p>
            <a:pPr algn="l"/>
            <a:r>
              <a:rPr lang="fr-FR" sz="1400" smtClean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fr-FR" sz="1400" smtClean="0">
                <a:solidFill>
                  <a:schemeClr val="tx1"/>
                </a:solidFill>
              </a:rPr>
              <a:t>- « </a:t>
            </a:r>
            <a:r>
              <a:rPr lang="fr-FR" sz="1400" u="sng" smtClean="0">
                <a:solidFill>
                  <a:schemeClr val="tx1"/>
                </a:solidFill>
                <a:hlinkClick r:id="rId6"/>
              </a:rPr>
              <a:t>Véhicules à faible consommation énergétique (exemple du challenge SUNTRIP)</a:t>
            </a:r>
            <a:r>
              <a:rPr lang="fr-FR" sz="1400" smtClean="0">
                <a:solidFill>
                  <a:schemeClr val="tx1"/>
                </a:solidFill>
              </a:rPr>
              <a:t> » Revue 3EI  N°85, juillet 2016,  8 pages</a:t>
            </a:r>
          </a:p>
          <a:p>
            <a:pPr algn="l"/>
            <a:r>
              <a:rPr lang="fr-FR" sz="1400" u="sng" smtClean="0">
                <a:solidFill>
                  <a:schemeClr val="tx1"/>
                </a:solidFill>
                <a:hlinkClick r:id="rId7"/>
              </a:rPr>
              <a:t>http://www.fichier-pdf.fr/2016/12/19/velo-electrique-solaire-suntrip-bilan-tech-2015/</a:t>
            </a:r>
            <a:endParaRPr lang="fr-FR" sz="1400" smtClean="0">
              <a:solidFill>
                <a:schemeClr val="tx1"/>
              </a:solidFill>
            </a:endParaRPr>
          </a:p>
          <a:p>
            <a:pPr algn="l"/>
            <a:r>
              <a:rPr lang="fr-FR" sz="1400" smtClean="0">
                <a:solidFill>
                  <a:schemeClr val="tx1"/>
                </a:solidFill>
              </a:rPr>
              <a:t>	</a:t>
            </a:r>
          </a:p>
          <a:p>
            <a:pPr algn="l"/>
            <a:endParaRPr lang="fr-FR" sz="1400" smtClean="0">
              <a:solidFill>
                <a:schemeClr val="tx1"/>
              </a:solidFill>
            </a:endParaRPr>
          </a:p>
          <a:p>
            <a:pPr algn="l"/>
            <a:endParaRPr lang="fr-FR" sz="140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3AC4-3BE2-4A49-AAC7-E6413BC7CA8C}" type="slidenum">
              <a:rPr lang="fr-FR" smtClean="0"/>
              <a:pPr>
                <a:defRPr/>
              </a:pPr>
              <a:t>31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pPr algn="l"/>
            <a:r>
              <a:rPr lang="fr-FR" sz="2000" smtClean="0">
                <a:solidFill>
                  <a:schemeClr val="tx1"/>
                </a:solidFill>
              </a:rPr>
              <a:t> </a:t>
            </a:r>
            <a:r>
              <a:rPr lang="en-US" sz="2000" smtClean="0">
                <a:solidFill>
                  <a:schemeClr val="tx1"/>
                </a:solidFill>
              </a:rPr>
              <a:t>“ Mechanical problems of faired tricycles: investigation of features using smartphones (Low consumption electrical vehicles Eco marathon)” WSEAS jully 2016, 11 pages</a:t>
            </a:r>
            <a:endParaRPr lang="fr-FR" sz="2000" smtClean="0">
              <a:solidFill>
                <a:schemeClr val="tx1"/>
              </a:solidFill>
            </a:endParaRPr>
          </a:p>
          <a:p>
            <a:pPr algn="l"/>
            <a:r>
              <a:rPr lang="en-US" sz="2000" u="sng" smtClean="0">
                <a:solidFill>
                  <a:schemeClr val="tx1"/>
                </a:solidFill>
                <a:hlinkClick r:id="rId2"/>
              </a:rPr>
              <a:t>http://www.wseas.org/multimedia/journals/education/2016/a065810-178.pdf</a:t>
            </a:r>
            <a:endParaRPr lang="fr-FR" sz="2000" smtClean="0">
              <a:solidFill>
                <a:schemeClr val="tx1"/>
              </a:solidFill>
            </a:endParaRPr>
          </a:p>
          <a:p>
            <a:pPr algn="l"/>
            <a:r>
              <a:rPr lang="en-US" sz="2000" smtClean="0">
                <a:solidFill>
                  <a:schemeClr val="tx1"/>
                </a:solidFill>
              </a:rPr>
              <a:t> </a:t>
            </a:r>
            <a:endParaRPr lang="fr-FR" sz="2000" smtClean="0">
              <a:solidFill>
                <a:schemeClr val="tx1"/>
              </a:solidFill>
            </a:endParaRPr>
          </a:p>
          <a:p>
            <a:pPr algn="l"/>
            <a:r>
              <a:rPr lang="fr-FR" sz="2000" smtClean="0">
                <a:solidFill>
                  <a:schemeClr val="tx1"/>
                </a:solidFill>
              </a:rPr>
              <a:t>“ Etat de santé, diagnostic, durée de vie des batteries Lithium – Application à l’estimation de l’autonomie d’un véhicule électrique ”  Revue 3EI  N°, Avril 2016  </a:t>
            </a:r>
          </a:p>
          <a:p>
            <a:pPr algn="l"/>
            <a:r>
              <a:rPr lang="fr-FR" sz="2000" u="sng" smtClean="0">
                <a:solidFill>
                  <a:schemeClr val="tx1"/>
                </a:solidFill>
                <a:hlinkClick r:id="rId3"/>
              </a:rPr>
              <a:t>http://www.fichier-pdf.fr/2016/12/02/r3ei-etat-de-sante-des-batteries-lithium-velo-elec/</a:t>
            </a:r>
            <a:endParaRPr lang="fr-FR" sz="2000" smtClean="0">
              <a:solidFill>
                <a:schemeClr val="tx1"/>
              </a:solidFill>
            </a:endParaRPr>
          </a:p>
          <a:p>
            <a:pPr algn="l"/>
            <a:r>
              <a:rPr lang="fr-FR" sz="2000" smtClean="0">
                <a:solidFill>
                  <a:schemeClr val="tx1"/>
                </a:solidFill>
              </a:rPr>
              <a:t>  </a:t>
            </a:r>
          </a:p>
          <a:p>
            <a:pPr algn="l"/>
            <a:r>
              <a:rPr lang="fr-FR" sz="2000" smtClean="0">
                <a:solidFill>
                  <a:schemeClr val="tx1"/>
                </a:solidFill>
              </a:rPr>
              <a:t>“Étude des pneus pour tricycles carénés à faible consommation ” Revue Technologie janv 2016</a:t>
            </a:r>
          </a:p>
          <a:p>
            <a:pPr algn="l"/>
            <a:r>
              <a:rPr lang="fr-FR" sz="2000" u="sng" smtClean="0">
                <a:solidFill>
                  <a:schemeClr val="tx1"/>
                </a:solidFill>
                <a:hlinkClick r:id="rId4"/>
              </a:rPr>
              <a:t>http://www.fichier-pdf.fr/2016/09/30/etude-pneu-de-velo-faible-consommation/</a:t>
            </a:r>
            <a:endParaRPr lang="fr-FR" sz="2000" smtClean="0">
              <a:solidFill>
                <a:schemeClr val="tx1"/>
              </a:solidFill>
            </a:endParaRPr>
          </a:p>
          <a:p>
            <a:pPr algn="l"/>
            <a:r>
              <a:rPr lang="fr-FR" sz="2000" smtClean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fr-FR" sz="2000" smtClean="0">
                <a:solidFill>
                  <a:schemeClr val="tx1"/>
                </a:solidFill>
              </a:rPr>
              <a:t> “Véhicule électrique à faible consommation Problématique mécanique des tricycles carénés </a:t>
            </a:r>
            <a:r>
              <a:rPr lang="fr-FR" sz="2000" b="1" smtClean="0">
                <a:solidFill>
                  <a:schemeClr val="tx1"/>
                </a:solidFill>
              </a:rPr>
              <a:t>caractérisation avec Smartphone</a:t>
            </a:r>
            <a:r>
              <a:rPr lang="fr-FR" sz="2000" smtClean="0">
                <a:solidFill>
                  <a:schemeClr val="tx1"/>
                </a:solidFill>
              </a:rPr>
              <a:t> ” Revue Technologie septembre 2015</a:t>
            </a:r>
          </a:p>
          <a:p>
            <a:pPr algn="l"/>
            <a:r>
              <a:rPr lang="fr-FR" sz="1600" u="sng" smtClean="0">
                <a:solidFill>
                  <a:schemeClr val="tx1"/>
                </a:solidFill>
                <a:hlinkClick r:id="rId5"/>
              </a:rPr>
              <a:t>http://www.fichier-pdf.fr/2015/11/20/vehicule-electrique-a-faible-consommation-eco-marathon/</a:t>
            </a:r>
            <a:endParaRPr lang="fr-FR" sz="1600" smtClean="0">
              <a:solidFill>
                <a:schemeClr val="tx1"/>
              </a:solidFill>
            </a:endParaRPr>
          </a:p>
          <a:p>
            <a:pPr algn="l"/>
            <a:r>
              <a:rPr lang="fr-FR" sz="2000" smtClean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en-US" sz="2000" smtClean="0">
                <a:solidFill>
                  <a:schemeClr val="tx1"/>
                </a:solidFill>
              </a:rPr>
              <a:t> “Optimization of the mass for a low-power electric vehicle and consumption estimator (e-bike, e-velomobile and e-car) ” WSEAS jully 2015</a:t>
            </a:r>
            <a:endParaRPr lang="fr-FR" sz="2000" b="1" smtClean="0">
              <a:solidFill>
                <a:schemeClr val="tx1"/>
              </a:solidFill>
            </a:endParaRPr>
          </a:p>
          <a:p>
            <a:pPr algn="l"/>
            <a:r>
              <a:rPr lang="en-US" sz="2000" u="sng" smtClean="0">
                <a:solidFill>
                  <a:schemeClr val="tx1"/>
                </a:solidFill>
                <a:hlinkClick r:id="rId6"/>
              </a:rPr>
              <a:t>http://www.wseas.org/multimedia/journals/education/2015/a225810-158.pdf</a:t>
            </a:r>
            <a:endParaRPr lang="fr-FR" sz="2000" smtClean="0">
              <a:solidFill>
                <a:schemeClr val="tx1"/>
              </a:solidFill>
            </a:endParaRPr>
          </a:p>
          <a:p>
            <a:pPr algn="l"/>
            <a:r>
              <a:rPr lang="en-US" sz="2000" smtClean="0">
                <a:solidFill>
                  <a:schemeClr val="tx1"/>
                </a:solidFill>
              </a:rPr>
              <a:t> </a:t>
            </a:r>
            <a:endParaRPr lang="fr-FR" sz="2000" b="1" smtClean="0">
              <a:solidFill>
                <a:schemeClr val="tx1"/>
              </a:solidFill>
            </a:endParaRPr>
          </a:p>
          <a:p>
            <a:pPr algn="l"/>
            <a:r>
              <a:rPr lang="en-US" sz="2000" smtClean="0">
                <a:solidFill>
                  <a:schemeClr val="tx1"/>
                </a:solidFill>
              </a:rPr>
              <a:t> </a:t>
            </a:r>
            <a:endParaRPr lang="fr-FR" sz="2000" smtClean="0">
              <a:solidFill>
                <a:schemeClr val="tx1"/>
              </a:solidFill>
            </a:endParaRPr>
          </a:p>
          <a:p>
            <a:pPr algn="l"/>
            <a:r>
              <a:rPr lang="en-US" sz="2000" smtClean="0">
                <a:solidFill>
                  <a:schemeClr val="tx1"/>
                </a:solidFill>
              </a:rPr>
              <a:t> </a:t>
            </a:r>
            <a:endParaRPr lang="fr-FR" sz="2000" smtClean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3AC4-3BE2-4A49-AAC7-E6413BC7CA8C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16DBD-A16A-46A5-9A47-C9745633FFA2}" type="slidenum">
              <a:rPr lang="fr-FR" smtClean="0"/>
              <a:pPr>
                <a:defRPr/>
              </a:pPr>
              <a:t>33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mtClean="0"/>
              <a:t>« Instrumentation d’un véhicule motorisé électrique faible consommation de type  éco marathon » Revue 3EI  N°81, Juillet 2015</a:t>
            </a:r>
          </a:p>
          <a:p>
            <a:r>
              <a:rPr lang="en-US" smtClean="0"/>
              <a:t> </a:t>
            </a:r>
            <a:endParaRPr lang="fr-FR" smtClean="0"/>
          </a:p>
          <a:p>
            <a:r>
              <a:rPr lang="fr-FR" smtClean="0"/>
              <a:t>« Vehicule electrique à faible consommation :eco marathon (systéme pluritechnologique et embarqué) » Revue 3EI  N°78, oct 2014, page 9-22</a:t>
            </a:r>
          </a:p>
          <a:p>
            <a:r>
              <a:rPr lang="fr-FR" u="sng" smtClean="0">
                <a:hlinkClick r:id="rId2"/>
              </a:rPr>
              <a:t>http://www.fichier-pdf.fr/2014/10/12/vehicule-faible-consomation-cycle-motorise-elec/</a:t>
            </a:r>
            <a:endParaRPr lang="fr-FR" smtClean="0"/>
          </a:p>
          <a:p>
            <a:r>
              <a:rPr lang="fr-FR" smtClean="0"/>
              <a:t>  </a:t>
            </a:r>
          </a:p>
          <a:p>
            <a:r>
              <a:rPr lang="fr-FR" smtClean="0"/>
              <a:t> « Etude d’un véhicule électrique à faible consommation énergétique » CETSIS  oct 2014. </a:t>
            </a:r>
          </a:p>
          <a:p>
            <a:r>
              <a:rPr lang="fr-FR" u="sng" smtClean="0">
                <a:hlinkClick r:id="rId3"/>
              </a:rPr>
              <a:t>http://www.fichier-pdf.fr/2014/10/20/vehicule-faible-consomation-energetique-cetsis-2014/</a:t>
            </a:r>
            <a:endParaRPr lang="fr-FR" smtClean="0"/>
          </a:p>
          <a:p>
            <a:r>
              <a:rPr lang="fr-FR" smtClean="0"/>
              <a:t> </a:t>
            </a:r>
          </a:p>
          <a:p>
            <a:r>
              <a:rPr lang="en-US" smtClean="0"/>
              <a:t>  “Pedagogical study of an electric bike with low energy consumption,</a:t>
            </a:r>
            <a:endParaRPr lang="fr-FR" smtClean="0"/>
          </a:p>
          <a:p>
            <a:r>
              <a:rPr lang="en-US" smtClean="0"/>
              <a:t>management and dimensioning of onboard energy : eco marathon” WSEAS 2014</a:t>
            </a:r>
            <a:endParaRPr lang="fr-FR" smtClean="0"/>
          </a:p>
          <a:p>
            <a:r>
              <a:rPr lang="fr-FR" u="sng" smtClean="0">
                <a:hlinkClick r:id="rId4"/>
              </a:rPr>
              <a:t>http://www.wseas.org/multimedia/journals/education/2014/a125710-121.pdf</a:t>
            </a:r>
            <a:endParaRPr lang="fr-FR" smtClean="0"/>
          </a:p>
          <a:p>
            <a:r>
              <a:rPr lang="fr-FR" smtClean="0"/>
              <a:t> </a:t>
            </a:r>
          </a:p>
          <a:p>
            <a:r>
              <a:rPr lang="fr-FR" smtClean="0"/>
              <a:t>[« Gestion et dimensionnement de l’énergie embarquée pour un véhicule électrique à faible consommation » SGE symposium de genie electrique, juillet 2014</a:t>
            </a:r>
          </a:p>
          <a:p>
            <a:r>
              <a:rPr lang="fr-FR" sz="1200" u="sng" smtClean="0">
                <a:hlinkClick r:id="rId5"/>
              </a:rPr>
              <a:t>https://hal.archives-ouvertes.fr/SGE2014/hal-01065432/file/SGE2014_Vehicule_faible_conso_eco_marathon.pdf</a:t>
            </a:r>
            <a:endParaRPr lang="fr-FR" sz="1200" smtClean="0"/>
          </a:p>
          <a:p>
            <a:r>
              <a:rPr lang="fr-FR" smtClean="0"/>
              <a:t> </a:t>
            </a:r>
          </a:p>
          <a:p>
            <a:r>
              <a:rPr lang="fr-FR" smtClean="0"/>
              <a:t>“realiser son  velo electrique”, I.U.T en ligne, Mai 2014</a:t>
            </a:r>
          </a:p>
          <a:p>
            <a:r>
              <a:rPr lang="fr-FR" u="sng" smtClean="0">
                <a:hlinkClick r:id="rId6"/>
              </a:rPr>
              <a:t>http://www.iutenligne.net/ressources/realiser-son-velo-electrique-en-32-questions.html</a:t>
            </a:r>
            <a:endParaRPr lang="fr-FR" smtClean="0"/>
          </a:p>
          <a:p>
            <a:r>
              <a:rPr lang="fr-FR" smtClean="0"/>
              <a:t> </a:t>
            </a:r>
          </a:p>
          <a:p>
            <a:r>
              <a:rPr lang="en-US" smtClean="0"/>
              <a:t> “Electrically Propelled Bike: a Comparison between Two Control Strategies ”, Conference EVER ecologic vehicles &amp; renewable energies de  MONACO, Mars 2012.</a:t>
            </a:r>
            <a:endParaRPr lang="fr-FR" smtClean="0"/>
          </a:p>
          <a:p>
            <a:r>
              <a:rPr lang="en-US" smtClean="0"/>
              <a:t> </a:t>
            </a:r>
            <a:endParaRPr lang="fr-FR" smtClean="0"/>
          </a:p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16DBD-A16A-46A5-9A47-C9745633FFA2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5" name="Image 4" descr="evolution de l'homme.jpg"/>
          <p:cNvPicPr>
            <a:picLocks noChangeAspect="1"/>
          </p:cNvPicPr>
          <p:nvPr/>
        </p:nvPicPr>
        <p:blipFill>
          <a:blip r:embed="rId2" cstate="print"/>
          <a:srcRect l="16932" t="12705" b="21226"/>
          <a:stretch>
            <a:fillRect/>
          </a:stretch>
        </p:blipFill>
        <p:spPr>
          <a:xfrm>
            <a:off x="-1" y="0"/>
            <a:ext cx="9151687" cy="28529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20072" y="2348880"/>
            <a:ext cx="748722" cy="515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1907704" y="260648"/>
            <a:ext cx="0" cy="4968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0" y="2636912"/>
            <a:ext cx="1907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lain" startAt="5"/>
            </a:pPr>
            <a:r>
              <a:rPr lang="fr-FR" sz="2800" smtClean="0">
                <a:latin typeface="Arial Black" pitchFamily="34" charset="0"/>
              </a:rPr>
              <a:t>à 10</a:t>
            </a:r>
          </a:p>
          <a:p>
            <a:pPr marL="514350" indent="-514350" algn="ctr"/>
            <a:r>
              <a:rPr lang="fr-FR" sz="2800" smtClean="0">
                <a:latin typeface="Arial Black" pitchFamily="34" charset="0"/>
              </a:rPr>
              <a:t>Km/h</a:t>
            </a:r>
          </a:p>
          <a:p>
            <a:pPr marL="514350" indent="-514350" algn="ctr">
              <a:buAutoNum type="arabicPlain" startAt="5"/>
            </a:pPr>
            <a:endParaRPr lang="fr-FR" sz="2800" smtClean="0">
              <a:latin typeface="Arial Black" pitchFamily="34" charset="0"/>
            </a:endParaRPr>
          </a:p>
          <a:p>
            <a:pPr marL="514350" indent="-514350" algn="ctr"/>
            <a:r>
              <a:rPr lang="fr-FR" sz="2800" smtClean="0">
                <a:latin typeface="Arial Black" pitchFamily="34" charset="0"/>
              </a:rPr>
              <a:t>30</a:t>
            </a:r>
          </a:p>
          <a:p>
            <a:pPr marL="514350" indent="-514350" algn="ctr"/>
            <a:r>
              <a:rPr lang="fr-FR" sz="2800" smtClean="0">
                <a:latin typeface="Arial Black" pitchFamily="34" charset="0"/>
              </a:rPr>
              <a:t>W.h/km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3995936" y="260648"/>
            <a:ext cx="0" cy="4896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979712" y="2708920"/>
            <a:ext cx="1907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fr-FR" sz="2800" smtClean="0">
                <a:latin typeface="Arial Black" pitchFamily="34" charset="0"/>
              </a:rPr>
              <a:t>25 à 40</a:t>
            </a:r>
          </a:p>
          <a:p>
            <a:pPr marL="514350" indent="-514350" algn="ctr"/>
            <a:r>
              <a:rPr lang="fr-FR" sz="2800" smtClean="0">
                <a:latin typeface="Arial Black" pitchFamily="34" charset="0"/>
              </a:rPr>
              <a:t>Km/h</a:t>
            </a:r>
          </a:p>
          <a:p>
            <a:pPr marL="514350" indent="-514350" algn="ctr">
              <a:buAutoNum type="arabicPlain" startAt="5"/>
            </a:pPr>
            <a:endParaRPr lang="fr-FR" sz="2800" smtClean="0">
              <a:latin typeface="Arial Black" pitchFamily="34" charset="0"/>
            </a:endParaRPr>
          </a:p>
          <a:p>
            <a:pPr marL="514350" indent="-514350" algn="ctr"/>
            <a:r>
              <a:rPr lang="fr-FR" sz="2800" smtClean="0">
                <a:latin typeface="Arial Black" pitchFamily="34" charset="0"/>
              </a:rPr>
              <a:t>10 à 20</a:t>
            </a:r>
          </a:p>
          <a:p>
            <a:pPr marL="514350" indent="-514350" algn="ctr"/>
            <a:r>
              <a:rPr lang="fr-FR" sz="2800" smtClean="0">
                <a:latin typeface="Arial Black" pitchFamily="34" charset="0"/>
              </a:rPr>
              <a:t>W.h/km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923928" y="2708920"/>
            <a:ext cx="1907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fr-FR" sz="2800" smtClean="0">
                <a:latin typeface="Arial Black" pitchFamily="34" charset="0"/>
              </a:rPr>
              <a:t>25 à 40</a:t>
            </a:r>
          </a:p>
          <a:p>
            <a:pPr marL="514350" indent="-514350" algn="ctr"/>
            <a:r>
              <a:rPr lang="fr-FR" sz="2800" smtClean="0">
                <a:latin typeface="Arial Black" pitchFamily="34" charset="0"/>
              </a:rPr>
              <a:t>Km/h</a:t>
            </a:r>
          </a:p>
          <a:p>
            <a:pPr marL="514350" indent="-514350" algn="ctr">
              <a:buAutoNum type="arabicPlain" startAt="5"/>
            </a:pPr>
            <a:endParaRPr lang="fr-FR" sz="2800" smtClean="0">
              <a:latin typeface="Arial Black" pitchFamily="34" charset="0"/>
            </a:endParaRPr>
          </a:p>
          <a:p>
            <a:pPr marL="514350" indent="-514350" algn="ctr"/>
            <a:r>
              <a:rPr lang="fr-FR" sz="2800" smtClean="0">
                <a:latin typeface="Arial Black" pitchFamily="34" charset="0"/>
              </a:rPr>
              <a:t>8 à 12.5</a:t>
            </a:r>
          </a:p>
          <a:p>
            <a:pPr marL="514350" indent="-514350" algn="ctr"/>
            <a:r>
              <a:rPr lang="fr-FR" sz="2800" smtClean="0">
                <a:latin typeface="Arial Black" pitchFamily="34" charset="0"/>
              </a:rPr>
              <a:t>W.h/km</a:t>
            </a:r>
            <a:endParaRPr lang="fr-FR" sz="3200">
              <a:latin typeface="Arial Black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5940152" y="0"/>
            <a:ext cx="0" cy="5229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0" y="522920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smtClean="0">
                <a:solidFill>
                  <a:srgbClr val="FF0000"/>
                </a:solidFill>
                <a:latin typeface="Arial Black" pitchFamily="34" charset="0"/>
              </a:rPr>
              <a:t>Ce deplacer en minimisant l’energie</a:t>
            </a:r>
            <a:endParaRPr lang="fr-FR" sz="34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84168" y="2852936"/>
            <a:ext cx="2520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fr-FR" sz="2800" smtClean="0">
                <a:latin typeface="Arial Black" pitchFamily="34" charset="0"/>
              </a:rPr>
              <a:t>25 à 40</a:t>
            </a:r>
          </a:p>
          <a:p>
            <a:pPr marL="514350" indent="-514350" algn="ctr"/>
            <a:r>
              <a:rPr lang="fr-FR" sz="2800" smtClean="0">
                <a:latin typeface="Arial Black" pitchFamily="34" charset="0"/>
              </a:rPr>
              <a:t>Km/h</a:t>
            </a:r>
          </a:p>
          <a:p>
            <a:pPr marL="514350" indent="-514350" algn="ctr">
              <a:buAutoNum type="arabicPlain" startAt="5"/>
            </a:pPr>
            <a:endParaRPr lang="fr-FR" sz="2800" smtClean="0">
              <a:latin typeface="Arial Black" pitchFamily="34" charset="0"/>
            </a:endParaRPr>
          </a:p>
          <a:p>
            <a:pPr marL="514350" indent="-514350" algn="ctr"/>
            <a:r>
              <a:rPr lang="fr-FR" sz="2800" smtClean="0">
                <a:latin typeface="Arial Black" pitchFamily="34" charset="0"/>
              </a:rPr>
              <a:t>4     à   6</a:t>
            </a:r>
          </a:p>
          <a:p>
            <a:pPr marL="514350" indent="-514350" algn="ctr"/>
            <a:r>
              <a:rPr lang="fr-FR" sz="2800" smtClean="0">
                <a:latin typeface="Arial Black" pitchFamily="34" charset="0"/>
              </a:rPr>
              <a:t>W.h/km</a:t>
            </a:r>
            <a:endParaRPr lang="fr-FR" sz="32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oneTexte 15"/>
          <p:cNvSpPr txBox="1">
            <a:spLocks noChangeArrowheads="1"/>
          </p:cNvSpPr>
          <p:nvPr/>
        </p:nvSpPr>
        <p:spPr bwMode="auto">
          <a:xfrm>
            <a:off x="0" y="18891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>
                <a:solidFill>
                  <a:srgbClr val="7030A0"/>
                </a:solidFill>
                <a:latin typeface="Arial Black" pitchFamily="34" charset="0"/>
              </a:rPr>
              <a:t>Comparaison des énergies </a:t>
            </a:r>
          </a:p>
          <a:p>
            <a:pPr algn="ctr"/>
            <a:r>
              <a:rPr lang="fr-FR" sz="2800">
                <a:solidFill>
                  <a:srgbClr val="7030A0"/>
                </a:solidFill>
                <a:latin typeface="Arial Black" pitchFamily="34" charset="0"/>
              </a:rPr>
              <a:t>alimentaires, électriques, thermiques</a:t>
            </a:r>
            <a:endParaRPr lang="en-US" sz="280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0" y="1412776"/>
            <a:ext cx="9144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latin typeface="Arial Black" pitchFamily="34" charset="0"/>
              </a:rPr>
              <a:t>100Km à 40 km/h en </a:t>
            </a:r>
            <a:r>
              <a:rPr lang="fr-FR" sz="2400" b="1" dirty="0" err="1" smtClean="0">
                <a:solidFill>
                  <a:srgbClr val="FF0000"/>
                </a:solidFill>
                <a:latin typeface="Arial Black" pitchFamily="34" charset="0"/>
              </a:rPr>
              <a:t>velo</a:t>
            </a:r>
            <a:r>
              <a:rPr lang="fr-FR" sz="24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Arial Black" pitchFamily="34" charset="0"/>
              </a:rPr>
              <a:t>electrique</a:t>
            </a:r>
            <a:r>
              <a:rPr lang="fr-FR" sz="2400" b="1" dirty="0" smtClean="0">
                <a:solidFill>
                  <a:srgbClr val="FF0000"/>
                </a:solidFill>
                <a:latin typeface="Arial Black" pitchFamily="34" charset="0"/>
              </a:rPr>
              <a:t> =&gt;</a:t>
            </a:r>
          </a:p>
          <a:p>
            <a:pPr algn="ctr">
              <a:defRPr/>
            </a:pP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</a:rPr>
              <a:t>Une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</a:rPr>
              <a:t>batterie de 50V 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</a:rPr>
              <a:t>20A.H=1000W.H</a:t>
            </a:r>
            <a:r>
              <a:rPr lang="fr-FR" sz="2400" b="1" dirty="0" smtClean="0">
                <a:solidFill>
                  <a:srgbClr val="FF0000"/>
                </a:solidFill>
                <a:latin typeface="Arial Black" pitchFamily="34" charset="0"/>
              </a:rPr>
              <a:t>= </a:t>
            </a:r>
            <a:r>
              <a:rPr lang="fr-FR" sz="2800" b="1" dirty="0" smtClean="0">
                <a:solidFill>
                  <a:srgbClr val="FF0000"/>
                </a:solidFill>
                <a:latin typeface="Arial Black" pitchFamily="34" charset="0"/>
              </a:rPr>
              <a:t>0.18 € d’</a:t>
            </a:r>
            <a:r>
              <a:rPr lang="fr-FR" sz="2800" b="1" dirty="0" err="1" smtClean="0">
                <a:solidFill>
                  <a:srgbClr val="FF0000"/>
                </a:solidFill>
                <a:latin typeface="Arial Black" pitchFamily="34" charset="0"/>
              </a:rPr>
              <a:t>electricité</a:t>
            </a:r>
            <a:endParaRPr lang="fr-FR" sz="28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fr-FR" sz="2800" b="1" dirty="0" smtClean="0">
                <a:solidFill>
                  <a:srgbClr val="00FF00"/>
                </a:solidFill>
                <a:latin typeface="Arial Black" pitchFamily="34" charset="0"/>
              </a:rPr>
              <a:t>En </a:t>
            </a:r>
            <a:r>
              <a:rPr lang="fr-FR" sz="2800" b="1" dirty="0" err="1" smtClean="0">
                <a:solidFill>
                  <a:srgbClr val="00FF00"/>
                </a:solidFill>
                <a:latin typeface="Arial Black" pitchFamily="34" charset="0"/>
              </a:rPr>
              <a:t>velo</a:t>
            </a:r>
            <a:r>
              <a:rPr lang="fr-FR" sz="2800" b="1" dirty="0" smtClean="0">
                <a:solidFill>
                  <a:srgbClr val="00FF00"/>
                </a:solidFill>
                <a:latin typeface="Arial Black" pitchFamily="34" charset="0"/>
              </a:rPr>
              <a:t> classique </a:t>
            </a:r>
          </a:p>
          <a:p>
            <a:pPr algn="ctr">
              <a:defRPr/>
            </a:pPr>
            <a:r>
              <a:rPr lang="fr-FR" sz="2800" b="1" dirty="0" smtClean="0">
                <a:latin typeface="Calibri" pitchFamily="34" charset="0"/>
              </a:rPr>
              <a:t>1000W.h</a:t>
            </a:r>
            <a:r>
              <a:rPr lang="fr-FR" sz="2800" b="1" dirty="0" smtClean="0">
                <a:latin typeface="Arial Black" pitchFamily="34" charset="0"/>
              </a:rPr>
              <a:t>= 866kcal =&gt;</a:t>
            </a:r>
            <a:r>
              <a:rPr lang="fr-FR" sz="3200" b="1" dirty="0" smtClean="0">
                <a:latin typeface="Arial Black" pitchFamily="34" charset="0"/>
              </a:rPr>
              <a:t>2 € alimentation</a:t>
            </a:r>
          </a:p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</a:rPr>
              <a:t>   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defRPr/>
            </a:pPr>
            <a:endParaRPr lang="fr-FR" sz="28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defRPr/>
            </a:pPr>
            <a:endParaRPr lang="fr-FR" sz="28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defRPr/>
            </a:pPr>
            <a:endParaRPr lang="fr-FR" sz="28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defRPr/>
            </a:pPr>
            <a:endParaRPr lang="fr-FR" sz="28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defRPr/>
            </a:pPr>
            <a:endParaRPr lang="en-US" sz="2000" b="1" dirty="0">
              <a:latin typeface="Calibri" pitchFamily="34" charset="0"/>
            </a:endParaRPr>
          </a:p>
          <a:p>
            <a:pPr>
              <a:defRPr/>
            </a:pPr>
            <a:endParaRPr lang="en-US" sz="2000" dirty="0">
              <a:latin typeface="Arial Black" pitchFamily="34" charset="0"/>
            </a:endParaRPr>
          </a:p>
        </p:txBody>
      </p:sp>
      <p:sp>
        <p:nvSpPr>
          <p:cNvPr id="1843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323528" y="3140968"/>
            <a:ext cx="85693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Arial Black" pitchFamily="34" charset="0"/>
              </a:rPr>
              <a:t>Mais Le </a:t>
            </a:r>
            <a:r>
              <a:rPr lang="fr-FR" sz="2400" b="1" dirty="0">
                <a:solidFill>
                  <a:srgbClr val="FF0000"/>
                </a:solidFill>
                <a:latin typeface="Arial Black" pitchFamily="34" charset="0"/>
              </a:rPr>
              <a:t>rendement humain n’est pas bon  </a:t>
            </a:r>
            <a:r>
              <a:rPr lang="fr-FR" sz="2800" b="1" dirty="0">
                <a:solidFill>
                  <a:srgbClr val="FF0000"/>
                </a:solidFill>
                <a:latin typeface="Arial Black" pitchFamily="34" charset="0"/>
              </a:rPr>
              <a:t>25</a:t>
            </a:r>
            <a:r>
              <a:rPr lang="fr-FR" sz="2800" b="1" dirty="0" smtClean="0">
                <a:solidFill>
                  <a:srgbClr val="FF0000"/>
                </a:solidFill>
                <a:latin typeface="Arial Black" pitchFamily="34" charset="0"/>
              </a:rPr>
              <a:t>%</a:t>
            </a:r>
          </a:p>
          <a:p>
            <a:pPr algn="ctr"/>
            <a:r>
              <a:rPr lang="fr-FR" sz="2800" b="1" dirty="0" smtClean="0">
                <a:latin typeface="Arial Black" pitchFamily="34" charset="0"/>
              </a:rPr>
              <a:t>=&gt; 8 € alimentation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323528" y="4509120"/>
            <a:ext cx="8569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>
                <a:solidFill>
                  <a:srgbClr val="FF0000"/>
                </a:solidFill>
                <a:latin typeface="Arial Black" pitchFamily="34" charset="0"/>
              </a:rPr>
              <a:t>L’énergie alimentaire n’est pas bon marché</a:t>
            </a:r>
            <a:endParaRPr lang="en-US" sz="24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72967-3ABD-41A8-ACE0-EA1225F34D28}" type="slidenum">
              <a:rPr lang="fr-FR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899592" y="5157192"/>
            <a:ext cx="6912768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fr-FR" sz="3200" b="1" dirty="0">
                <a:solidFill>
                  <a:srgbClr val="00FF00"/>
                </a:solidFill>
              </a:rPr>
              <a:t> </a:t>
            </a:r>
            <a:r>
              <a:rPr lang="fr-FR" sz="3200" b="1" dirty="0" smtClean="0">
                <a:solidFill>
                  <a:srgbClr val="00FF00"/>
                </a:solidFill>
              </a:rPr>
              <a:t>faire du sport journalier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fr-FR" sz="3200" dirty="0" smtClean="0"/>
              <a:t>1000 </a:t>
            </a:r>
            <a:r>
              <a:rPr lang="fr-FR" sz="3200" dirty="0" err="1" smtClean="0"/>
              <a:t>W.h</a:t>
            </a:r>
            <a:r>
              <a:rPr lang="fr-FR" sz="3200" dirty="0" smtClean="0"/>
              <a:t> à 2000 </a:t>
            </a:r>
            <a:r>
              <a:rPr lang="fr-FR" sz="3200" dirty="0" err="1" smtClean="0"/>
              <a:t>W.h</a:t>
            </a:r>
            <a:endParaRPr lang="fr-FR" sz="3200" b="1" dirty="0">
              <a:solidFill>
                <a:srgbClr val="00FF0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3AC4-3BE2-4A49-AAC7-E6413BC7CA8C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Black" pitchFamily="34" charset="0"/>
              </a:rPr>
              <a:t>Velomobile 30 kg  +17 kg </a:t>
            </a:r>
            <a:r>
              <a:rPr lang="fr-FR" sz="3200" dirty="0" err="1" smtClean="0">
                <a:latin typeface="Arial Black" pitchFamily="34" charset="0"/>
              </a:rPr>
              <a:t>elec</a:t>
            </a:r>
            <a:r>
              <a:rPr lang="fr-FR" sz="3200" dirty="0" smtClean="0">
                <a:latin typeface="Arial Black" pitchFamily="34" charset="0"/>
              </a:rPr>
              <a:t>             </a:t>
            </a:r>
          </a:p>
          <a:p>
            <a:r>
              <a:rPr lang="fr-FR" dirty="0" smtClean="0"/>
              <a:t>     </a:t>
            </a:r>
          </a:p>
          <a:p>
            <a:pPr algn="ctr"/>
            <a:r>
              <a:rPr lang="fr-FR" dirty="0" smtClean="0"/>
              <a:t> </a:t>
            </a:r>
            <a:r>
              <a:rPr lang="fr-FR" dirty="0" smtClean="0">
                <a:latin typeface="Arial Black" pitchFamily="34" charset="0"/>
              </a:rPr>
              <a:t> 45 km/h </a:t>
            </a:r>
            <a:r>
              <a:rPr lang="fr-FR" b="1" dirty="0" smtClean="0">
                <a:latin typeface="Arial Black" pitchFamily="34" charset="0"/>
              </a:rPr>
              <a:t> : </a:t>
            </a:r>
            <a:r>
              <a:rPr lang="fr-FR" dirty="0" smtClean="0">
                <a:latin typeface="Arial Black" pitchFamily="34" charset="0"/>
              </a:rPr>
              <a:t>250 km d’autonomie  =&gt; Consommation </a:t>
            </a:r>
            <a:r>
              <a:rPr lang="fr-FR" dirty="0">
                <a:latin typeface="Arial Black" pitchFamily="34" charset="0"/>
              </a:rPr>
              <a:t>2</a:t>
            </a:r>
            <a:r>
              <a:rPr lang="fr-FR" dirty="0" smtClean="0">
                <a:latin typeface="Arial Black" pitchFamily="34" charset="0"/>
              </a:rPr>
              <a:t> € /3000 km </a:t>
            </a:r>
          </a:p>
          <a:p>
            <a:pPr algn="ctr"/>
            <a:endParaRPr lang="fr-FR" sz="2000" b="1" dirty="0" smtClean="0">
              <a:latin typeface="Arial Black" pitchFamily="34" charset="0"/>
            </a:endParaRPr>
          </a:p>
          <a:p>
            <a:pPr algn="ctr"/>
            <a:r>
              <a:rPr lang="fr-FR" sz="2000" b="1" dirty="0" smtClean="0">
                <a:latin typeface="Arial Black" pitchFamily="34" charset="0"/>
              </a:rPr>
              <a:t>Carénage </a:t>
            </a:r>
            <a:r>
              <a:rPr lang="fr-FR" sz="2000" dirty="0" smtClean="0">
                <a:latin typeface="Arial Black" pitchFamily="34" charset="0"/>
              </a:rPr>
              <a:t> = </a:t>
            </a:r>
            <a:r>
              <a:rPr lang="fr-FR" sz="2000" dirty="0" smtClean="0">
                <a:solidFill>
                  <a:srgbClr val="FF0000"/>
                </a:solidFill>
                <a:latin typeface="Arial Black" pitchFamily="34" charset="0"/>
              </a:rPr>
              <a:t>bon CX </a:t>
            </a:r>
            <a:r>
              <a:rPr lang="fr-FR" sz="2000" dirty="0" smtClean="0">
                <a:latin typeface="Arial Black" pitchFamily="34" charset="0"/>
              </a:rPr>
              <a:t>+ </a:t>
            </a:r>
            <a:r>
              <a:rPr lang="fr-FR" sz="2000" dirty="0" smtClean="0">
                <a:latin typeface="Arial Black" pitchFamily="34" charset="0"/>
                <a:cs typeface="Times New Roman" pitchFamily="18" charset="0"/>
              </a:rPr>
              <a:t>  </a:t>
            </a:r>
            <a:r>
              <a:rPr lang="fr-FR" sz="2000" dirty="0" smtClean="0">
                <a:solidFill>
                  <a:srgbClr val="00FF00"/>
                </a:solidFill>
                <a:latin typeface="Arial Black" pitchFamily="34" charset="0"/>
                <a:cs typeface="Times New Roman" pitchFamily="18" charset="0"/>
              </a:rPr>
              <a:t>affranchissement </a:t>
            </a:r>
            <a:r>
              <a:rPr lang="fr-FR" sz="2000" dirty="0" smtClean="0">
                <a:solidFill>
                  <a:srgbClr val="00FF00"/>
                </a:solidFill>
                <a:latin typeface="Arial Black" pitchFamily="34" charset="0"/>
              </a:rPr>
              <a:t>de la météo</a:t>
            </a:r>
            <a:endParaRPr lang="fr-FR" sz="2000" dirty="0">
              <a:solidFill>
                <a:srgbClr val="00FF00"/>
              </a:solidFill>
              <a:latin typeface="Arial Black" pitchFamily="34" charset="0"/>
            </a:endParaRPr>
          </a:p>
        </p:txBody>
      </p:sp>
      <p:pic>
        <p:nvPicPr>
          <p:cNvPr id="9" name="Image 8" descr="velomobile dessin.jpg"/>
          <p:cNvPicPr>
            <a:picLocks noChangeAspect="1"/>
          </p:cNvPicPr>
          <p:nvPr/>
        </p:nvPicPr>
        <p:blipFill>
          <a:blip r:embed="rId2" cstate="print"/>
          <a:srcRect t="4190" r="10668" b="9923"/>
          <a:stretch>
            <a:fillRect/>
          </a:stretch>
        </p:blipFill>
        <p:spPr>
          <a:xfrm>
            <a:off x="827584" y="1746401"/>
            <a:ext cx="7308304" cy="511159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308304" y="6488668"/>
            <a:ext cx="8640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2771800" y="1700808"/>
            <a:ext cx="52565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7452320" y="1700808"/>
            <a:ext cx="1691680" cy="36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3851920" y="1916832"/>
            <a:ext cx="374441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5364088" y="2564904"/>
            <a:ext cx="345638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6372200" y="3212976"/>
            <a:ext cx="252028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7164288" y="3789040"/>
            <a:ext cx="197971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 rot="21411835" flipH="1">
            <a:off x="3210231" y="2174493"/>
            <a:ext cx="1529681" cy="275249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Flèche droite 23"/>
          <p:cNvSpPr/>
          <p:nvPr/>
        </p:nvSpPr>
        <p:spPr>
          <a:xfrm rot="20916920" flipH="1" flipV="1">
            <a:off x="4937767" y="2890757"/>
            <a:ext cx="1129801" cy="170629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6084168" y="2636912"/>
            <a:ext cx="2615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itchFamily="34" charset="0"/>
              </a:rPr>
              <a:t>Batteries</a:t>
            </a:r>
            <a:r>
              <a:rPr lang="fr-FR" sz="2000" dirty="0" smtClean="0">
                <a:latin typeface="Arial Black" pitchFamily="34" charset="0"/>
              </a:rPr>
              <a:t>  </a:t>
            </a:r>
          </a:p>
          <a:p>
            <a:r>
              <a:rPr lang="fr-FR" sz="2000" dirty="0" err="1" smtClean="0">
                <a:latin typeface="Arial Black" pitchFamily="34" charset="0"/>
              </a:rPr>
              <a:t>li-fer</a:t>
            </a:r>
            <a:r>
              <a:rPr lang="fr-FR" sz="2000" dirty="0" smtClean="0">
                <a:latin typeface="Arial Black" pitchFamily="34" charset="0"/>
              </a:rPr>
              <a:t> 72V  20A.H  </a:t>
            </a:r>
          </a:p>
          <a:p>
            <a:r>
              <a:rPr lang="fr-FR" sz="2000" dirty="0" smtClean="0">
                <a:latin typeface="Arial Black" pitchFamily="34" charset="0"/>
              </a:rPr>
              <a:t>10 kg</a:t>
            </a:r>
            <a:endParaRPr lang="fr-FR" sz="2000" dirty="0">
              <a:latin typeface="Arial Black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932040" y="1988840"/>
            <a:ext cx="2978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 Black" pitchFamily="34" charset="0"/>
              </a:rPr>
              <a:t>Motor hub 3000W</a:t>
            </a:r>
            <a:endParaRPr lang="fr-FR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10" descr="panneau-de-signalisation-a16-1299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4150" y="0"/>
            <a:ext cx="13398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re 1"/>
          <p:cNvSpPr>
            <a:spLocks noGrp="1"/>
          </p:cNvSpPr>
          <p:nvPr>
            <p:ph type="title"/>
          </p:nvPr>
        </p:nvSpPr>
        <p:spPr>
          <a:xfrm>
            <a:off x="0" y="260350"/>
            <a:ext cx="7884368" cy="1143000"/>
          </a:xfrm>
        </p:spPr>
        <p:txBody>
          <a:bodyPr/>
          <a:lstStyle/>
          <a:p>
            <a:pPr algn="l" eaLnBrk="1" hangingPunct="1"/>
            <a:r>
              <a:rPr lang="fr-FR" sz="3200" b="1" i="1" dirty="0" smtClean="0"/>
              <a:t>- Quelle sera la consommation d’un véhicule électrique en fonction de sa forme et masse?</a:t>
            </a:r>
            <a:endParaRPr lang="fr-FR" sz="3200" i="1" dirty="0" smtClean="0"/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784FA-BA69-4EDB-A45E-352D432F4B49}" type="slidenum">
              <a:rPr lang="fr-FR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19" name="Titre 1"/>
          <p:cNvSpPr txBox="1">
            <a:spLocks/>
          </p:cNvSpPr>
          <p:nvPr/>
        </p:nvSpPr>
        <p:spPr bwMode="auto">
          <a:xfrm>
            <a:off x="0" y="16287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sz="3200" b="1" i="1" dirty="0">
                <a:latin typeface="+mj-lt"/>
                <a:ea typeface="+mj-ea"/>
                <a:cs typeface="+mj-cs"/>
              </a:rPr>
              <a:t>- Quelles sont les technologies possibles </a:t>
            </a:r>
            <a:r>
              <a:rPr lang="fr-FR" sz="3200" b="1" i="1" dirty="0" smtClean="0">
                <a:latin typeface="+mj-lt"/>
                <a:ea typeface="+mj-ea"/>
                <a:cs typeface="+mj-cs"/>
              </a:rPr>
              <a:t>pour la </a:t>
            </a:r>
            <a:r>
              <a:rPr lang="fr-FR" sz="3200" b="1" i="1" dirty="0">
                <a:latin typeface="+mj-lt"/>
                <a:ea typeface="+mj-ea"/>
                <a:cs typeface="+mj-cs"/>
              </a:rPr>
              <a:t>motorisation, batterie, pneus, </a:t>
            </a:r>
            <a:r>
              <a:rPr lang="fr-FR" sz="3200" b="1" i="1" dirty="0" smtClean="0">
                <a:latin typeface="+mj-lt"/>
                <a:ea typeface="+mj-ea"/>
                <a:cs typeface="+mj-cs"/>
              </a:rPr>
              <a:t>carénage ?</a:t>
            </a:r>
            <a:endParaRPr lang="fr-FR" sz="3200" b="1" i="1" dirty="0">
              <a:latin typeface="+mj-lt"/>
              <a:ea typeface="+mj-ea"/>
              <a:cs typeface="+mj-cs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 bwMode="auto">
          <a:xfrm>
            <a:off x="0" y="30689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Char char="-"/>
              <a:defRPr/>
            </a:pPr>
            <a:r>
              <a:rPr lang="fr-FR" sz="3200" b="1" i="1" smtClean="0">
                <a:latin typeface="+mj-lt"/>
                <a:ea typeface="+mj-ea"/>
                <a:cs typeface="+mj-cs"/>
              </a:rPr>
              <a:t>Quelle </a:t>
            </a:r>
            <a:r>
              <a:rPr lang="fr-FR" sz="3200" b="1" i="1" dirty="0">
                <a:latin typeface="+mj-lt"/>
                <a:ea typeface="+mj-ea"/>
                <a:cs typeface="+mj-cs"/>
              </a:rPr>
              <a:t>sera la puissance du véhicule en fonction du dénivelé, vitesse, stratégie de </a:t>
            </a:r>
            <a:r>
              <a:rPr lang="fr-FR" sz="3200" b="1" i="1" smtClean="0">
                <a:latin typeface="+mj-lt"/>
                <a:ea typeface="+mj-ea"/>
                <a:cs typeface="+mj-cs"/>
              </a:rPr>
              <a:t>pilotage ?</a:t>
            </a:r>
          </a:p>
          <a:p>
            <a:pPr>
              <a:buFontTx/>
              <a:buChar char="-"/>
              <a:defRPr/>
            </a:pPr>
            <a:endParaRPr lang="fr-FR" sz="3200" i="1" dirty="0">
              <a:latin typeface="+mj-lt"/>
              <a:ea typeface="+mj-ea"/>
              <a:cs typeface="+mj-cs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 bwMode="auto">
          <a:xfrm>
            <a:off x="0" y="4437112"/>
            <a:ext cx="9144000" cy="112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sz="3200" b="1" i="1" dirty="0">
                <a:latin typeface="+mj-lt"/>
                <a:ea typeface="+mj-ea"/>
                <a:cs typeface="+mj-cs"/>
              </a:rPr>
              <a:t>- Comment peut être </a:t>
            </a:r>
            <a:r>
              <a:rPr lang="fr-FR" sz="3200" b="1" i="1" dirty="0" smtClean="0">
                <a:latin typeface="+mj-lt"/>
                <a:ea typeface="+mj-ea"/>
                <a:cs typeface="+mj-cs"/>
              </a:rPr>
              <a:t>estimé </a:t>
            </a:r>
            <a:r>
              <a:rPr lang="fr-FR" sz="3200" b="1" i="1" dirty="0">
                <a:latin typeface="+mj-lt"/>
                <a:ea typeface="+mj-ea"/>
                <a:cs typeface="+mj-cs"/>
              </a:rPr>
              <a:t>la consommation, l’autonomie  pour un trajet </a:t>
            </a:r>
            <a:r>
              <a:rPr lang="fr-FR" sz="3200" b="1" i="1" smtClean="0">
                <a:latin typeface="+mj-lt"/>
                <a:ea typeface="+mj-ea"/>
                <a:cs typeface="+mj-cs"/>
              </a:rPr>
              <a:t>donné ? Estimer </a:t>
            </a:r>
            <a:r>
              <a:rPr lang="fr-FR" sz="3200" b="1" i="1" smtClean="0"/>
              <a:t>de l’état santé de la batterie ?</a:t>
            </a:r>
            <a:endParaRPr lang="fr-FR" sz="3200" b="1" i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0" y="5056635"/>
            <a:ext cx="9173595" cy="13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fr-FR" sz="3200" b="1" i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19" grpId="0"/>
      <p:bldP spid="20" grpId="0"/>
      <p:bldP spid="21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765175"/>
          </a:xfrm>
        </p:spPr>
        <p:txBody>
          <a:bodyPr/>
          <a:lstStyle/>
          <a:p>
            <a:pPr eaLnBrk="1" hangingPunct="1"/>
            <a:r>
              <a:rPr lang="fr-FR" sz="3200" b="1" i="1" dirty="0" smtClean="0"/>
              <a:t>Ordre de grandeur : vitesse=f( consommation)</a:t>
            </a:r>
            <a:endParaRPr lang="fr-FR" sz="3200" i="1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05ED7-A388-4DDF-811D-1B933E84A103}" type="slidenum">
              <a:rPr lang="fr-FR"/>
              <a:pPr>
                <a:defRPr/>
              </a:pPr>
              <a:t>8</a:t>
            </a:fld>
            <a:endParaRPr lang="fr-FR" dirty="0"/>
          </a:p>
        </p:txBody>
      </p:sp>
      <p:pic>
        <p:nvPicPr>
          <p:cNvPr id="512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4688"/>
            <a:ext cx="8893175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765175"/>
          </a:xfrm>
        </p:spPr>
        <p:txBody>
          <a:bodyPr/>
          <a:lstStyle/>
          <a:p>
            <a:pPr eaLnBrk="1" hangingPunct="1"/>
            <a:r>
              <a:rPr lang="fr-FR" sz="3200" i="1" smtClean="0"/>
              <a:t>Puissance en fonction de la vitesse (pente 0%)</a:t>
            </a:r>
          </a:p>
        </p:txBody>
      </p:sp>
      <p:sp>
        <p:nvSpPr>
          <p:cNvPr id="6147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8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4" name="Espace réservé du numéro de diapositive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0A693-8A75-4A03-93BA-4AE289180088}" type="slidenum">
              <a:rPr lang="fr-FR"/>
              <a:pPr>
                <a:defRPr/>
              </a:pPr>
              <a:t>9</a:t>
            </a:fld>
            <a:endParaRPr lang="fr-FR" dirty="0"/>
          </a:p>
        </p:txBody>
      </p:sp>
      <p:pic>
        <p:nvPicPr>
          <p:cNvPr id="6150" name="Picture 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836613"/>
            <a:ext cx="7954962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cteur droit 2"/>
          <p:cNvCxnSpPr/>
          <p:nvPr/>
        </p:nvCxnSpPr>
        <p:spPr>
          <a:xfrm>
            <a:off x="4932040" y="2492896"/>
            <a:ext cx="0" cy="345638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3764</TotalTime>
  <Words>970</Words>
  <Application>Microsoft Office PowerPoint</Application>
  <PresentationFormat>Affichage à l'écran (4:3)</PresentationFormat>
  <Paragraphs>289</Paragraphs>
  <Slides>33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Calibri</vt:lpstr>
      <vt:lpstr>Symbol</vt:lpstr>
      <vt:lpstr>Times New Roman</vt:lpstr>
      <vt:lpstr>Thème Office</vt:lpstr>
      <vt:lpstr>Equation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- Quelle sera la consommation d’un véhicule électrique en fonction de sa forme et masse?</vt:lpstr>
      <vt:lpstr>Ordre de grandeur : vitesse=f( consommation)</vt:lpstr>
      <vt:lpstr>Puissance en fonction de la vitesse (pente 0%)</vt:lpstr>
      <vt:lpstr>Quelle est la puissance humaine ? </vt:lpstr>
      <vt:lpstr>puissance en montée     </vt:lpstr>
      <vt:lpstr>Présentation PowerPoint</vt:lpstr>
      <vt:lpstr>Quelles sont les technologies possibles electrique ?</vt:lpstr>
      <vt:lpstr>Technologie des motorisations « brushless » roue</vt:lpstr>
      <vt:lpstr>Comparaison de technologies de batteries</vt:lpstr>
      <vt:lpstr>Présentation PowerPoint</vt:lpstr>
      <vt:lpstr>Présentation PowerPoint</vt:lpstr>
      <vt:lpstr>Présentation PowerPoint</vt:lpstr>
      <vt:lpstr>Profil du dénivelé simpliste de   0%, 10%, -10%, 5%, -5% parcours de 6km</vt:lpstr>
      <vt:lpstr>Stratégie puissance constante  250W moteur + 100W humain pour vélo droit</vt:lpstr>
      <vt:lpstr>Présentation PowerPoint</vt:lpstr>
      <vt:lpstr>Stratégie temps minimum  Vmoy=40km/h limita 50 km/h descente Phumain=100W   </vt:lpstr>
      <vt:lpstr>Depuis 2014, Estimateur de consommation adaptatif    ebike.maps</vt:lpstr>
      <vt:lpstr>Présentation PowerPoint</vt:lpstr>
      <vt:lpstr>  Comparaison de différents véhicules à 50 km/h pour 100 km, pour une pente moyenne de 0% et 2%   avec  1500 km parcouru par mois sur 4 ans.</vt:lpstr>
      <vt:lpstr>  Comparaison de différents véhicules à 50 km/h pour 100 km. Pour une pente moyenne de 0% et 2%   et 1500 km parcouru tous les mois sur 4 ans.</vt:lpstr>
      <vt:lpstr>Vélomobiles faibles consommations</vt:lpstr>
      <vt:lpstr>- assez facile pour un Maker Faire : de poser un kit electrique</vt:lpstr>
      <vt:lpstr>Problemes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Aurélien Renoult</dc:creator>
  <cp:lastModifiedBy>geii</cp:lastModifiedBy>
  <cp:revision>432</cp:revision>
  <dcterms:created xsi:type="dcterms:W3CDTF">2011-01-19T15:46:22Z</dcterms:created>
  <dcterms:modified xsi:type="dcterms:W3CDTF">2024-05-15T09:44:37Z</dcterms:modified>
</cp:coreProperties>
</file>